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 id="2147483821" r:id="rId2"/>
  </p:sldMasterIdLst>
  <p:notesMasterIdLst>
    <p:notesMasterId r:id="rId35"/>
  </p:notesMasterIdLst>
  <p:handoutMasterIdLst>
    <p:handoutMasterId r:id="rId36"/>
  </p:handoutMasterIdLst>
  <p:sldIdLst>
    <p:sldId id="256" r:id="rId3"/>
    <p:sldId id="273" r:id="rId4"/>
    <p:sldId id="287" r:id="rId5"/>
    <p:sldId id="257" r:id="rId6"/>
    <p:sldId id="274" r:id="rId7"/>
    <p:sldId id="264" r:id="rId8"/>
    <p:sldId id="275" r:id="rId9"/>
    <p:sldId id="286" r:id="rId10"/>
    <p:sldId id="277" r:id="rId11"/>
    <p:sldId id="307" r:id="rId12"/>
    <p:sldId id="279" r:id="rId13"/>
    <p:sldId id="266" r:id="rId14"/>
    <p:sldId id="282" r:id="rId15"/>
    <p:sldId id="284" r:id="rId16"/>
    <p:sldId id="260" r:id="rId17"/>
    <p:sldId id="272" r:id="rId18"/>
    <p:sldId id="309" r:id="rId19"/>
    <p:sldId id="308" r:id="rId20"/>
    <p:sldId id="301" r:id="rId21"/>
    <p:sldId id="310" r:id="rId22"/>
    <p:sldId id="311" r:id="rId23"/>
    <p:sldId id="312" r:id="rId24"/>
    <p:sldId id="313" r:id="rId25"/>
    <p:sldId id="296" r:id="rId26"/>
    <p:sldId id="314" r:id="rId27"/>
    <p:sldId id="305" r:id="rId28"/>
    <p:sldId id="304" r:id="rId29"/>
    <p:sldId id="315" r:id="rId30"/>
    <p:sldId id="321" r:id="rId31"/>
    <p:sldId id="320" r:id="rId32"/>
    <p:sldId id="322" r:id="rId33"/>
    <p:sldId id="267" r:id="rId34"/>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669900"/>
    <a:srgbClr val="D3532B"/>
    <a:srgbClr val="F3CE31"/>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65" autoAdjust="0"/>
  </p:normalViewPr>
  <p:slideViewPr>
    <p:cSldViewPr>
      <p:cViewPr varScale="1">
        <p:scale>
          <a:sx n="66" d="100"/>
          <a:sy n="66" d="100"/>
        </p:scale>
        <p:origin x="-150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1872AA-156B-4A37-9C46-8A5E0A3D0112}" type="doc">
      <dgm:prSet loTypeId="urn:microsoft.com/office/officeart/2005/8/layout/bList2" loCatId="list" qsTypeId="urn:microsoft.com/office/officeart/2005/8/quickstyle/3d1" qsCatId="3D" csTypeId="urn:microsoft.com/office/officeart/2005/8/colors/accent0_3" csCatId="mainScheme" phldr="1"/>
      <dgm:spPr/>
    </dgm:pt>
    <dgm:pt modelId="{E807F987-88F6-4FC5-914D-595DF9B871BC}">
      <dgm:prSet phldrT="[文本]" custT="1"/>
      <dgm:spPr>
        <a:xfrm>
          <a:off x="4623" y="2522738"/>
          <a:ext cx="1996956" cy="640995"/>
        </a:xfrm>
        <a:solidFill>
          <a:srgbClr val="C0504D">
            <a:lumMod val="20000"/>
            <a:lumOff val="80000"/>
          </a:srgbClr>
        </a:solidFill>
        <a:ln w="9525" cap="flat" cmpd="sng" algn="ctr">
          <a:solidFill>
            <a:srgbClr val="FFFFFF">
              <a:lumMod val="7500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lgn="ctr"/>
          <a:r>
            <a:rPr lang="zh-CN" altLang="en-US" sz="1800" b="1" dirty="0" smtClean="0">
              <a:solidFill>
                <a:srgbClr val="000000">
                  <a:lumMod val="75000"/>
                  <a:lumOff val="25000"/>
                </a:srgbClr>
              </a:solidFill>
              <a:latin typeface="微软雅黑" pitchFamily="34" charset="-122"/>
              <a:ea typeface="微软雅黑" pitchFamily="34" charset="-122"/>
              <a:cs typeface="+mn-cs"/>
            </a:rPr>
            <a:t>营业范围</a:t>
          </a:r>
          <a:endParaRPr lang="zh-CN" altLang="en-US" sz="1800" b="1" dirty="0">
            <a:solidFill>
              <a:srgbClr val="000000">
                <a:lumMod val="75000"/>
                <a:lumOff val="25000"/>
              </a:srgbClr>
            </a:solidFill>
            <a:latin typeface="微软雅黑" pitchFamily="34" charset="-122"/>
            <a:ea typeface="微软雅黑" pitchFamily="34" charset="-122"/>
            <a:cs typeface="+mn-cs"/>
          </a:endParaRPr>
        </a:p>
      </dgm:t>
    </dgm:pt>
    <dgm:pt modelId="{BC930C64-954F-4B98-B8D9-7EBA51A4A349}" type="parTrans" cxnId="{A32667E0-4F8A-4185-BF34-9BCF957629C9}">
      <dgm:prSet/>
      <dgm:spPr/>
      <dgm:t>
        <a:bodyPr/>
        <a:lstStyle/>
        <a:p>
          <a:pPr algn="ctr"/>
          <a:endParaRPr lang="zh-CN" altLang="en-US">
            <a:solidFill>
              <a:schemeClr val="accent4">
                <a:lumMod val="75000"/>
                <a:lumOff val="25000"/>
              </a:schemeClr>
            </a:solidFill>
          </a:endParaRPr>
        </a:p>
      </dgm:t>
    </dgm:pt>
    <dgm:pt modelId="{A13135C6-82D4-4923-87A6-11BF1C40B84B}" type="sibTrans" cxnId="{A32667E0-4F8A-4185-BF34-9BCF957629C9}">
      <dgm:prSet/>
      <dgm:spPr/>
      <dgm:t>
        <a:bodyPr/>
        <a:lstStyle/>
        <a:p>
          <a:pPr algn="ctr"/>
          <a:endParaRPr lang="zh-CN" altLang="en-US">
            <a:solidFill>
              <a:schemeClr val="accent4">
                <a:lumMod val="75000"/>
                <a:lumOff val="25000"/>
              </a:schemeClr>
            </a:solidFill>
          </a:endParaRPr>
        </a:p>
      </dgm:t>
    </dgm:pt>
    <dgm:pt modelId="{6D7DBE6A-2099-4070-AF10-98295527131D}">
      <dgm:prSet phldrT="[文本]" custT="1"/>
      <dgm:spPr>
        <a:xfrm>
          <a:off x="2339513" y="2522738"/>
          <a:ext cx="1996956" cy="640995"/>
        </a:xfrm>
        <a:solidFill>
          <a:srgbClr val="C0504D">
            <a:lumMod val="20000"/>
            <a:lumOff val="80000"/>
          </a:srgbClr>
        </a:solidFill>
        <a:ln w="9525" cap="flat" cmpd="sng" algn="ctr">
          <a:solidFill>
            <a:srgbClr val="FFFFFF">
              <a:lumMod val="5000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lgn="ctr"/>
          <a:r>
            <a:rPr lang="zh-CN" altLang="en-US" sz="1800" b="1" smtClean="0">
              <a:solidFill>
                <a:srgbClr val="000000">
                  <a:lumMod val="75000"/>
                  <a:lumOff val="25000"/>
                </a:srgbClr>
              </a:solidFill>
              <a:latin typeface="微软雅黑" pitchFamily="34" charset="-122"/>
              <a:ea typeface="微软雅黑" pitchFamily="34" charset="-122"/>
              <a:cs typeface="+mn-cs"/>
            </a:rPr>
            <a:t>市场概况</a:t>
          </a:r>
          <a:endParaRPr lang="zh-CN" altLang="en-US" sz="1800" b="1" dirty="0">
            <a:solidFill>
              <a:srgbClr val="000000">
                <a:lumMod val="75000"/>
                <a:lumOff val="25000"/>
              </a:srgbClr>
            </a:solidFill>
            <a:latin typeface="微软雅黑" pitchFamily="34" charset="-122"/>
            <a:ea typeface="微软雅黑" pitchFamily="34" charset="-122"/>
            <a:cs typeface="+mn-cs"/>
          </a:endParaRPr>
        </a:p>
      </dgm:t>
    </dgm:pt>
    <dgm:pt modelId="{344D1FD4-32B1-4EAA-A962-9584EEC97C18}" type="parTrans" cxnId="{295E6550-0F2E-464F-9FBF-EFBDBEAF6B93}">
      <dgm:prSet/>
      <dgm:spPr/>
      <dgm:t>
        <a:bodyPr/>
        <a:lstStyle/>
        <a:p>
          <a:pPr algn="ctr"/>
          <a:endParaRPr lang="zh-CN" altLang="en-US">
            <a:solidFill>
              <a:schemeClr val="accent4">
                <a:lumMod val="75000"/>
                <a:lumOff val="25000"/>
              </a:schemeClr>
            </a:solidFill>
          </a:endParaRPr>
        </a:p>
      </dgm:t>
    </dgm:pt>
    <dgm:pt modelId="{25B32E6A-1DEE-4CDC-AEBC-B1B76872295E}" type="sibTrans" cxnId="{295E6550-0F2E-464F-9FBF-EFBDBEAF6B93}">
      <dgm:prSet/>
      <dgm:spPr/>
      <dgm:t>
        <a:bodyPr/>
        <a:lstStyle/>
        <a:p>
          <a:pPr algn="ctr"/>
          <a:endParaRPr lang="zh-CN" altLang="en-US">
            <a:solidFill>
              <a:schemeClr val="accent4">
                <a:lumMod val="75000"/>
                <a:lumOff val="25000"/>
              </a:schemeClr>
            </a:solidFill>
          </a:endParaRPr>
        </a:p>
      </dgm:t>
    </dgm:pt>
    <dgm:pt modelId="{D46C9FF0-0580-436B-B03B-B95A7C7C6D9F}">
      <dgm:prSet phldrT="[文本]" custT="1"/>
      <dgm:spPr>
        <a:xfrm>
          <a:off x="4674403" y="2522738"/>
          <a:ext cx="1996956" cy="640995"/>
        </a:xfrm>
        <a:solidFill>
          <a:srgbClr val="C0504D">
            <a:lumMod val="20000"/>
            <a:lumOff val="80000"/>
          </a:srgbClr>
        </a:solidFill>
        <a:ln w="9525" cap="flat" cmpd="sng" algn="ctr">
          <a:solidFill>
            <a:srgbClr val="1F497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lgn="ctr"/>
          <a:r>
            <a:rPr lang="zh-CN" altLang="en-US" sz="1800" b="1" dirty="0" smtClean="0">
              <a:solidFill>
                <a:srgbClr val="000000">
                  <a:lumMod val="75000"/>
                  <a:lumOff val="25000"/>
                </a:srgbClr>
              </a:solidFill>
              <a:latin typeface="微软雅黑" pitchFamily="34" charset="-122"/>
              <a:ea typeface="微软雅黑" pitchFamily="34" charset="-122"/>
              <a:cs typeface="+mn-cs"/>
            </a:rPr>
            <a:t>交易品种</a:t>
          </a:r>
          <a:endParaRPr lang="zh-CN" altLang="en-US" sz="1800" b="1" dirty="0">
            <a:solidFill>
              <a:srgbClr val="000000">
                <a:lumMod val="75000"/>
                <a:lumOff val="25000"/>
              </a:srgbClr>
            </a:solidFill>
            <a:latin typeface="微软雅黑" pitchFamily="34" charset="-122"/>
            <a:ea typeface="微软雅黑" pitchFamily="34" charset="-122"/>
            <a:cs typeface="+mn-cs"/>
          </a:endParaRPr>
        </a:p>
      </dgm:t>
    </dgm:pt>
    <dgm:pt modelId="{508EF7AE-85EB-4944-92D9-881FFD800979}" type="parTrans" cxnId="{D714F891-707A-4119-BA36-FFD580BDD516}">
      <dgm:prSet/>
      <dgm:spPr/>
      <dgm:t>
        <a:bodyPr/>
        <a:lstStyle/>
        <a:p>
          <a:pPr algn="ctr"/>
          <a:endParaRPr lang="zh-CN" altLang="en-US">
            <a:solidFill>
              <a:schemeClr val="accent4">
                <a:lumMod val="75000"/>
                <a:lumOff val="25000"/>
              </a:schemeClr>
            </a:solidFill>
          </a:endParaRPr>
        </a:p>
      </dgm:t>
    </dgm:pt>
    <dgm:pt modelId="{1CF36FD3-C644-4670-A43C-F4AAAFA67BF9}" type="sibTrans" cxnId="{D714F891-707A-4119-BA36-FFD580BDD516}">
      <dgm:prSet/>
      <dgm:spPr/>
      <dgm:t>
        <a:bodyPr/>
        <a:lstStyle/>
        <a:p>
          <a:pPr algn="ctr"/>
          <a:endParaRPr lang="zh-CN" altLang="en-US">
            <a:solidFill>
              <a:schemeClr val="accent4">
                <a:lumMod val="75000"/>
                <a:lumOff val="25000"/>
              </a:schemeClr>
            </a:solidFill>
          </a:endParaRPr>
        </a:p>
      </dgm:t>
    </dgm:pt>
    <dgm:pt modelId="{69505560-C70E-4BA6-A015-8F3A81EE32C9}">
      <dgm:prSet custT="1"/>
      <dgm:spPr>
        <a:xfrm>
          <a:off x="4623" y="557125"/>
          <a:ext cx="1996956" cy="2029047"/>
        </a:xfrm>
        <a:solidFill>
          <a:srgbClr val="FFFFFF">
            <a:lumMod val="85000"/>
            <a:alpha val="90000"/>
          </a:srgbClr>
        </a:solidFill>
        <a:ln w="9525" cap="flat" cmpd="sng" algn="ctr">
          <a:solidFill>
            <a:srgbClr val="FFFFFF">
              <a:lumMod val="5000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pPr algn="l"/>
          <a:r>
            <a:rPr lang="zh-CN" altLang="en-US" sz="1400" dirty="0" smtClean="0">
              <a:solidFill>
                <a:srgbClr val="000000">
                  <a:lumMod val="75000"/>
                  <a:lumOff val="25000"/>
                </a:srgbClr>
              </a:solidFill>
              <a:latin typeface="华文细黑" pitchFamily="2" charset="-122"/>
              <a:ea typeface="华文细黑" pitchFamily="2" charset="-122"/>
              <a:cs typeface="+mn-cs"/>
            </a:rPr>
            <a:t>贵金属、有色金属、黑色金属、金属材料等的现货批发</a:t>
          </a:r>
          <a:r>
            <a:rPr lang="en-US" altLang="zh-CN" sz="1400" dirty="0" smtClean="0">
              <a:solidFill>
                <a:srgbClr val="000000">
                  <a:lumMod val="75000"/>
                  <a:lumOff val="25000"/>
                </a:srgbClr>
              </a:solidFill>
              <a:latin typeface="华文细黑" pitchFamily="2" charset="-122"/>
              <a:ea typeface="华文细黑" pitchFamily="2" charset="-122"/>
              <a:cs typeface="+mn-cs"/>
            </a:rPr>
            <a:t>/</a:t>
          </a:r>
          <a:r>
            <a:rPr lang="zh-CN" altLang="en-US" sz="1400" dirty="0" smtClean="0">
              <a:solidFill>
                <a:srgbClr val="000000">
                  <a:lumMod val="75000"/>
                  <a:lumOff val="25000"/>
                </a:srgbClr>
              </a:solidFill>
              <a:latin typeface="华文细黑" pitchFamily="2" charset="-122"/>
              <a:ea typeface="华文细黑" pitchFamily="2" charset="-122"/>
              <a:cs typeface="+mn-cs"/>
            </a:rPr>
            <a:t>零售</a:t>
          </a:r>
          <a:r>
            <a:rPr lang="en-US" altLang="zh-CN" sz="1400" dirty="0" smtClean="0">
              <a:solidFill>
                <a:srgbClr val="000000">
                  <a:lumMod val="75000"/>
                  <a:lumOff val="25000"/>
                </a:srgbClr>
              </a:solidFill>
              <a:latin typeface="华文细黑" pitchFamily="2" charset="-122"/>
              <a:ea typeface="华文细黑" pitchFamily="2" charset="-122"/>
              <a:cs typeface="+mn-cs"/>
            </a:rPr>
            <a:t>/</a:t>
          </a:r>
          <a:r>
            <a:rPr lang="zh-CN" altLang="en-US" sz="1400" dirty="0" smtClean="0">
              <a:solidFill>
                <a:srgbClr val="000000">
                  <a:lumMod val="75000"/>
                  <a:lumOff val="25000"/>
                </a:srgbClr>
              </a:solidFill>
              <a:latin typeface="华文细黑" pitchFamily="2" charset="-122"/>
              <a:ea typeface="华文细黑" pitchFamily="2" charset="-122"/>
              <a:cs typeface="+mn-cs"/>
            </a:rPr>
            <a:t>延期交收，并提供电子平台</a:t>
          </a:r>
          <a:endParaRPr lang="zh-CN" altLang="en-US" sz="1400" dirty="0">
            <a:solidFill>
              <a:srgbClr val="000000">
                <a:lumMod val="75000"/>
                <a:lumOff val="25000"/>
              </a:srgbClr>
            </a:solidFill>
            <a:latin typeface="Calibri"/>
            <a:ea typeface="宋体"/>
            <a:cs typeface="+mn-cs"/>
          </a:endParaRPr>
        </a:p>
      </dgm:t>
    </dgm:pt>
    <dgm:pt modelId="{6181F6AA-D061-481C-B24F-C6A1A6DA5921}" type="parTrans" cxnId="{754DE076-7144-44AD-912C-CE2D5C2A51CF}">
      <dgm:prSet/>
      <dgm:spPr/>
      <dgm:t>
        <a:bodyPr/>
        <a:lstStyle/>
        <a:p>
          <a:pPr algn="ctr"/>
          <a:endParaRPr lang="zh-CN" altLang="en-US">
            <a:solidFill>
              <a:schemeClr val="accent4">
                <a:lumMod val="75000"/>
                <a:lumOff val="25000"/>
              </a:schemeClr>
            </a:solidFill>
          </a:endParaRPr>
        </a:p>
      </dgm:t>
    </dgm:pt>
    <dgm:pt modelId="{E0E4000A-ECA8-4237-8698-3F4498FF0493}" type="sibTrans" cxnId="{754DE076-7144-44AD-912C-CE2D5C2A51CF}">
      <dgm:prSet/>
      <dgm:spPr/>
      <dgm:t>
        <a:bodyPr/>
        <a:lstStyle/>
        <a:p>
          <a:pPr algn="ctr"/>
          <a:endParaRPr lang="zh-CN" altLang="en-US">
            <a:solidFill>
              <a:schemeClr val="accent4">
                <a:lumMod val="75000"/>
                <a:lumOff val="25000"/>
              </a:schemeClr>
            </a:solidFill>
          </a:endParaRPr>
        </a:p>
      </dgm:t>
    </dgm:pt>
    <dgm:pt modelId="{5146C53C-E29D-43D6-9019-9BF27E20BB39}">
      <dgm:prSet custT="1"/>
      <dgm:spPr>
        <a:xfrm>
          <a:off x="4623" y="557125"/>
          <a:ext cx="1996956" cy="2029047"/>
        </a:xfrm>
        <a:solidFill>
          <a:srgbClr val="FFFFFF">
            <a:lumMod val="85000"/>
            <a:alpha val="90000"/>
          </a:srgbClr>
        </a:solidFill>
        <a:ln w="9525" cap="flat" cmpd="sng" algn="ctr">
          <a:solidFill>
            <a:srgbClr val="FFFFFF">
              <a:lumMod val="5000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pPr algn="l"/>
          <a:r>
            <a:rPr lang="zh-CN" altLang="en-US" sz="1400" dirty="0" smtClean="0">
              <a:solidFill>
                <a:srgbClr val="000000">
                  <a:lumMod val="75000"/>
                  <a:lumOff val="25000"/>
                </a:srgbClr>
              </a:solidFill>
              <a:latin typeface="华文细黑" pitchFamily="2" charset="-122"/>
              <a:ea typeface="华文细黑" pitchFamily="2" charset="-122"/>
              <a:cs typeface="+mn-cs"/>
            </a:rPr>
            <a:t>相关咨询服务及许可的其它业务</a:t>
          </a:r>
          <a:endParaRPr lang="zh-CN" altLang="en-US" sz="1400" dirty="0">
            <a:solidFill>
              <a:srgbClr val="000000">
                <a:lumMod val="75000"/>
                <a:lumOff val="25000"/>
              </a:srgbClr>
            </a:solidFill>
            <a:latin typeface="Calibri"/>
            <a:ea typeface="宋体"/>
            <a:cs typeface="+mn-cs"/>
          </a:endParaRPr>
        </a:p>
      </dgm:t>
    </dgm:pt>
    <dgm:pt modelId="{57F41F29-0A48-4427-9439-99AB2D055B89}" type="parTrans" cxnId="{CFC20CD5-8E46-4FEA-8829-AE548FEBA85F}">
      <dgm:prSet/>
      <dgm:spPr/>
      <dgm:t>
        <a:bodyPr/>
        <a:lstStyle/>
        <a:p>
          <a:pPr algn="ctr"/>
          <a:endParaRPr lang="zh-CN" altLang="en-US">
            <a:solidFill>
              <a:schemeClr val="accent4">
                <a:lumMod val="75000"/>
                <a:lumOff val="25000"/>
              </a:schemeClr>
            </a:solidFill>
          </a:endParaRPr>
        </a:p>
      </dgm:t>
    </dgm:pt>
    <dgm:pt modelId="{9B07E140-794D-4620-BBF3-444EF4A456EE}" type="sibTrans" cxnId="{CFC20CD5-8E46-4FEA-8829-AE548FEBA85F}">
      <dgm:prSet/>
      <dgm:spPr/>
      <dgm:t>
        <a:bodyPr/>
        <a:lstStyle/>
        <a:p>
          <a:pPr algn="ctr"/>
          <a:endParaRPr lang="zh-CN" altLang="en-US">
            <a:solidFill>
              <a:schemeClr val="accent4">
                <a:lumMod val="75000"/>
                <a:lumOff val="25000"/>
              </a:schemeClr>
            </a:solidFill>
          </a:endParaRPr>
        </a:p>
      </dgm:t>
    </dgm:pt>
    <dgm:pt modelId="{69560A5B-683E-4A0D-9AC3-F645EFCB0C27}">
      <dgm:prSet custT="1"/>
      <dgm:spPr>
        <a:xfrm>
          <a:off x="2339513" y="557125"/>
          <a:ext cx="1996956" cy="2029047"/>
        </a:xfrm>
        <a:solidFill>
          <a:srgbClr val="FFFFFF">
            <a:lumMod val="85000"/>
            <a:alpha val="90000"/>
          </a:srgbClr>
        </a:solidFill>
        <a:ln w="9525" cap="flat" cmpd="sng" algn="ctr">
          <a:solidFill>
            <a:srgbClr val="FFFFFF">
              <a:lumMod val="5000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pPr algn="l"/>
          <a:r>
            <a:rPr lang="zh-CN" altLang="en-US" sz="1400" b="0" dirty="0" smtClean="0">
              <a:solidFill>
                <a:srgbClr val="000000">
                  <a:lumMod val="75000"/>
                  <a:lumOff val="25000"/>
                </a:srgbClr>
              </a:solidFill>
              <a:latin typeface="华文细黑" pitchFamily="2" charset="-122"/>
              <a:ea typeface="华文细黑" pitchFamily="2" charset="-122"/>
              <a:cs typeface="+mn-cs"/>
            </a:rPr>
            <a:t>采用具有中国特色的分散式柜台交易模式</a:t>
          </a:r>
          <a:endParaRPr lang="zh-CN" altLang="en-US" sz="1400" b="0" dirty="0">
            <a:solidFill>
              <a:srgbClr val="000000">
                <a:lumMod val="75000"/>
                <a:lumOff val="25000"/>
              </a:srgbClr>
            </a:solidFill>
            <a:latin typeface="Calibri"/>
            <a:ea typeface="宋体"/>
            <a:cs typeface="+mn-cs"/>
          </a:endParaRPr>
        </a:p>
      </dgm:t>
    </dgm:pt>
    <dgm:pt modelId="{0792CDB6-6389-43CC-A5FA-F0CB516055EC}" type="parTrans" cxnId="{C833E5A8-3821-40D0-BC05-4310071BFE1A}">
      <dgm:prSet/>
      <dgm:spPr/>
      <dgm:t>
        <a:bodyPr/>
        <a:lstStyle/>
        <a:p>
          <a:pPr algn="ctr"/>
          <a:endParaRPr lang="zh-CN" altLang="en-US">
            <a:solidFill>
              <a:schemeClr val="accent4">
                <a:lumMod val="75000"/>
                <a:lumOff val="25000"/>
              </a:schemeClr>
            </a:solidFill>
          </a:endParaRPr>
        </a:p>
      </dgm:t>
    </dgm:pt>
    <dgm:pt modelId="{7282FA2F-E064-4D23-879B-340831F0EFA9}" type="sibTrans" cxnId="{C833E5A8-3821-40D0-BC05-4310071BFE1A}">
      <dgm:prSet/>
      <dgm:spPr/>
      <dgm:t>
        <a:bodyPr/>
        <a:lstStyle/>
        <a:p>
          <a:pPr algn="ctr"/>
          <a:endParaRPr lang="zh-CN" altLang="en-US">
            <a:solidFill>
              <a:schemeClr val="accent4">
                <a:lumMod val="75000"/>
                <a:lumOff val="25000"/>
              </a:schemeClr>
            </a:solidFill>
          </a:endParaRPr>
        </a:p>
      </dgm:t>
    </dgm:pt>
    <dgm:pt modelId="{C61BD9E9-6C02-4523-81DC-8CB59597D750}">
      <dgm:prSet custT="1"/>
      <dgm:spPr>
        <a:xfrm>
          <a:off x="4674403" y="557125"/>
          <a:ext cx="1996956" cy="2029047"/>
        </a:xfrm>
        <a:solidFill>
          <a:srgbClr val="FFFFFF">
            <a:lumMod val="85000"/>
            <a:alpha val="90000"/>
          </a:srgbClr>
        </a:solidFill>
        <a:ln w="9525" cap="flat" cmpd="sng" algn="ctr">
          <a:solidFill>
            <a:srgbClr val="FFFFFF">
              <a:lumMod val="5000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pPr algn="l"/>
          <a:r>
            <a:rPr lang="zh-CN" altLang="en-US" sz="1400" dirty="0" smtClean="0">
              <a:solidFill>
                <a:srgbClr val="000000">
                  <a:lumMod val="75000"/>
                  <a:lumOff val="25000"/>
                </a:srgbClr>
              </a:solidFill>
              <a:latin typeface="华文细黑" pitchFamily="2" charset="-122"/>
              <a:ea typeface="华文细黑" pitchFamily="2" charset="-122"/>
              <a:cs typeface="+mn-cs"/>
            </a:rPr>
            <a:t>上市五种交易品种：铂、钯、白银、镍、铜</a:t>
          </a:r>
          <a:endParaRPr lang="zh-CN" altLang="en-US" sz="1400" dirty="0">
            <a:solidFill>
              <a:srgbClr val="000000">
                <a:lumMod val="75000"/>
                <a:lumOff val="25000"/>
              </a:srgbClr>
            </a:solidFill>
            <a:latin typeface="Calibri"/>
            <a:ea typeface="宋体"/>
            <a:cs typeface="+mn-cs"/>
          </a:endParaRPr>
        </a:p>
      </dgm:t>
    </dgm:pt>
    <dgm:pt modelId="{F8AFD989-0B0A-415B-9666-C177DDCFAFDF}" type="parTrans" cxnId="{95DF81D8-2399-4F56-B406-1A5621FAED1E}">
      <dgm:prSet/>
      <dgm:spPr/>
      <dgm:t>
        <a:bodyPr/>
        <a:lstStyle/>
        <a:p>
          <a:pPr algn="ctr"/>
          <a:endParaRPr lang="zh-CN" altLang="en-US">
            <a:solidFill>
              <a:schemeClr val="accent4">
                <a:lumMod val="75000"/>
                <a:lumOff val="25000"/>
              </a:schemeClr>
            </a:solidFill>
          </a:endParaRPr>
        </a:p>
      </dgm:t>
    </dgm:pt>
    <dgm:pt modelId="{57A6F0E2-AB6A-4313-AF3D-6DECD98408F7}" type="sibTrans" cxnId="{95DF81D8-2399-4F56-B406-1A5621FAED1E}">
      <dgm:prSet/>
      <dgm:spPr/>
      <dgm:t>
        <a:bodyPr/>
        <a:lstStyle/>
        <a:p>
          <a:pPr algn="ctr"/>
          <a:endParaRPr lang="zh-CN" altLang="en-US">
            <a:solidFill>
              <a:schemeClr val="accent4">
                <a:lumMod val="75000"/>
                <a:lumOff val="25000"/>
              </a:schemeClr>
            </a:solidFill>
          </a:endParaRPr>
        </a:p>
      </dgm:t>
    </dgm:pt>
    <dgm:pt modelId="{38ADF67B-FC9F-41BD-A792-1F9D80808164}">
      <dgm:prSet custT="1"/>
      <dgm:spPr>
        <a:xfrm>
          <a:off x="2339513" y="557125"/>
          <a:ext cx="1996956" cy="2029047"/>
        </a:xfrm>
        <a:solidFill>
          <a:srgbClr val="FFFFFF">
            <a:lumMod val="85000"/>
            <a:alpha val="90000"/>
          </a:srgbClr>
        </a:solidFill>
        <a:ln w="9525" cap="flat" cmpd="sng" algn="ctr">
          <a:solidFill>
            <a:srgbClr val="FFFFFF">
              <a:lumMod val="5000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pPr algn="l"/>
          <a:r>
            <a:rPr lang="zh-CN" altLang="en-US" sz="1400" dirty="0" smtClean="0">
              <a:solidFill>
                <a:srgbClr val="000000">
                  <a:lumMod val="75000"/>
                  <a:lumOff val="25000"/>
                </a:srgbClr>
              </a:solidFill>
              <a:latin typeface="华文细黑" pitchFamily="2" charset="-122"/>
              <a:ea typeface="华文细黑" pitchFamily="2" charset="-122"/>
              <a:cs typeface="+mn-cs"/>
            </a:rPr>
            <a:t>现货和现货衍生品交易</a:t>
          </a:r>
          <a:endParaRPr lang="zh-CN" altLang="en-US" sz="1400" b="0" dirty="0">
            <a:solidFill>
              <a:srgbClr val="000000">
                <a:lumMod val="75000"/>
                <a:lumOff val="25000"/>
              </a:srgbClr>
            </a:solidFill>
            <a:latin typeface="Calibri"/>
            <a:ea typeface="宋体"/>
            <a:cs typeface="+mn-cs"/>
          </a:endParaRPr>
        </a:p>
      </dgm:t>
    </dgm:pt>
    <dgm:pt modelId="{F6D2B70C-1074-4E98-A9DC-7696EE99CC06}" type="parTrans" cxnId="{F0D64A16-F664-44AB-A13E-5A2EDA69AB44}">
      <dgm:prSet/>
      <dgm:spPr/>
      <dgm:t>
        <a:bodyPr/>
        <a:lstStyle/>
        <a:p>
          <a:pPr algn="ctr"/>
          <a:endParaRPr lang="zh-CN" altLang="en-US">
            <a:solidFill>
              <a:schemeClr val="accent4">
                <a:lumMod val="75000"/>
                <a:lumOff val="25000"/>
              </a:schemeClr>
            </a:solidFill>
          </a:endParaRPr>
        </a:p>
      </dgm:t>
    </dgm:pt>
    <dgm:pt modelId="{58C5C526-544B-4EA4-9116-87B25FCA416A}" type="sibTrans" cxnId="{F0D64A16-F664-44AB-A13E-5A2EDA69AB44}">
      <dgm:prSet/>
      <dgm:spPr/>
      <dgm:t>
        <a:bodyPr/>
        <a:lstStyle/>
        <a:p>
          <a:pPr algn="ctr"/>
          <a:endParaRPr lang="zh-CN" altLang="en-US">
            <a:solidFill>
              <a:schemeClr val="accent4">
                <a:lumMod val="75000"/>
                <a:lumOff val="25000"/>
              </a:schemeClr>
            </a:solidFill>
          </a:endParaRPr>
        </a:p>
      </dgm:t>
    </dgm:pt>
    <dgm:pt modelId="{4C89B1F7-F7B4-466C-BDD4-79B9C2A58231}">
      <dgm:prSet custT="1"/>
      <dgm:spPr>
        <a:xfrm>
          <a:off x="2339513" y="557125"/>
          <a:ext cx="1996956" cy="2029047"/>
        </a:xfrm>
        <a:solidFill>
          <a:srgbClr val="FFFFFF">
            <a:lumMod val="85000"/>
            <a:alpha val="90000"/>
          </a:srgbClr>
        </a:solidFill>
        <a:ln w="9525" cap="flat" cmpd="sng" algn="ctr">
          <a:solidFill>
            <a:srgbClr val="FFFFFF">
              <a:lumMod val="5000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pPr algn="l"/>
          <a:r>
            <a:rPr lang="zh-CN" altLang="en-US" sz="1400" dirty="0" smtClean="0">
              <a:solidFill>
                <a:srgbClr val="000000">
                  <a:lumMod val="75000"/>
                  <a:lumOff val="25000"/>
                </a:srgbClr>
              </a:solidFill>
              <a:latin typeface="华文细黑" pitchFamily="2" charset="-122"/>
              <a:ea typeface="华文细黑" pitchFamily="2" charset="-122"/>
              <a:cs typeface="+mn-cs"/>
            </a:rPr>
            <a:t>交易时间与国际市场接轨</a:t>
          </a:r>
          <a:endParaRPr lang="zh-CN" altLang="en-US" sz="1400" b="0" dirty="0">
            <a:solidFill>
              <a:srgbClr val="000000">
                <a:lumMod val="75000"/>
                <a:lumOff val="25000"/>
              </a:srgbClr>
            </a:solidFill>
            <a:latin typeface="Calibri"/>
            <a:ea typeface="宋体"/>
            <a:cs typeface="+mn-cs"/>
          </a:endParaRPr>
        </a:p>
      </dgm:t>
    </dgm:pt>
    <dgm:pt modelId="{51AA2A40-BC51-4AF4-A54E-F1B9DCAB30F9}" type="parTrans" cxnId="{865360CC-DDFC-4117-B843-6B95BD332A51}">
      <dgm:prSet/>
      <dgm:spPr/>
      <dgm:t>
        <a:bodyPr/>
        <a:lstStyle/>
        <a:p>
          <a:pPr algn="ctr"/>
          <a:endParaRPr lang="zh-CN" altLang="en-US">
            <a:solidFill>
              <a:schemeClr val="accent4">
                <a:lumMod val="75000"/>
                <a:lumOff val="25000"/>
              </a:schemeClr>
            </a:solidFill>
          </a:endParaRPr>
        </a:p>
      </dgm:t>
    </dgm:pt>
    <dgm:pt modelId="{5FDD732D-E74B-4065-AA3C-174CDB84A994}" type="sibTrans" cxnId="{865360CC-DDFC-4117-B843-6B95BD332A51}">
      <dgm:prSet/>
      <dgm:spPr/>
      <dgm:t>
        <a:bodyPr/>
        <a:lstStyle/>
        <a:p>
          <a:pPr algn="ctr"/>
          <a:endParaRPr lang="zh-CN" altLang="en-US">
            <a:solidFill>
              <a:schemeClr val="accent4">
                <a:lumMod val="75000"/>
                <a:lumOff val="25000"/>
              </a:schemeClr>
            </a:solidFill>
          </a:endParaRPr>
        </a:p>
      </dgm:t>
    </dgm:pt>
    <dgm:pt modelId="{0A22280E-8737-44A6-9F9D-11242D8F2D3F}">
      <dgm:prSet custT="1"/>
      <dgm:spPr>
        <a:xfrm>
          <a:off x="4674403" y="557125"/>
          <a:ext cx="1996956" cy="2029047"/>
        </a:xfrm>
        <a:solidFill>
          <a:srgbClr val="FFFFFF">
            <a:lumMod val="85000"/>
            <a:alpha val="90000"/>
          </a:srgbClr>
        </a:solidFill>
        <a:ln w="9525" cap="flat" cmpd="sng" algn="ctr">
          <a:solidFill>
            <a:srgbClr val="FFFFFF">
              <a:lumMod val="5000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pPr algn="l"/>
          <a:r>
            <a:rPr lang="zh-CN" altLang="en-US" sz="1400" dirty="0" smtClean="0">
              <a:solidFill>
                <a:srgbClr val="000000">
                  <a:lumMod val="75000"/>
                  <a:lumOff val="25000"/>
                </a:srgbClr>
              </a:solidFill>
              <a:latin typeface="华文细黑" pitchFamily="2" charset="-122"/>
              <a:ea typeface="华文细黑" pitchFamily="2" charset="-122"/>
              <a:cs typeface="+mn-cs"/>
            </a:rPr>
            <a:t>上市</a:t>
          </a:r>
          <a:r>
            <a:rPr lang="en-US" altLang="zh-CN" sz="1400" dirty="0" smtClean="0">
              <a:solidFill>
                <a:srgbClr val="000000">
                  <a:lumMod val="75000"/>
                  <a:lumOff val="25000"/>
                </a:srgbClr>
              </a:solidFill>
              <a:latin typeface="华文细黑" pitchFamily="2" charset="-122"/>
              <a:ea typeface="华文细黑" pitchFamily="2" charset="-122"/>
              <a:cs typeface="+mn-cs"/>
            </a:rPr>
            <a:t>11</a:t>
          </a:r>
          <a:r>
            <a:rPr lang="zh-CN" altLang="en-US" sz="1400" dirty="0" smtClean="0">
              <a:solidFill>
                <a:srgbClr val="000000">
                  <a:lumMod val="75000"/>
                  <a:lumOff val="25000"/>
                </a:srgbClr>
              </a:solidFill>
              <a:latin typeface="华文细黑" pitchFamily="2" charset="-122"/>
              <a:ea typeface="华文细黑" pitchFamily="2" charset="-122"/>
              <a:cs typeface="+mn-cs"/>
            </a:rPr>
            <a:t>种合约：现货白银</a:t>
          </a:r>
          <a:r>
            <a:rPr lang="en-US" altLang="zh-CN" sz="1400" dirty="0" smtClean="0">
              <a:solidFill>
                <a:srgbClr val="000000">
                  <a:lumMod val="75000"/>
                  <a:lumOff val="25000"/>
                </a:srgbClr>
              </a:solidFill>
              <a:latin typeface="华文细黑" pitchFamily="2" charset="-122"/>
              <a:ea typeface="华文细黑" pitchFamily="2" charset="-122"/>
              <a:cs typeface="+mn-cs"/>
            </a:rPr>
            <a:t>1</a:t>
          </a:r>
          <a:r>
            <a:rPr lang="zh-CN" altLang="en-US" sz="1400" dirty="0" smtClean="0">
              <a:solidFill>
                <a:srgbClr val="000000">
                  <a:lumMod val="75000"/>
                  <a:lumOff val="25000"/>
                </a:srgbClr>
              </a:solidFill>
              <a:latin typeface="华文细黑" pitchFamily="2" charset="-122"/>
              <a:ea typeface="华文细黑" pitchFamily="2" charset="-122"/>
              <a:cs typeface="+mn-cs"/>
            </a:rPr>
            <a:t>千克、</a:t>
          </a:r>
          <a:r>
            <a:rPr lang="en-US" altLang="zh-CN" sz="1400" dirty="0" smtClean="0">
              <a:solidFill>
                <a:srgbClr val="000000">
                  <a:lumMod val="75000"/>
                  <a:lumOff val="25000"/>
                </a:srgbClr>
              </a:solidFill>
              <a:latin typeface="华文细黑" pitchFamily="2" charset="-122"/>
              <a:ea typeface="华文细黑" pitchFamily="2" charset="-122"/>
              <a:cs typeface="+mn-cs"/>
            </a:rPr>
            <a:t>15</a:t>
          </a:r>
          <a:r>
            <a:rPr lang="zh-CN" altLang="en-US" sz="1400" dirty="0" smtClean="0">
              <a:solidFill>
                <a:srgbClr val="000000">
                  <a:lumMod val="75000"/>
                  <a:lumOff val="25000"/>
                </a:srgbClr>
              </a:solidFill>
              <a:latin typeface="华文细黑" pitchFamily="2" charset="-122"/>
              <a:ea typeface="华文细黑" pitchFamily="2" charset="-122"/>
              <a:cs typeface="+mn-cs"/>
            </a:rPr>
            <a:t>千克、</a:t>
          </a:r>
          <a:r>
            <a:rPr lang="en-US" altLang="zh-CN" sz="1400" dirty="0" smtClean="0">
              <a:solidFill>
                <a:srgbClr val="000000">
                  <a:lumMod val="75000"/>
                  <a:lumOff val="25000"/>
                </a:srgbClr>
              </a:solidFill>
              <a:latin typeface="华文细黑" pitchFamily="2" charset="-122"/>
              <a:ea typeface="华文细黑" pitchFamily="2" charset="-122"/>
              <a:cs typeface="+mn-cs"/>
            </a:rPr>
            <a:t>30</a:t>
          </a:r>
          <a:r>
            <a:rPr lang="zh-CN" altLang="en-US" sz="1400" dirty="0" smtClean="0">
              <a:solidFill>
                <a:srgbClr val="000000">
                  <a:lumMod val="75000"/>
                  <a:lumOff val="25000"/>
                </a:srgbClr>
              </a:solidFill>
              <a:latin typeface="华文细黑" pitchFamily="2" charset="-122"/>
              <a:ea typeface="华文细黑" pitchFamily="2" charset="-122"/>
              <a:cs typeface="+mn-cs"/>
            </a:rPr>
            <a:t>千克；现货钯金</a:t>
          </a:r>
          <a:r>
            <a:rPr lang="en-US" altLang="zh-CN" sz="1400" dirty="0" smtClean="0">
              <a:solidFill>
                <a:srgbClr val="000000">
                  <a:lumMod val="75000"/>
                  <a:lumOff val="25000"/>
                </a:srgbClr>
              </a:solidFill>
              <a:latin typeface="华文细黑" pitchFamily="2" charset="-122"/>
              <a:ea typeface="华文细黑" pitchFamily="2" charset="-122"/>
              <a:cs typeface="+mn-cs"/>
            </a:rPr>
            <a:t>100</a:t>
          </a:r>
          <a:r>
            <a:rPr lang="zh-CN" altLang="en-US" sz="1400" dirty="0" smtClean="0">
              <a:solidFill>
                <a:srgbClr val="000000">
                  <a:lumMod val="75000"/>
                  <a:lumOff val="25000"/>
                </a:srgbClr>
              </a:solidFill>
              <a:latin typeface="华文细黑" pitchFamily="2" charset="-122"/>
              <a:ea typeface="华文细黑" pitchFamily="2" charset="-122"/>
              <a:cs typeface="+mn-cs"/>
            </a:rPr>
            <a:t>、</a:t>
          </a:r>
          <a:r>
            <a:rPr lang="en-US" altLang="zh-CN" sz="1400" dirty="0" smtClean="0">
              <a:solidFill>
                <a:srgbClr val="000000">
                  <a:lumMod val="75000"/>
                  <a:lumOff val="25000"/>
                </a:srgbClr>
              </a:solidFill>
              <a:latin typeface="华文细黑" pitchFamily="2" charset="-122"/>
              <a:ea typeface="华文细黑" pitchFamily="2" charset="-122"/>
              <a:cs typeface="+mn-cs"/>
            </a:rPr>
            <a:t>1000</a:t>
          </a:r>
          <a:r>
            <a:rPr lang="zh-CN" altLang="en-US" sz="1400" dirty="0" smtClean="0">
              <a:solidFill>
                <a:srgbClr val="000000">
                  <a:lumMod val="75000"/>
                  <a:lumOff val="25000"/>
                </a:srgbClr>
              </a:solidFill>
              <a:latin typeface="华文细黑" pitchFamily="2" charset="-122"/>
              <a:ea typeface="华文细黑" pitchFamily="2" charset="-122"/>
              <a:cs typeface="+mn-cs"/>
            </a:rPr>
            <a:t>现货铂金</a:t>
          </a:r>
          <a:r>
            <a:rPr lang="en-US" altLang="zh-CN" sz="1400" dirty="0" smtClean="0">
              <a:solidFill>
                <a:srgbClr val="000000">
                  <a:lumMod val="75000"/>
                  <a:lumOff val="25000"/>
                </a:srgbClr>
              </a:solidFill>
              <a:latin typeface="华文细黑" pitchFamily="2" charset="-122"/>
              <a:ea typeface="华文细黑" pitchFamily="2" charset="-122"/>
              <a:cs typeface="+mn-cs"/>
            </a:rPr>
            <a:t>100</a:t>
          </a:r>
          <a:r>
            <a:rPr lang="zh-CN" altLang="en-US" sz="1400" dirty="0" smtClean="0">
              <a:solidFill>
                <a:srgbClr val="000000">
                  <a:lumMod val="75000"/>
                  <a:lumOff val="25000"/>
                </a:srgbClr>
              </a:solidFill>
              <a:latin typeface="华文细黑" pitchFamily="2" charset="-122"/>
              <a:ea typeface="华文细黑" pitchFamily="2" charset="-122"/>
              <a:cs typeface="+mn-cs"/>
            </a:rPr>
            <a:t>、</a:t>
          </a:r>
          <a:r>
            <a:rPr lang="en-US" altLang="zh-CN" sz="1400" dirty="0" smtClean="0">
              <a:solidFill>
                <a:srgbClr val="000000">
                  <a:lumMod val="75000"/>
                  <a:lumOff val="25000"/>
                </a:srgbClr>
              </a:solidFill>
              <a:latin typeface="华文细黑" pitchFamily="2" charset="-122"/>
              <a:ea typeface="华文细黑" pitchFamily="2" charset="-122"/>
              <a:cs typeface="+mn-cs"/>
            </a:rPr>
            <a:t>1000</a:t>
          </a:r>
          <a:r>
            <a:rPr lang="zh-CN" altLang="en-US" sz="1400" dirty="0" smtClean="0">
              <a:solidFill>
                <a:srgbClr val="000000">
                  <a:lumMod val="75000"/>
                  <a:lumOff val="25000"/>
                </a:srgbClr>
              </a:solidFill>
              <a:latin typeface="华文细黑" pitchFamily="2" charset="-122"/>
              <a:ea typeface="华文细黑" pitchFamily="2" charset="-122"/>
              <a:cs typeface="+mn-cs"/>
            </a:rPr>
            <a:t>；现货镍</a:t>
          </a:r>
          <a:r>
            <a:rPr lang="en-US" altLang="zh-CN" sz="1400" dirty="0" smtClean="0">
              <a:solidFill>
                <a:srgbClr val="000000">
                  <a:lumMod val="75000"/>
                  <a:lumOff val="25000"/>
                </a:srgbClr>
              </a:solidFill>
              <a:latin typeface="华文细黑" pitchFamily="2" charset="-122"/>
              <a:ea typeface="华文细黑" pitchFamily="2" charset="-122"/>
              <a:cs typeface="+mn-cs"/>
            </a:rPr>
            <a:t>100</a:t>
          </a:r>
          <a:r>
            <a:rPr lang="zh-CN" altLang="en-US" sz="1400" dirty="0" smtClean="0">
              <a:solidFill>
                <a:srgbClr val="000000">
                  <a:lumMod val="75000"/>
                  <a:lumOff val="25000"/>
                </a:srgbClr>
              </a:solidFill>
              <a:latin typeface="华文细黑" pitchFamily="2" charset="-122"/>
              <a:ea typeface="华文细黑" pitchFamily="2" charset="-122"/>
              <a:cs typeface="+mn-cs"/>
            </a:rPr>
            <a:t>千克、</a:t>
          </a:r>
          <a:r>
            <a:rPr lang="en-US" altLang="zh-CN" sz="1400" dirty="0" smtClean="0">
              <a:solidFill>
                <a:srgbClr val="000000">
                  <a:lumMod val="75000"/>
                  <a:lumOff val="25000"/>
                </a:srgbClr>
              </a:solidFill>
              <a:latin typeface="华文细黑" pitchFamily="2" charset="-122"/>
              <a:ea typeface="华文细黑" pitchFamily="2" charset="-122"/>
              <a:cs typeface="+mn-cs"/>
            </a:rPr>
            <a:t>1000</a:t>
          </a:r>
          <a:r>
            <a:rPr lang="zh-CN" altLang="en-US" sz="1400" dirty="0" smtClean="0">
              <a:solidFill>
                <a:srgbClr val="000000">
                  <a:lumMod val="75000"/>
                  <a:lumOff val="25000"/>
                </a:srgbClr>
              </a:solidFill>
              <a:latin typeface="华文细黑" pitchFamily="2" charset="-122"/>
              <a:ea typeface="华文细黑" pitchFamily="2" charset="-122"/>
              <a:cs typeface="+mn-cs"/>
            </a:rPr>
            <a:t>千克；现货铜</a:t>
          </a:r>
          <a:r>
            <a:rPr lang="en-US" altLang="zh-CN" sz="1400" dirty="0" smtClean="0">
              <a:solidFill>
                <a:srgbClr val="000000">
                  <a:lumMod val="75000"/>
                  <a:lumOff val="25000"/>
                </a:srgbClr>
              </a:solidFill>
              <a:latin typeface="华文细黑" pitchFamily="2" charset="-122"/>
              <a:ea typeface="华文细黑" pitchFamily="2" charset="-122"/>
              <a:cs typeface="+mn-cs"/>
            </a:rPr>
            <a:t>1</a:t>
          </a:r>
          <a:r>
            <a:rPr lang="zh-CN" altLang="en-US" sz="1400" dirty="0" smtClean="0">
              <a:solidFill>
                <a:srgbClr val="000000">
                  <a:lumMod val="75000"/>
                  <a:lumOff val="25000"/>
                </a:srgbClr>
              </a:solidFill>
              <a:latin typeface="华文细黑" pitchFamily="2" charset="-122"/>
              <a:ea typeface="华文细黑" pitchFamily="2" charset="-122"/>
              <a:cs typeface="+mn-cs"/>
            </a:rPr>
            <a:t>吨、现货铜（</a:t>
          </a:r>
          <a:r>
            <a:rPr lang="en-US" altLang="zh-CN" sz="1400" dirty="0" smtClean="0">
              <a:solidFill>
                <a:srgbClr val="000000">
                  <a:lumMod val="75000"/>
                  <a:lumOff val="25000"/>
                </a:srgbClr>
              </a:solidFill>
              <a:latin typeface="华文细黑" pitchFamily="2" charset="-122"/>
              <a:ea typeface="华文细黑" pitchFamily="2" charset="-122"/>
              <a:cs typeface="+mn-cs"/>
            </a:rPr>
            <a:t>5</a:t>
          </a:r>
          <a:r>
            <a:rPr lang="zh-CN" altLang="en-US" sz="1400" dirty="0" smtClean="0">
              <a:solidFill>
                <a:srgbClr val="000000">
                  <a:lumMod val="75000"/>
                  <a:lumOff val="25000"/>
                </a:srgbClr>
              </a:solidFill>
              <a:latin typeface="华文细黑" pitchFamily="2" charset="-122"/>
              <a:ea typeface="华文细黑" pitchFamily="2" charset="-122"/>
              <a:cs typeface="+mn-cs"/>
            </a:rPr>
            <a:t>吨） </a:t>
          </a:r>
          <a:endParaRPr lang="zh-CN" altLang="en-US" sz="1400" dirty="0">
            <a:solidFill>
              <a:srgbClr val="000000">
                <a:lumMod val="75000"/>
                <a:lumOff val="25000"/>
              </a:srgbClr>
            </a:solidFill>
            <a:latin typeface="华文细黑" pitchFamily="2" charset="-122"/>
            <a:ea typeface="华文细黑" pitchFamily="2" charset="-122"/>
            <a:cs typeface="+mn-cs"/>
          </a:endParaRPr>
        </a:p>
      </dgm:t>
    </dgm:pt>
    <dgm:pt modelId="{0D0BDB97-FC8E-455A-AAB4-CEFCBAE6CA30}" type="parTrans" cxnId="{113D555E-2627-4005-870E-1AD0228479CC}">
      <dgm:prSet/>
      <dgm:spPr/>
      <dgm:t>
        <a:bodyPr/>
        <a:lstStyle/>
        <a:p>
          <a:pPr algn="ctr"/>
          <a:endParaRPr lang="zh-CN" altLang="en-US">
            <a:solidFill>
              <a:schemeClr val="accent4">
                <a:lumMod val="75000"/>
                <a:lumOff val="25000"/>
              </a:schemeClr>
            </a:solidFill>
          </a:endParaRPr>
        </a:p>
      </dgm:t>
    </dgm:pt>
    <dgm:pt modelId="{9C630F5A-2FD3-4B7F-B4AC-5EC8B4C88F46}" type="sibTrans" cxnId="{113D555E-2627-4005-870E-1AD0228479CC}">
      <dgm:prSet/>
      <dgm:spPr/>
      <dgm:t>
        <a:bodyPr/>
        <a:lstStyle/>
        <a:p>
          <a:pPr algn="ctr"/>
          <a:endParaRPr lang="zh-CN" altLang="en-US">
            <a:solidFill>
              <a:schemeClr val="accent4">
                <a:lumMod val="75000"/>
                <a:lumOff val="25000"/>
              </a:schemeClr>
            </a:solidFill>
          </a:endParaRPr>
        </a:p>
      </dgm:t>
    </dgm:pt>
    <dgm:pt modelId="{05DBC4A9-6653-4C83-A67D-8FE2DD3F8681}">
      <dgm:prSet/>
      <dgm:spPr/>
      <dgm:t>
        <a:bodyPr/>
        <a:lstStyle/>
        <a:p>
          <a:endParaRPr lang="zh-CN" altLang="en-US" sz="1200" dirty="0" smtClean="0">
            <a:solidFill>
              <a:srgbClr val="000000">
                <a:lumMod val="75000"/>
                <a:lumOff val="25000"/>
              </a:srgbClr>
            </a:solidFill>
            <a:latin typeface="华文细黑" pitchFamily="2" charset="-122"/>
            <a:ea typeface="华文细黑" pitchFamily="2" charset="-122"/>
            <a:cs typeface="+mn-cs"/>
          </a:endParaRPr>
        </a:p>
      </dgm:t>
    </dgm:pt>
    <dgm:pt modelId="{E3966606-E79E-45A2-9A71-DA21FC0FCCB8}" type="parTrans" cxnId="{7705D0CB-534D-401C-B7EF-29BDA48400B3}">
      <dgm:prSet/>
      <dgm:spPr/>
      <dgm:t>
        <a:bodyPr/>
        <a:lstStyle/>
        <a:p>
          <a:endParaRPr lang="zh-CN" altLang="en-US"/>
        </a:p>
      </dgm:t>
    </dgm:pt>
    <dgm:pt modelId="{BA9D7214-86E2-42B9-8DD7-3BA09BE18855}" type="sibTrans" cxnId="{7705D0CB-534D-401C-B7EF-29BDA48400B3}">
      <dgm:prSet/>
      <dgm:spPr/>
      <dgm:t>
        <a:bodyPr/>
        <a:lstStyle/>
        <a:p>
          <a:endParaRPr lang="zh-CN" altLang="en-US"/>
        </a:p>
      </dgm:t>
    </dgm:pt>
    <dgm:pt modelId="{A59282C4-F024-48CB-A2FE-6A185EFA24B2}">
      <dgm:prSet/>
      <dgm:spPr/>
      <dgm:t>
        <a:bodyPr/>
        <a:lstStyle/>
        <a:p>
          <a:endParaRPr lang="zh-CN" altLang="en-US" sz="1200" dirty="0" smtClean="0">
            <a:solidFill>
              <a:srgbClr val="000000">
                <a:lumMod val="75000"/>
                <a:lumOff val="25000"/>
              </a:srgbClr>
            </a:solidFill>
            <a:latin typeface="华文细黑" pitchFamily="2" charset="-122"/>
            <a:ea typeface="华文细黑" pitchFamily="2" charset="-122"/>
            <a:cs typeface="+mn-cs"/>
          </a:endParaRPr>
        </a:p>
      </dgm:t>
    </dgm:pt>
    <dgm:pt modelId="{AFC3972A-074E-4005-BB6F-463E79876D8F}" type="parTrans" cxnId="{24FEE016-06A6-456A-81C8-4511669A75B7}">
      <dgm:prSet/>
      <dgm:spPr/>
      <dgm:t>
        <a:bodyPr/>
        <a:lstStyle/>
        <a:p>
          <a:endParaRPr lang="zh-CN" altLang="en-US"/>
        </a:p>
      </dgm:t>
    </dgm:pt>
    <dgm:pt modelId="{2A0807FE-DB97-40D4-8028-0A046DE396A5}" type="sibTrans" cxnId="{24FEE016-06A6-456A-81C8-4511669A75B7}">
      <dgm:prSet/>
      <dgm:spPr/>
      <dgm:t>
        <a:bodyPr/>
        <a:lstStyle/>
        <a:p>
          <a:endParaRPr lang="zh-CN" altLang="en-US"/>
        </a:p>
      </dgm:t>
    </dgm:pt>
    <dgm:pt modelId="{5E364817-48BC-4E35-B923-ED1122CD785E}" type="pres">
      <dgm:prSet presAssocID="{881872AA-156B-4A37-9C46-8A5E0A3D0112}" presName="diagram" presStyleCnt="0">
        <dgm:presLayoutVars>
          <dgm:dir/>
          <dgm:animLvl val="lvl"/>
          <dgm:resizeHandles val="exact"/>
        </dgm:presLayoutVars>
      </dgm:prSet>
      <dgm:spPr/>
    </dgm:pt>
    <dgm:pt modelId="{5162B185-EF64-4EAC-9B20-B3CDDE040EEE}" type="pres">
      <dgm:prSet presAssocID="{E807F987-88F6-4FC5-914D-595DF9B871BC}" presName="compNode" presStyleCnt="0"/>
      <dgm:spPr/>
    </dgm:pt>
    <dgm:pt modelId="{26DD7799-58D3-49A7-8A38-9C06C7F4AE0F}" type="pres">
      <dgm:prSet presAssocID="{E807F987-88F6-4FC5-914D-595DF9B871BC}" presName="childRect" presStyleLbl="bgAcc1" presStyleIdx="0" presStyleCnt="3" custScaleY="136115">
        <dgm:presLayoutVars>
          <dgm:bulletEnabled val="1"/>
        </dgm:presLayoutVars>
      </dgm:prSet>
      <dgm:spPr>
        <a:prstGeom prst="round2SameRect">
          <a:avLst>
            <a:gd name="adj1" fmla="val 8000"/>
            <a:gd name="adj2" fmla="val 0"/>
          </a:avLst>
        </a:prstGeom>
      </dgm:spPr>
      <dgm:t>
        <a:bodyPr/>
        <a:lstStyle/>
        <a:p>
          <a:endParaRPr lang="zh-CN" altLang="en-US"/>
        </a:p>
      </dgm:t>
    </dgm:pt>
    <dgm:pt modelId="{638889C8-3CC2-4648-96A0-6EA6436771B3}" type="pres">
      <dgm:prSet presAssocID="{E807F987-88F6-4FC5-914D-595DF9B871BC}" presName="parentText" presStyleLbl="node1" presStyleIdx="0" presStyleCnt="0">
        <dgm:presLayoutVars>
          <dgm:chMax val="0"/>
          <dgm:bulletEnabled val="1"/>
        </dgm:presLayoutVars>
      </dgm:prSet>
      <dgm:spPr>
        <a:prstGeom prst="rect">
          <a:avLst/>
        </a:prstGeom>
      </dgm:spPr>
      <dgm:t>
        <a:bodyPr/>
        <a:lstStyle/>
        <a:p>
          <a:endParaRPr lang="zh-CN" altLang="en-US"/>
        </a:p>
      </dgm:t>
    </dgm:pt>
    <dgm:pt modelId="{3C27F040-4430-4A52-B7E9-E9AB86B1F408}" type="pres">
      <dgm:prSet presAssocID="{E807F987-88F6-4FC5-914D-595DF9B871BC}" presName="parentRect" presStyleLbl="alignNode1" presStyleIdx="0" presStyleCnt="3" custLinFactNeighborY="32098"/>
      <dgm:spPr/>
      <dgm:t>
        <a:bodyPr/>
        <a:lstStyle/>
        <a:p>
          <a:endParaRPr lang="zh-CN" altLang="en-US"/>
        </a:p>
      </dgm:t>
    </dgm:pt>
    <dgm:pt modelId="{71AF4443-1AF3-4EB6-84A4-5545BAA9F917}" type="pres">
      <dgm:prSet presAssocID="{E807F987-88F6-4FC5-914D-595DF9B871BC}" presName="adorn" presStyleLbl="fgAccFollowNode1" presStyleIdx="0" presStyleCnt="3" custLinFactNeighborX="-14203" custLinFactNeighborY="35508"/>
      <dgm:spPr>
        <a:xfrm>
          <a:off x="1368152" y="2666986"/>
          <a:ext cx="698934" cy="698934"/>
        </a:xfrm>
        <a:prstGeom prst="ellipse">
          <a:avLst/>
        </a:prstGeom>
        <a:blipFill rotWithShape="1">
          <a:blip xmlns:r="http://schemas.openxmlformats.org/officeDocument/2006/relationships" r:embed="rId1"/>
          <a:stretch>
            <a:fillRect/>
          </a:stretch>
        </a:blip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pt>
    <dgm:pt modelId="{31DD16F7-EF27-44BD-BADE-37BED3F369E5}" type="pres">
      <dgm:prSet presAssocID="{A13135C6-82D4-4923-87A6-11BF1C40B84B}" presName="sibTrans" presStyleLbl="sibTrans2D1" presStyleIdx="0" presStyleCnt="0"/>
      <dgm:spPr/>
      <dgm:t>
        <a:bodyPr/>
        <a:lstStyle/>
        <a:p>
          <a:endParaRPr lang="zh-CN" altLang="en-US"/>
        </a:p>
      </dgm:t>
    </dgm:pt>
    <dgm:pt modelId="{CE9ED298-2FD1-4EEF-8E90-D75B4C9FFC92}" type="pres">
      <dgm:prSet presAssocID="{6D7DBE6A-2099-4070-AF10-98295527131D}" presName="compNode" presStyleCnt="0"/>
      <dgm:spPr/>
    </dgm:pt>
    <dgm:pt modelId="{468C4EE4-8E20-417D-8E04-EDC0D62B5074}" type="pres">
      <dgm:prSet presAssocID="{6D7DBE6A-2099-4070-AF10-98295527131D}" presName="childRect" presStyleLbl="bgAcc1" presStyleIdx="1" presStyleCnt="3" custScaleY="136115">
        <dgm:presLayoutVars>
          <dgm:bulletEnabled val="1"/>
        </dgm:presLayoutVars>
      </dgm:prSet>
      <dgm:spPr>
        <a:prstGeom prst="round2SameRect">
          <a:avLst>
            <a:gd name="adj1" fmla="val 8000"/>
            <a:gd name="adj2" fmla="val 0"/>
          </a:avLst>
        </a:prstGeom>
      </dgm:spPr>
      <dgm:t>
        <a:bodyPr/>
        <a:lstStyle/>
        <a:p>
          <a:endParaRPr lang="zh-CN" altLang="en-US"/>
        </a:p>
      </dgm:t>
    </dgm:pt>
    <dgm:pt modelId="{4D10E3AB-0239-4957-88EE-0F02B2EB68CD}" type="pres">
      <dgm:prSet presAssocID="{6D7DBE6A-2099-4070-AF10-98295527131D}" presName="parentText" presStyleLbl="node1" presStyleIdx="0" presStyleCnt="0">
        <dgm:presLayoutVars>
          <dgm:chMax val="0"/>
          <dgm:bulletEnabled val="1"/>
        </dgm:presLayoutVars>
      </dgm:prSet>
      <dgm:spPr>
        <a:prstGeom prst="rect">
          <a:avLst/>
        </a:prstGeom>
      </dgm:spPr>
      <dgm:t>
        <a:bodyPr/>
        <a:lstStyle/>
        <a:p>
          <a:endParaRPr lang="zh-CN" altLang="en-US"/>
        </a:p>
      </dgm:t>
    </dgm:pt>
    <dgm:pt modelId="{1843B967-90A9-49CB-B254-C993AC2A4461}" type="pres">
      <dgm:prSet presAssocID="{6D7DBE6A-2099-4070-AF10-98295527131D}" presName="parentRect" presStyleLbl="alignNode1" presStyleIdx="1" presStyleCnt="3" custLinFactNeighborY="32098"/>
      <dgm:spPr/>
      <dgm:t>
        <a:bodyPr/>
        <a:lstStyle/>
        <a:p>
          <a:endParaRPr lang="zh-CN" altLang="en-US"/>
        </a:p>
      </dgm:t>
    </dgm:pt>
    <dgm:pt modelId="{DC7851BB-D687-423D-AEB4-B94FF4345AE7}" type="pres">
      <dgm:prSet presAssocID="{6D7DBE6A-2099-4070-AF10-98295527131D}" presName="adorn" presStyleLbl="fgAccFollowNode1" presStyleIdx="1" presStyleCnt="3" custLinFactNeighborX="-14203" custLinFactNeighborY="29439"/>
      <dgm:spPr>
        <a:xfrm>
          <a:off x="3703041" y="2624567"/>
          <a:ext cx="698934" cy="698934"/>
        </a:xfrm>
        <a:prstGeom prst="ellipse">
          <a:avLst/>
        </a:prstGeom>
        <a:blipFill rotWithShape="1">
          <a:blip xmlns:r="http://schemas.openxmlformats.org/officeDocument/2006/relationships" r:embed="rId2"/>
          <a:stretch>
            <a:fillRect/>
          </a:stretch>
        </a:blip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pt>
    <dgm:pt modelId="{F87EA7FD-1894-4D01-A6E4-36DFEE4A1E46}" type="pres">
      <dgm:prSet presAssocID="{25B32E6A-1DEE-4CDC-AEBC-B1B76872295E}" presName="sibTrans" presStyleLbl="sibTrans2D1" presStyleIdx="0" presStyleCnt="0"/>
      <dgm:spPr/>
      <dgm:t>
        <a:bodyPr/>
        <a:lstStyle/>
        <a:p>
          <a:endParaRPr lang="zh-CN" altLang="en-US"/>
        </a:p>
      </dgm:t>
    </dgm:pt>
    <dgm:pt modelId="{6E8844CE-D1C5-412A-A46B-063C88825E7D}" type="pres">
      <dgm:prSet presAssocID="{D46C9FF0-0580-436B-B03B-B95A7C7C6D9F}" presName="compNode" presStyleCnt="0"/>
      <dgm:spPr/>
    </dgm:pt>
    <dgm:pt modelId="{6EF7D1E1-2A82-49AF-928A-D0F79E759603}" type="pres">
      <dgm:prSet presAssocID="{D46C9FF0-0580-436B-B03B-B95A7C7C6D9F}" presName="childRect" presStyleLbl="bgAcc1" presStyleIdx="2" presStyleCnt="3" custScaleY="136115">
        <dgm:presLayoutVars>
          <dgm:bulletEnabled val="1"/>
        </dgm:presLayoutVars>
      </dgm:prSet>
      <dgm:spPr>
        <a:prstGeom prst="round2SameRect">
          <a:avLst>
            <a:gd name="adj1" fmla="val 8000"/>
            <a:gd name="adj2" fmla="val 0"/>
          </a:avLst>
        </a:prstGeom>
      </dgm:spPr>
      <dgm:t>
        <a:bodyPr/>
        <a:lstStyle/>
        <a:p>
          <a:endParaRPr lang="zh-CN" altLang="en-US"/>
        </a:p>
      </dgm:t>
    </dgm:pt>
    <dgm:pt modelId="{F6D1AF36-CD1B-4193-8C97-7DB8DF1A9E2D}" type="pres">
      <dgm:prSet presAssocID="{D46C9FF0-0580-436B-B03B-B95A7C7C6D9F}" presName="parentText" presStyleLbl="node1" presStyleIdx="0" presStyleCnt="0">
        <dgm:presLayoutVars>
          <dgm:chMax val="0"/>
          <dgm:bulletEnabled val="1"/>
        </dgm:presLayoutVars>
      </dgm:prSet>
      <dgm:spPr>
        <a:prstGeom prst="rect">
          <a:avLst/>
        </a:prstGeom>
      </dgm:spPr>
      <dgm:t>
        <a:bodyPr/>
        <a:lstStyle/>
        <a:p>
          <a:endParaRPr lang="zh-CN" altLang="en-US"/>
        </a:p>
      </dgm:t>
    </dgm:pt>
    <dgm:pt modelId="{68EEE716-25F9-435B-A50F-A6942916CF4C}" type="pres">
      <dgm:prSet presAssocID="{D46C9FF0-0580-436B-B03B-B95A7C7C6D9F}" presName="parentRect" presStyleLbl="alignNode1" presStyleIdx="2" presStyleCnt="3" custLinFactNeighborY="32098"/>
      <dgm:spPr/>
      <dgm:t>
        <a:bodyPr/>
        <a:lstStyle/>
        <a:p>
          <a:endParaRPr lang="zh-CN" altLang="en-US"/>
        </a:p>
      </dgm:t>
    </dgm:pt>
    <dgm:pt modelId="{A02FB286-C900-4495-8187-35B438936327}" type="pres">
      <dgm:prSet presAssocID="{D46C9FF0-0580-436B-B03B-B95A7C7C6D9F}" presName="adorn" presStyleLbl="fgAccFollowNode1" presStyleIdx="2" presStyleCnt="3" custLinFactNeighborX="-14203" custLinFactNeighborY="29439"/>
      <dgm:spPr>
        <a:xfrm>
          <a:off x="6037931" y="2624567"/>
          <a:ext cx="698934" cy="698934"/>
        </a:xfrm>
        <a:prstGeom prst="ellipse">
          <a:avLst/>
        </a:prstGeom>
        <a:blipFill rotWithShape="1">
          <a:blip xmlns:r="http://schemas.openxmlformats.org/officeDocument/2006/relationships" r:embed="rId3"/>
          <a:stretch>
            <a:fillRect/>
          </a:stretch>
        </a:blip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pt>
  </dgm:ptLst>
  <dgm:cxnLst>
    <dgm:cxn modelId="{6FC27017-A237-4E16-8EAD-12FBD6A0BA75}" type="presOf" srcId="{C61BD9E9-6C02-4523-81DC-8CB59597D750}" destId="{6EF7D1E1-2A82-49AF-928A-D0F79E759603}" srcOrd="0" destOrd="0" presId="urn:microsoft.com/office/officeart/2005/8/layout/bList2"/>
    <dgm:cxn modelId="{9A1E431D-FC87-4F92-927E-26E4E162C391}" type="presOf" srcId="{38ADF67B-FC9F-41BD-A792-1F9D80808164}" destId="{468C4EE4-8E20-417D-8E04-EDC0D62B5074}" srcOrd="0" destOrd="1" presId="urn:microsoft.com/office/officeart/2005/8/layout/bList2"/>
    <dgm:cxn modelId="{366474B2-504F-4A36-9AE7-BF06EE39C565}" type="presOf" srcId="{69560A5B-683E-4A0D-9AC3-F645EFCB0C27}" destId="{468C4EE4-8E20-417D-8E04-EDC0D62B5074}" srcOrd="0" destOrd="0" presId="urn:microsoft.com/office/officeart/2005/8/layout/bList2"/>
    <dgm:cxn modelId="{24FEE016-06A6-456A-81C8-4511669A75B7}" srcId="{D46C9FF0-0580-436B-B03B-B95A7C7C6D9F}" destId="{A59282C4-F024-48CB-A2FE-6A185EFA24B2}" srcOrd="2" destOrd="0" parTransId="{AFC3972A-074E-4005-BB6F-463E79876D8F}" sibTransId="{2A0807FE-DB97-40D4-8028-0A046DE396A5}"/>
    <dgm:cxn modelId="{754DE076-7144-44AD-912C-CE2D5C2A51CF}" srcId="{E807F987-88F6-4FC5-914D-595DF9B871BC}" destId="{69505560-C70E-4BA6-A015-8F3A81EE32C9}" srcOrd="0" destOrd="0" parTransId="{6181F6AA-D061-481C-B24F-C6A1A6DA5921}" sibTransId="{E0E4000A-ECA8-4237-8698-3F4498FF0493}"/>
    <dgm:cxn modelId="{F0D64A16-F664-44AB-A13E-5A2EDA69AB44}" srcId="{6D7DBE6A-2099-4070-AF10-98295527131D}" destId="{38ADF67B-FC9F-41BD-A792-1F9D80808164}" srcOrd="1" destOrd="0" parTransId="{F6D2B70C-1074-4E98-A9DC-7696EE99CC06}" sibTransId="{58C5C526-544B-4EA4-9116-87B25FCA416A}"/>
    <dgm:cxn modelId="{7705D0CB-534D-401C-B7EF-29BDA48400B3}" srcId="{D46C9FF0-0580-436B-B03B-B95A7C7C6D9F}" destId="{05DBC4A9-6653-4C83-A67D-8FE2DD3F8681}" srcOrd="3" destOrd="0" parTransId="{E3966606-E79E-45A2-9A71-DA21FC0FCCB8}" sibTransId="{BA9D7214-86E2-42B9-8DD7-3BA09BE18855}"/>
    <dgm:cxn modelId="{113D555E-2627-4005-870E-1AD0228479CC}" srcId="{D46C9FF0-0580-436B-B03B-B95A7C7C6D9F}" destId="{0A22280E-8737-44A6-9F9D-11242D8F2D3F}" srcOrd="1" destOrd="0" parTransId="{0D0BDB97-FC8E-455A-AAB4-CEFCBAE6CA30}" sibTransId="{9C630F5A-2FD3-4B7F-B4AC-5EC8B4C88F46}"/>
    <dgm:cxn modelId="{355325DB-278D-4E64-9C3F-92E36E0EE96C}" type="presOf" srcId="{D46C9FF0-0580-436B-B03B-B95A7C7C6D9F}" destId="{F6D1AF36-CD1B-4193-8C97-7DB8DF1A9E2D}" srcOrd="0" destOrd="0" presId="urn:microsoft.com/office/officeart/2005/8/layout/bList2"/>
    <dgm:cxn modelId="{A32667E0-4F8A-4185-BF34-9BCF957629C9}" srcId="{881872AA-156B-4A37-9C46-8A5E0A3D0112}" destId="{E807F987-88F6-4FC5-914D-595DF9B871BC}" srcOrd="0" destOrd="0" parTransId="{BC930C64-954F-4B98-B8D9-7EBA51A4A349}" sibTransId="{A13135C6-82D4-4923-87A6-11BF1C40B84B}"/>
    <dgm:cxn modelId="{95DF81D8-2399-4F56-B406-1A5621FAED1E}" srcId="{D46C9FF0-0580-436B-B03B-B95A7C7C6D9F}" destId="{C61BD9E9-6C02-4523-81DC-8CB59597D750}" srcOrd="0" destOrd="0" parTransId="{F8AFD989-0B0A-415B-9666-C177DDCFAFDF}" sibTransId="{57A6F0E2-AB6A-4313-AF3D-6DECD98408F7}"/>
    <dgm:cxn modelId="{BA3CE28C-F8C0-425E-B2EA-05D32A958BE4}" type="presOf" srcId="{25B32E6A-1DEE-4CDC-AEBC-B1B76872295E}" destId="{F87EA7FD-1894-4D01-A6E4-36DFEE4A1E46}" srcOrd="0" destOrd="0" presId="urn:microsoft.com/office/officeart/2005/8/layout/bList2"/>
    <dgm:cxn modelId="{E7D4F01A-836D-4DE0-A5A6-65806AF30FDD}" type="presOf" srcId="{6D7DBE6A-2099-4070-AF10-98295527131D}" destId="{1843B967-90A9-49CB-B254-C993AC2A4461}" srcOrd="1" destOrd="0" presId="urn:microsoft.com/office/officeart/2005/8/layout/bList2"/>
    <dgm:cxn modelId="{AB4E5DDE-346D-4337-8632-3EEF2FD4CFD5}" type="presOf" srcId="{A13135C6-82D4-4923-87A6-11BF1C40B84B}" destId="{31DD16F7-EF27-44BD-BADE-37BED3F369E5}" srcOrd="0" destOrd="0" presId="urn:microsoft.com/office/officeart/2005/8/layout/bList2"/>
    <dgm:cxn modelId="{D7B54064-24B0-4F82-82F9-92597A39AA5C}" type="presOf" srcId="{5146C53C-E29D-43D6-9019-9BF27E20BB39}" destId="{26DD7799-58D3-49A7-8A38-9C06C7F4AE0F}" srcOrd="0" destOrd="1" presId="urn:microsoft.com/office/officeart/2005/8/layout/bList2"/>
    <dgm:cxn modelId="{983C0D87-B961-4F11-A7E2-C3AAABF3B3D3}" type="presOf" srcId="{D46C9FF0-0580-436B-B03B-B95A7C7C6D9F}" destId="{68EEE716-25F9-435B-A50F-A6942916CF4C}" srcOrd="1" destOrd="0" presId="urn:microsoft.com/office/officeart/2005/8/layout/bList2"/>
    <dgm:cxn modelId="{9A7C63FD-4E8A-4CB2-93F4-145137EB2F74}" type="presOf" srcId="{881872AA-156B-4A37-9C46-8A5E0A3D0112}" destId="{5E364817-48BC-4E35-B923-ED1122CD785E}" srcOrd="0" destOrd="0" presId="urn:microsoft.com/office/officeart/2005/8/layout/bList2"/>
    <dgm:cxn modelId="{CFC20CD5-8E46-4FEA-8829-AE548FEBA85F}" srcId="{E807F987-88F6-4FC5-914D-595DF9B871BC}" destId="{5146C53C-E29D-43D6-9019-9BF27E20BB39}" srcOrd="1" destOrd="0" parTransId="{57F41F29-0A48-4427-9439-99AB2D055B89}" sibTransId="{9B07E140-794D-4620-BBF3-444EF4A456EE}"/>
    <dgm:cxn modelId="{4E3A884B-3D6C-48F6-910D-F933F637D656}" type="presOf" srcId="{6D7DBE6A-2099-4070-AF10-98295527131D}" destId="{4D10E3AB-0239-4957-88EE-0F02B2EB68CD}" srcOrd="0" destOrd="0" presId="urn:microsoft.com/office/officeart/2005/8/layout/bList2"/>
    <dgm:cxn modelId="{C833E5A8-3821-40D0-BC05-4310071BFE1A}" srcId="{6D7DBE6A-2099-4070-AF10-98295527131D}" destId="{69560A5B-683E-4A0D-9AC3-F645EFCB0C27}" srcOrd="0" destOrd="0" parTransId="{0792CDB6-6389-43CC-A5FA-F0CB516055EC}" sibTransId="{7282FA2F-E064-4D23-879B-340831F0EFA9}"/>
    <dgm:cxn modelId="{36EAE6EC-D84B-439C-BDF6-F2F37062248A}" type="presOf" srcId="{0A22280E-8737-44A6-9F9D-11242D8F2D3F}" destId="{6EF7D1E1-2A82-49AF-928A-D0F79E759603}" srcOrd="0" destOrd="1" presId="urn:microsoft.com/office/officeart/2005/8/layout/bList2"/>
    <dgm:cxn modelId="{03E84D7E-C1FE-473E-9E0A-8958B3793B02}" type="presOf" srcId="{05DBC4A9-6653-4C83-A67D-8FE2DD3F8681}" destId="{6EF7D1E1-2A82-49AF-928A-D0F79E759603}" srcOrd="0" destOrd="3" presId="urn:microsoft.com/office/officeart/2005/8/layout/bList2"/>
    <dgm:cxn modelId="{D714F891-707A-4119-BA36-FFD580BDD516}" srcId="{881872AA-156B-4A37-9C46-8A5E0A3D0112}" destId="{D46C9FF0-0580-436B-B03B-B95A7C7C6D9F}" srcOrd="2" destOrd="0" parTransId="{508EF7AE-85EB-4944-92D9-881FFD800979}" sibTransId="{1CF36FD3-C644-4670-A43C-F4AAAFA67BF9}"/>
    <dgm:cxn modelId="{4A90156A-E732-4178-B98C-6D2FBE67A0D8}" type="presOf" srcId="{69505560-C70E-4BA6-A015-8F3A81EE32C9}" destId="{26DD7799-58D3-49A7-8A38-9C06C7F4AE0F}" srcOrd="0" destOrd="0" presId="urn:microsoft.com/office/officeart/2005/8/layout/bList2"/>
    <dgm:cxn modelId="{295E6550-0F2E-464F-9FBF-EFBDBEAF6B93}" srcId="{881872AA-156B-4A37-9C46-8A5E0A3D0112}" destId="{6D7DBE6A-2099-4070-AF10-98295527131D}" srcOrd="1" destOrd="0" parTransId="{344D1FD4-32B1-4EAA-A962-9584EEC97C18}" sibTransId="{25B32E6A-1DEE-4CDC-AEBC-B1B76872295E}"/>
    <dgm:cxn modelId="{6FFF44E8-5D85-4964-802C-DA63ED101645}" type="presOf" srcId="{E807F987-88F6-4FC5-914D-595DF9B871BC}" destId="{638889C8-3CC2-4648-96A0-6EA6436771B3}" srcOrd="0" destOrd="0" presId="urn:microsoft.com/office/officeart/2005/8/layout/bList2"/>
    <dgm:cxn modelId="{393CF183-DBF6-46C0-A90A-BA5928ACA62A}" type="presOf" srcId="{A59282C4-F024-48CB-A2FE-6A185EFA24B2}" destId="{6EF7D1E1-2A82-49AF-928A-D0F79E759603}" srcOrd="0" destOrd="2" presId="urn:microsoft.com/office/officeart/2005/8/layout/bList2"/>
    <dgm:cxn modelId="{B1890FB0-0495-4890-A5B3-BC9AFB1EE1F7}" type="presOf" srcId="{4C89B1F7-F7B4-466C-BDD4-79B9C2A58231}" destId="{468C4EE4-8E20-417D-8E04-EDC0D62B5074}" srcOrd="0" destOrd="2" presId="urn:microsoft.com/office/officeart/2005/8/layout/bList2"/>
    <dgm:cxn modelId="{DED954FE-9401-4B18-9819-7085DCB1FEFB}" type="presOf" srcId="{E807F987-88F6-4FC5-914D-595DF9B871BC}" destId="{3C27F040-4430-4A52-B7E9-E9AB86B1F408}" srcOrd="1" destOrd="0" presId="urn:microsoft.com/office/officeart/2005/8/layout/bList2"/>
    <dgm:cxn modelId="{865360CC-DDFC-4117-B843-6B95BD332A51}" srcId="{6D7DBE6A-2099-4070-AF10-98295527131D}" destId="{4C89B1F7-F7B4-466C-BDD4-79B9C2A58231}" srcOrd="2" destOrd="0" parTransId="{51AA2A40-BC51-4AF4-A54E-F1B9DCAB30F9}" sibTransId="{5FDD732D-E74B-4065-AA3C-174CDB84A994}"/>
    <dgm:cxn modelId="{6BAA709B-AE7B-41D2-BAD3-445051EBEE35}" type="presParOf" srcId="{5E364817-48BC-4E35-B923-ED1122CD785E}" destId="{5162B185-EF64-4EAC-9B20-B3CDDE040EEE}" srcOrd="0" destOrd="0" presId="urn:microsoft.com/office/officeart/2005/8/layout/bList2"/>
    <dgm:cxn modelId="{1910C928-23B8-42D8-B8BC-5EF6CDA0F69A}" type="presParOf" srcId="{5162B185-EF64-4EAC-9B20-B3CDDE040EEE}" destId="{26DD7799-58D3-49A7-8A38-9C06C7F4AE0F}" srcOrd="0" destOrd="0" presId="urn:microsoft.com/office/officeart/2005/8/layout/bList2"/>
    <dgm:cxn modelId="{C90A9A7D-665A-4FEB-8839-2E04EC202811}" type="presParOf" srcId="{5162B185-EF64-4EAC-9B20-B3CDDE040EEE}" destId="{638889C8-3CC2-4648-96A0-6EA6436771B3}" srcOrd="1" destOrd="0" presId="urn:microsoft.com/office/officeart/2005/8/layout/bList2"/>
    <dgm:cxn modelId="{456CC51C-A366-4CEE-B06D-71FB97D5AF54}" type="presParOf" srcId="{5162B185-EF64-4EAC-9B20-B3CDDE040EEE}" destId="{3C27F040-4430-4A52-B7E9-E9AB86B1F408}" srcOrd="2" destOrd="0" presId="urn:microsoft.com/office/officeart/2005/8/layout/bList2"/>
    <dgm:cxn modelId="{FC1C981B-B878-4736-AB39-CEE40B2EE7A8}" type="presParOf" srcId="{5162B185-EF64-4EAC-9B20-B3CDDE040EEE}" destId="{71AF4443-1AF3-4EB6-84A4-5545BAA9F917}" srcOrd="3" destOrd="0" presId="urn:microsoft.com/office/officeart/2005/8/layout/bList2"/>
    <dgm:cxn modelId="{641D32E0-413D-4CF7-A983-584AC60942EB}" type="presParOf" srcId="{5E364817-48BC-4E35-B923-ED1122CD785E}" destId="{31DD16F7-EF27-44BD-BADE-37BED3F369E5}" srcOrd="1" destOrd="0" presId="urn:microsoft.com/office/officeart/2005/8/layout/bList2"/>
    <dgm:cxn modelId="{9A246BA1-CFE0-464F-9878-7E80379C6EB1}" type="presParOf" srcId="{5E364817-48BC-4E35-B923-ED1122CD785E}" destId="{CE9ED298-2FD1-4EEF-8E90-D75B4C9FFC92}" srcOrd="2" destOrd="0" presId="urn:microsoft.com/office/officeart/2005/8/layout/bList2"/>
    <dgm:cxn modelId="{63812EB5-360C-44C2-BA8D-DAB80443EA19}" type="presParOf" srcId="{CE9ED298-2FD1-4EEF-8E90-D75B4C9FFC92}" destId="{468C4EE4-8E20-417D-8E04-EDC0D62B5074}" srcOrd="0" destOrd="0" presId="urn:microsoft.com/office/officeart/2005/8/layout/bList2"/>
    <dgm:cxn modelId="{000D0584-5CC4-4F21-972A-7795CE962454}" type="presParOf" srcId="{CE9ED298-2FD1-4EEF-8E90-D75B4C9FFC92}" destId="{4D10E3AB-0239-4957-88EE-0F02B2EB68CD}" srcOrd="1" destOrd="0" presId="urn:microsoft.com/office/officeart/2005/8/layout/bList2"/>
    <dgm:cxn modelId="{4FEF15A7-7EE9-4810-B9C8-4871894EA1FF}" type="presParOf" srcId="{CE9ED298-2FD1-4EEF-8E90-D75B4C9FFC92}" destId="{1843B967-90A9-49CB-B254-C993AC2A4461}" srcOrd="2" destOrd="0" presId="urn:microsoft.com/office/officeart/2005/8/layout/bList2"/>
    <dgm:cxn modelId="{0396BC82-A607-45E8-AA20-97C5914C9168}" type="presParOf" srcId="{CE9ED298-2FD1-4EEF-8E90-D75B4C9FFC92}" destId="{DC7851BB-D687-423D-AEB4-B94FF4345AE7}" srcOrd="3" destOrd="0" presId="urn:microsoft.com/office/officeart/2005/8/layout/bList2"/>
    <dgm:cxn modelId="{A9932C1A-C78A-4692-B053-9D0B4047A98C}" type="presParOf" srcId="{5E364817-48BC-4E35-B923-ED1122CD785E}" destId="{F87EA7FD-1894-4D01-A6E4-36DFEE4A1E46}" srcOrd="3" destOrd="0" presId="urn:microsoft.com/office/officeart/2005/8/layout/bList2"/>
    <dgm:cxn modelId="{41C8B0BA-3572-4EB6-9223-ED557DEA0CD4}" type="presParOf" srcId="{5E364817-48BC-4E35-B923-ED1122CD785E}" destId="{6E8844CE-D1C5-412A-A46B-063C88825E7D}" srcOrd="4" destOrd="0" presId="urn:microsoft.com/office/officeart/2005/8/layout/bList2"/>
    <dgm:cxn modelId="{7A034ECE-617E-4522-BBB5-CB55038C3BDF}" type="presParOf" srcId="{6E8844CE-D1C5-412A-A46B-063C88825E7D}" destId="{6EF7D1E1-2A82-49AF-928A-D0F79E759603}" srcOrd="0" destOrd="0" presId="urn:microsoft.com/office/officeart/2005/8/layout/bList2"/>
    <dgm:cxn modelId="{922C161C-D6DB-416A-BE3C-E50832FF8B16}" type="presParOf" srcId="{6E8844CE-D1C5-412A-A46B-063C88825E7D}" destId="{F6D1AF36-CD1B-4193-8C97-7DB8DF1A9E2D}" srcOrd="1" destOrd="0" presId="urn:microsoft.com/office/officeart/2005/8/layout/bList2"/>
    <dgm:cxn modelId="{1F61D26C-2725-4EA1-93EB-1A69B5B9DC42}" type="presParOf" srcId="{6E8844CE-D1C5-412A-A46B-063C88825E7D}" destId="{68EEE716-25F9-435B-A50F-A6942916CF4C}" srcOrd="2" destOrd="0" presId="urn:microsoft.com/office/officeart/2005/8/layout/bList2"/>
    <dgm:cxn modelId="{6024C32D-AE52-4DB3-B8BE-2FD24B0CDB23}" type="presParOf" srcId="{6E8844CE-D1C5-412A-A46B-063C88825E7D}" destId="{A02FB286-C900-4495-8187-35B438936327}"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2FFFF5-88D5-4F40-A02A-F673961865CF}" type="doc">
      <dgm:prSet loTypeId="urn:microsoft.com/office/officeart/2005/8/layout/matrix1" loCatId="matrix" qsTypeId="urn:microsoft.com/office/officeart/2005/8/quickstyle/3d7" qsCatId="3D" csTypeId="urn:microsoft.com/office/officeart/2005/8/colors/accent1_3" csCatId="accent1" phldr="1"/>
      <dgm:spPr/>
      <dgm:t>
        <a:bodyPr/>
        <a:lstStyle/>
        <a:p>
          <a:endParaRPr lang="zh-CN" altLang="en-US"/>
        </a:p>
      </dgm:t>
    </dgm:pt>
    <dgm:pt modelId="{B3C189A2-0B0E-448F-88E7-39D8B0610C21}">
      <dgm:prSet phldrT="[文本]" custT="1"/>
      <dgm:spPr/>
      <dgm:t>
        <a:bodyPr/>
        <a:lstStyle/>
        <a:p>
          <a:r>
            <a:rPr lang="zh-CN" altLang="en-US" sz="2400" b="1" dirty="0" smtClean="0">
              <a:solidFill>
                <a:schemeClr val="accent2">
                  <a:lumMod val="50000"/>
                </a:schemeClr>
              </a:solidFill>
              <a:latin typeface="华文细黑" panose="02010600040101010101" pitchFamily="2" charset="-122"/>
              <a:ea typeface="华文细黑" panose="02010600040101010101" pitchFamily="2" charset="-122"/>
            </a:rPr>
            <a:t>技术体系</a:t>
          </a:r>
          <a:endParaRPr lang="zh-CN" altLang="en-US" sz="2400" b="1" dirty="0">
            <a:solidFill>
              <a:schemeClr val="accent2">
                <a:lumMod val="50000"/>
              </a:schemeClr>
            </a:solidFill>
            <a:latin typeface="华文细黑" panose="02010600040101010101" pitchFamily="2" charset="-122"/>
            <a:ea typeface="华文细黑" panose="02010600040101010101" pitchFamily="2" charset="-122"/>
          </a:endParaRPr>
        </a:p>
      </dgm:t>
    </dgm:pt>
    <dgm:pt modelId="{F3BE80FF-2164-4F45-A6FD-7D84F7EF2CEC}" type="parTrans" cxnId="{C91FC678-753A-44E2-9E09-050EBC172B43}">
      <dgm:prSet/>
      <dgm:spPr/>
      <dgm:t>
        <a:bodyPr/>
        <a:lstStyle/>
        <a:p>
          <a:endParaRPr lang="zh-CN" altLang="en-US"/>
        </a:p>
      </dgm:t>
    </dgm:pt>
    <dgm:pt modelId="{E5936D4B-6F21-419B-AD6D-E3983CBC9E12}" type="sibTrans" cxnId="{C91FC678-753A-44E2-9E09-050EBC172B43}">
      <dgm:prSet/>
      <dgm:spPr/>
      <dgm:t>
        <a:bodyPr/>
        <a:lstStyle/>
        <a:p>
          <a:endParaRPr lang="zh-CN" altLang="en-US"/>
        </a:p>
      </dgm:t>
    </dgm:pt>
    <dgm:pt modelId="{3E3DCD2F-1B4A-469A-9ACD-D413262099F3}">
      <dgm:prSet phldrT="[文本]" custT="1"/>
      <dgm:spPr/>
      <dgm:t>
        <a:bodyPr/>
        <a:lstStyle/>
        <a:p>
          <a:r>
            <a:rPr lang="zh-CN" altLang="en-US" sz="2400" dirty="0" smtClean="0">
              <a:solidFill>
                <a:schemeClr val="accent2">
                  <a:lumMod val="50000"/>
                </a:schemeClr>
              </a:solidFill>
              <a:latin typeface="华文细黑" panose="02010600040101010101" pitchFamily="2" charset="-122"/>
              <a:ea typeface="华文细黑" panose="02010600040101010101" pitchFamily="2" charset="-122"/>
            </a:rPr>
            <a:t>会员体系</a:t>
          </a:r>
          <a:endParaRPr lang="en-US" altLang="zh-CN" sz="2400" dirty="0" smtClean="0">
            <a:solidFill>
              <a:schemeClr val="accent2">
                <a:lumMod val="50000"/>
              </a:schemeClr>
            </a:solidFill>
            <a:latin typeface="华文细黑" panose="02010600040101010101" pitchFamily="2" charset="-122"/>
            <a:ea typeface="华文细黑" panose="02010600040101010101" pitchFamily="2" charset="-122"/>
          </a:endParaRPr>
        </a:p>
        <a:p>
          <a:r>
            <a:rPr lang="zh-CN" altLang="en-US" sz="1600" dirty="0" smtClean="0">
              <a:latin typeface="华文细黑" panose="02010600040101010101" pitchFamily="2" charset="-122"/>
              <a:ea typeface="华文细黑" panose="02010600040101010101" pitchFamily="2" charset="-122"/>
            </a:rPr>
            <a:t>特别会员   综合会员</a:t>
          </a:r>
          <a:endParaRPr lang="en-US" altLang="zh-CN" sz="1600" dirty="0" smtClean="0">
            <a:latin typeface="华文细黑" panose="02010600040101010101" pitchFamily="2" charset="-122"/>
            <a:ea typeface="华文细黑" panose="02010600040101010101" pitchFamily="2" charset="-122"/>
          </a:endParaRPr>
        </a:p>
        <a:p>
          <a:r>
            <a:rPr lang="zh-CN" altLang="en-US" sz="1600" dirty="0" smtClean="0">
              <a:latin typeface="华文细黑" panose="02010600040101010101" pitchFamily="2" charset="-122"/>
              <a:ea typeface="华文细黑" panose="02010600040101010101" pitchFamily="2" charset="-122"/>
            </a:rPr>
            <a:t>经纪会员   贸易会员</a:t>
          </a:r>
          <a:endParaRPr lang="zh-CN" altLang="en-US" sz="1600" dirty="0">
            <a:latin typeface="华文细黑" panose="02010600040101010101" pitchFamily="2" charset="-122"/>
            <a:ea typeface="华文细黑" panose="02010600040101010101" pitchFamily="2" charset="-122"/>
          </a:endParaRPr>
        </a:p>
      </dgm:t>
    </dgm:pt>
    <dgm:pt modelId="{0663B832-2D1A-4BE1-B3EA-60DA7E13EEE6}" type="parTrans" cxnId="{E684D649-2560-49FF-8281-340C59ECA57D}">
      <dgm:prSet/>
      <dgm:spPr/>
      <dgm:t>
        <a:bodyPr/>
        <a:lstStyle/>
        <a:p>
          <a:endParaRPr lang="zh-CN" altLang="en-US"/>
        </a:p>
      </dgm:t>
    </dgm:pt>
    <dgm:pt modelId="{ED8FCA27-8213-4988-8705-CBFF8944AF52}" type="sibTrans" cxnId="{E684D649-2560-49FF-8281-340C59ECA57D}">
      <dgm:prSet/>
      <dgm:spPr/>
      <dgm:t>
        <a:bodyPr/>
        <a:lstStyle/>
        <a:p>
          <a:endParaRPr lang="zh-CN" altLang="en-US"/>
        </a:p>
      </dgm:t>
    </dgm:pt>
    <dgm:pt modelId="{E4E5CB5F-A470-4962-89DB-CE5400AFBB79}">
      <dgm:prSet phldrT="[文本]" custT="1"/>
      <dgm:spPr/>
      <dgm:t>
        <a:bodyPr/>
        <a:lstStyle/>
        <a:p>
          <a:r>
            <a:rPr lang="zh-CN" altLang="en-US" sz="2400" u="none" dirty="0" smtClean="0">
              <a:solidFill>
                <a:schemeClr val="accent2">
                  <a:lumMod val="50000"/>
                </a:schemeClr>
              </a:solidFill>
              <a:latin typeface="华文细黑" panose="02010600040101010101" pitchFamily="2" charset="-122"/>
              <a:ea typeface="华文细黑" panose="02010600040101010101" pitchFamily="2" charset="-122"/>
            </a:rPr>
            <a:t>规则体系</a:t>
          </a:r>
          <a:endParaRPr lang="en-US" altLang="zh-CN" sz="2400" u="none" dirty="0" smtClean="0">
            <a:solidFill>
              <a:schemeClr val="accent2">
                <a:lumMod val="50000"/>
              </a:schemeClr>
            </a:solidFill>
            <a:latin typeface="华文细黑" panose="02010600040101010101" pitchFamily="2" charset="-122"/>
            <a:ea typeface="华文细黑" panose="02010600040101010101" pitchFamily="2" charset="-122"/>
          </a:endParaRPr>
        </a:p>
        <a:p>
          <a:r>
            <a:rPr lang="zh-CN" altLang="en-US" sz="1500" u="none" dirty="0" smtClean="0">
              <a:latin typeface="华文细黑" panose="02010600040101010101" pitchFamily="2" charset="-122"/>
              <a:ea typeface="华文细黑" panose="02010600040101010101" pitchFamily="2" charset="-122"/>
            </a:rPr>
            <a:t>交易  风控  结算 </a:t>
          </a:r>
          <a:endParaRPr lang="en-US" altLang="zh-CN" sz="1500" u="none" dirty="0" smtClean="0">
            <a:latin typeface="华文细黑" panose="02010600040101010101" pitchFamily="2" charset="-122"/>
            <a:ea typeface="华文细黑" panose="02010600040101010101" pitchFamily="2" charset="-122"/>
          </a:endParaRPr>
        </a:p>
        <a:p>
          <a:r>
            <a:rPr lang="zh-CN" altLang="en-US" sz="1500" u="none" dirty="0" smtClean="0">
              <a:latin typeface="华文细黑" panose="02010600040101010101" pitchFamily="2" charset="-122"/>
              <a:ea typeface="华文细黑" panose="02010600040101010101" pitchFamily="2" charset="-122"/>
            </a:rPr>
            <a:t>合规等</a:t>
          </a:r>
          <a:endParaRPr lang="zh-CN" altLang="en-US" sz="1500" u="none" dirty="0">
            <a:latin typeface="华文细黑" panose="02010600040101010101" pitchFamily="2" charset="-122"/>
            <a:ea typeface="华文细黑" panose="02010600040101010101" pitchFamily="2" charset="-122"/>
          </a:endParaRPr>
        </a:p>
      </dgm:t>
    </dgm:pt>
    <dgm:pt modelId="{AA8454CB-8A43-4C25-8E9A-376A6FFD6190}" type="parTrans" cxnId="{0EDB3BFF-1577-43B8-BD7F-2636E4522E7C}">
      <dgm:prSet/>
      <dgm:spPr/>
      <dgm:t>
        <a:bodyPr/>
        <a:lstStyle/>
        <a:p>
          <a:endParaRPr lang="zh-CN" altLang="en-US"/>
        </a:p>
      </dgm:t>
    </dgm:pt>
    <dgm:pt modelId="{BF23F220-0F2A-426E-B7F7-B1D0C2197D10}" type="sibTrans" cxnId="{0EDB3BFF-1577-43B8-BD7F-2636E4522E7C}">
      <dgm:prSet/>
      <dgm:spPr/>
      <dgm:t>
        <a:bodyPr/>
        <a:lstStyle/>
        <a:p>
          <a:endParaRPr lang="zh-CN" altLang="en-US"/>
        </a:p>
      </dgm:t>
    </dgm:pt>
    <dgm:pt modelId="{7F5E1398-36C0-4A63-9F02-84BCC31C3694}">
      <dgm:prSet phldrT="[文本]" custT="1"/>
      <dgm:spPr/>
      <dgm:t>
        <a:bodyPr/>
        <a:lstStyle/>
        <a:p>
          <a:r>
            <a:rPr lang="zh-CN" altLang="en-US" sz="2400" smtClean="0">
              <a:solidFill>
                <a:schemeClr val="accent2">
                  <a:lumMod val="50000"/>
                </a:schemeClr>
              </a:solidFill>
              <a:latin typeface="华文细黑" panose="02010600040101010101" pitchFamily="2" charset="-122"/>
              <a:ea typeface="华文细黑" panose="02010600040101010101" pitchFamily="2" charset="-122"/>
            </a:rPr>
            <a:t>实物交割体系</a:t>
          </a:r>
          <a:endParaRPr lang="zh-CN" altLang="en-US" sz="2400" dirty="0">
            <a:solidFill>
              <a:schemeClr val="accent2">
                <a:lumMod val="50000"/>
              </a:schemeClr>
            </a:solidFill>
            <a:latin typeface="华文细黑" panose="02010600040101010101" pitchFamily="2" charset="-122"/>
            <a:ea typeface="华文细黑" panose="02010600040101010101" pitchFamily="2" charset="-122"/>
          </a:endParaRPr>
        </a:p>
      </dgm:t>
    </dgm:pt>
    <dgm:pt modelId="{465181DA-3AC5-46D4-A0E7-D4E90496B5DE}" type="parTrans" cxnId="{AA42988D-0869-4A75-855E-3E8C42E6A620}">
      <dgm:prSet/>
      <dgm:spPr/>
      <dgm:t>
        <a:bodyPr/>
        <a:lstStyle/>
        <a:p>
          <a:endParaRPr lang="zh-CN" altLang="en-US"/>
        </a:p>
      </dgm:t>
    </dgm:pt>
    <dgm:pt modelId="{5E616726-1C67-45CD-AA78-570B579DA8E4}" type="sibTrans" cxnId="{AA42988D-0869-4A75-855E-3E8C42E6A620}">
      <dgm:prSet/>
      <dgm:spPr/>
      <dgm:t>
        <a:bodyPr/>
        <a:lstStyle/>
        <a:p>
          <a:endParaRPr lang="zh-CN" altLang="en-US"/>
        </a:p>
      </dgm:t>
    </dgm:pt>
    <dgm:pt modelId="{54F092B4-A90B-4671-900D-A9294469BDA5}">
      <dgm:prSet phldrT="[文本]" custT="1"/>
      <dgm:spPr/>
      <dgm:t>
        <a:bodyPr/>
        <a:lstStyle/>
        <a:p>
          <a:r>
            <a:rPr lang="zh-CN" altLang="en-US" sz="2400" smtClean="0">
              <a:solidFill>
                <a:schemeClr val="accent2">
                  <a:lumMod val="50000"/>
                </a:schemeClr>
              </a:solidFill>
              <a:latin typeface="华文细黑" panose="02010600040101010101" pitchFamily="2" charset="-122"/>
              <a:ea typeface="华文细黑" panose="02010600040101010101" pitchFamily="2" charset="-122"/>
            </a:rPr>
            <a:t>仓储体系</a:t>
          </a:r>
          <a:endParaRPr lang="zh-CN" altLang="en-US" sz="2400" dirty="0">
            <a:solidFill>
              <a:schemeClr val="accent2">
                <a:lumMod val="50000"/>
              </a:schemeClr>
            </a:solidFill>
            <a:latin typeface="华文细黑" panose="02010600040101010101" pitchFamily="2" charset="-122"/>
            <a:ea typeface="华文细黑" panose="02010600040101010101" pitchFamily="2" charset="-122"/>
          </a:endParaRPr>
        </a:p>
      </dgm:t>
    </dgm:pt>
    <dgm:pt modelId="{9A182B58-452C-4AA3-8B29-06E5564DF649}" type="parTrans" cxnId="{C13BB568-1366-417F-A436-257E720CD456}">
      <dgm:prSet/>
      <dgm:spPr/>
      <dgm:t>
        <a:bodyPr/>
        <a:lstStyle/>
        <a:p>
          <a:endParaRPr lang="zh-CN" altLang="en-US"/>
        </a:p>
      </dgm:t>
    </dgm:pt>
    <dgm:pt modelId="{1B6C5BA3-A790-4623-B366-B245B28164F0}" type="sibTrans" cxnId="{C13BB568-1366-417F-A436-257E720CD456}">
      <dgm:prSet/>
      <dgm:spPr/>
      <dgm:t>
        <a:bodyPr/>
        <a:lstStyle/>
        <a:p>
          <a:endParaRPr lang="zh-CN" altLang="en-US"/>
        </a:p>
      </dgm:t>
    </dgm:pt>
    <dgm:pt modelId="{6480177D-58A4-4DB3-AEF7-64947FA174FD}" type="pres">
      <dgm:prSet presAssocID="{B42FFFF5-88D5-4F40-A02A-F673961865CF}" presName="diagram" presStyleCnt="0">
        <dgm:presLayoutVars>
          <dgm:chMax val="1"/>
          <dgm:dir/>
          <dgm:animLvl val="ctr"/>
          <dgm:resizeHandles val="exact"/>
        </dgm:presLayoutVars>
      </dgm:prSet>
      <dgm:spPr/>
      <dgm:t>
        <a:bodyPr/>
        <a:lstStyle/>
        <a:p>
          <a:endParaRPr lang="zh-CN" altLang="en-US"/>
        </a:p>
      </dgm:t>
    </dgm:pt>
    <dgm:pt modelId="{A0D1758D-41FC-4E83-875A-85A02A9BE0EB}" type="pres">
      <dgm:prSet presAssocID="{B42FFFF5-88D5-4F40-A02A-F673961865CF}" presName="matrix" presStyleCnt="0"/>
      <dgm:spPr/>
      <dgm:t>
        <a:bodyPr/>
        <a:lstStyle/>
        <a:p>
          <a:endParaRPr lang="zh-CN" altLang="en-US"/>
        </a:p>
      </dgm:t>
    </dgm:pt>
    <dgm:pt modelId="{6E16C33D-85E9-4D42-9AF1-85EF2B34E590}" type="pres">
      <dgm:prSet presAssocID="{B42FFFF5-88D5-4F40-A02A-F673961865CF}" presName="tile1" presStyleLbl="node1" presStyleIdx="0" presStyleCnt="4" custLinFactNeighborX="-2362" custLinFactNeighborY="-1542"/>
      <dgm:spPr/>
      <dgm:t>
        <a:bodyPr/>
        <a:lstStyle/>
        <a:p>
          <a:endParaRPr lang="zh-CN" altLang="en-US"/>
        </a:p>
      </dgm:t>
    </dgm:pt>
    <dgm:pt modelId="{AB47BA27-45A4-492E-B13B-C05B6DA79EAE}" type="pres">
      <dgm:prSet presAssocID="{B42FFFF5-88D5-4F40-A02A-F673961865CF}" presName="tile1text" presStyleLbl="node1" presStyleIdx="0" presStyleCnt="4">
        <dgm:presLayoutVars>
          <dgm:chMax val="0"/>
          <dgm:chPref val="0"/>
          <dgm:bulletEnabled val="1"/>
        </dgm:presLayoutVars>
      </dgm:prSet>
      <dgm:spPr/>
      <dgm:t>
        <a:bodyPr/>
        <a:lstStyle/>
        <a:p>
          <a:endParaRPr lang="zh-CN" altLang="en-US"/>
        </a:p>
      </dgm:t>
    </dgm:pt>
    <dgm:pt modelId="{4C4D77B8-BC44-4A20-B6D6-4C6FDC54F002}" type="pres">
      <dgm:prSet presAssocID="{B42FFFF5-88D5-4F40-A02A-F673961865CF}" presName="tile2" presStyleLbl="node1" presStyleIdx="1" presStyleCnt="4"/>
      <dgm:spPr/>
      <dgm:t>
        <a:bodyPr/>
        <a:lstStyle/>
        <a:p>
          <a:endParaRPr lang="zh-CN" altLang="en-US"/>
        </a:p>
      </dgm:t>
    </dgm:pt>
    <dgm:pt modelId="{78BF9B6B-13A8-4BC1-AD69-2C3220ECAB99}" type="pres">
      <dgm:prSet presAssocID="{B42FFFF5-88D5-4F40-A02A-F673961865CF}" presName="tile2text" presStyleLbl="node1" presStyleIdx="1" presStyleCnt="4">
        <dgm:presLayoutVars>
          <dgm:chMax val="0"/>
          <dgm:chPref val="0"/>
          <dgm:bulletEnabled val="1"/>
        </dgm:presLayoutVars>
      </dgm:prSet>
      <dgm:spPr/>
      <dgm:t>
        <a:bodyPr/>
        <a:lstStyle/>
        <a:p>
          <a:endParaRPr lang="zh-CN" altLang="en-US"/>
        </a:p>
      </dgm:t>
    </dgm:pt>
    <dgm:pt modelId="{52527C87-4552-4652-8501-BE81D03F4DC8}" type="pres">
      <dgm:prSet presAssocID="{B42FFFF5-88D5-4F40-A02A-F673961865CF}" presName="tile3" presStyleLbl="node1" presStyleIdx="2" presStyleCnt="4"/>
      <dgm:spPr/>
      <dgm:t>
        <a:bodyPr/>
        <a:lstStyle/>
        <a:p>
          <a:endParaRPr lang="zh-CN" altLang="en-US"/>
        </a:p>
      </dgm:t>
    </dgm:pt>
    <dgm:pt modelId="{84C4FDDD-9A7B-4003-A5A1-0CE16EBC861C}" type="pres">
      <dgm:prSet presAssocID="{B42FFFF5-88D5-4F40-A02A-F673961865CF}" presName="tile3text" presStyleLbl="node1" presStyleIdx="2" presStyleCnt="4">
        <dgm:presLayoutVars>
          <dgm:chMax val="0"/>
          <dgm:chPref val="0"/>
          <dgm:bulletEnabled val="1"/>
        </dgm:presLayoutVars>
      </dgm:prSet>
      <dgm:spPr/>
      <dgm:t>
        <a:bodyPr/>
        <a:lstStyle/>
        <a:p>
          <a:endParaRPr lang="zh-CN" altLang="en-US"/>
        </a:p>
      </dgm:t>
    </dgm:pt>
    <dgm:pt modelId="{B8AEC0A8-B45D-4C2D-9A5C-4B3BE4D4B3A7}" type="pres">
      <dgm:prSet presAssocID="{B42FFFF5-88D5-4F40-A02A-F673961865CF}" presName="tile4" presStyleLbl="node1" presStyleIdx="3" presStyleCnt="4"/>
      <dgm:spPr/>
      <dgm:t>
        <a:bodyPr/>
        <a:lstStyle/>
        <a:p>
          <a:endParaRPr lang="zh-CN" altLang="en-US"/>
        </a:p>
      </dgm:t>
    </dgm:pt>
    <dgm:pt modelId="{16E516A4-6604-462B-A06B-E58930D877A1}" type="pres">
      <dgm:prSet presAssocID="{B42FFFF5-88D5-4F40-A02A-F673961865CF}" presName="tile4text" presStyleLbl="node1" presStyleIdx="3" presStyleCnt="4">
        <dgm:presLayoutVars>
          <dgm:chMax val="0"/>
          <dgm:chPref val="0"/>
          <dgm:bulletEnabled val="1"/>
        </dgm:presLayoutVars>
      </dgm:prSet>
      <dgm:spPr/>
      <dgm:t>
        <a:bodyPr/>
        <a:lstStyle/>
        <a:p>
          <a:endParaRPr lang="zh-CN" altLang="en-US"/>
        </a:p>
      </dgm:t>
    </dgm:pt>
    <dgm:pt modelId="{7E73C05A-D1A3-4E6D-9E50-39B86E30C9C3}" type="pres">
      <dgm:prSet presAssocID="{B42FFFF5-88D5-4F40-A02A-F673961865CF}" presName="centerTile" presStyleLbl="fgShp" presStyleIdx="0" presStyleCnt="1">
        <dgm:presLayoutVars>
          <dgm:chMax val="0"/>
          <dgm:chPref val="0"/>
        </dgm:presLayoutVars>
      </dgm:prSet>
      <dgm:spPr/>
      <dgm:t>
        <a:bodyPr/>
        <a:lstStyle/>
        <a:p>
          <a:endParaRPr lang="zh-CN" altLang="en-US"/>
        </a:p>
      </dgm:t>
    </dgm:pt>
  </dgm:ptLst>
  <dgm:cxnLst>
    <dgm:cxn modelId="{A7EFD270-C990-4F20-9C0D-24DDA3F81164}" type="presOf" srcId="{3E3DCD2F-1B4A-469A-9ACD-D413262099F3}" destId="{AB47BA27-45A4-492E-B13B-C05B6DA79EAE}" srcOrd="1" destOrd="0" presId="urn:microsoft.com/office/officeart/2005/8/layout/matrix1"/>
    <dgm:cxn modelId="{C91FC678-753A-44E2-9E09-050EBC172B43}" srcId="{B42FFFF5-88D5-4F40-A02A-F673961865CF}" destId="{B3C189A2-0B0E-448F-88E7-39D8B0610C21}" srcOrd="0" destOrd="0" parTransId="{F3BE80FF-2164-4F45-A6FD-7D84F7EF2CEC}" sibTransId="{E5936D4B-6F21-419B-AD6D-E3983CBC9E12}"/>
    <dgm:cxn modelId="{42C1CD2B-9DD7-4483-80F4-1CCE5B933DB9}" type="presOf" srcId="{E4E5CB5F-A470-4962-89DB-CE5400AFBB79}" destId="{4C4D77B8-BC44-4A20-B6D6-4C6FDC54F002}" srcOrd="0" destOrd="0" presId="urn:microsoft.com/office/officeart/2005/8/layout/matrix1"/>
    <dgm:cxn modelId="{E684D649-2560-49FF-8281-340C59ECA57D}" srcId="{B3C189A2-0B0E-448F-88E7-39D8B0610C21}" destId="{3E3DCD2F-1B4A-469A-9ACD-D413262099F3}" srcOrd="0" destOrd="0" parTransId="{0663B832-2D1A-4BE1-B3EA-60DA7E13EEE6}" sibTransId="{ED8FCA27-8213-4988-8705-CBFF8944AF52}"/>
    <dgm:cxn modelId="{8A09D968-551A-4F58-A4EA-2BB08CF22E6E}" type="presOf" srcId="{54F092B4-A90B-4671-900D-A9294469BDA5}" destId="{B8AEC0A8-B45D-4C2D-9A5C-4B3BE4D4B3A7}" srcOrd="0" destOrd="0" presId="urn:microsoft.com/office/officeart/2005/8/layout/matrix1"/>
    <dgm:cxn modelId="{6288FA74-EF6C-495D-B472-54B38595B1F0}" type="presOf" srcId="{3E3DCD2F-1B4A-469A-9ACD-D413262099F3}" destId="{6E16C33D-85E9-4D42-9AF1-85EF2B34E590}" srcOrd="0" destOrd="0" presId="urn:microsoft.com/office/officeart/2005/8/layout/matrix1"/>
    <dgm:cxn modelId="{CC0732B3-1F65-4747-90DF-ECF2723B62AA}" type="presOf" srcId="{B3C189A2-0B0E-448F-88E7-39D8B0610C21}" destId="{7E73C05A-D1A3-4E6D-9E50-39B86E30C9C3}" srcOrd="0" destOrd="0" presId="urn:microsoft.com/office/officeart/2005/8/layout/matrix1"/>
    <dgm:cxn modelId="{C13BB568-1366-417F-A436-257E720CD456}" srcId="{B3C189A2-0B0E-448F-88E7-39D8B0610C21}" destId="{54F092B4-A90B-4671-900D-A9294469BDA5}" srcOrd="3" destOrd="0" parTransId="{9A182B58-452C-4AA3-8B29-06E5564DF649}" sibTransId="{1B6C5BA3-A790-4623-B366-B245B28164F0}"/>
    <dgm:cxn modelId="{B9CBAC31-3686-4336-A9FF-0427AFECB2C7}" type="presOf" srcId="{B42FFFF5-88D5-4F40-A02A-F673961865CF}" destId="{6480177D-58A4-4DB3-AEF7-64947FA174FD}" srcOrd="0" destOrd="0" presId="urn:microsoft.com/office/officeart/2005/8/layout/matrix1"/>
    <dgm:cxn modelId="{2B163E3F-B386-4019-8ABB-69C5F8E8CBF7}" type="presOf" srcId="{7F5E1398-36C0-4A63-9F02-84BCC31C3694}" destId="{84C4FDDD-9A7B-4003-A5A1-0CE16EBC861C}" srcOrd="1" destOrd="0" presId="urn:microsoft.com/office/officeart/2005/8/layout/matrix1"/>
    <dgm:cxn modelId="{B48BE046-5083-45BB-99B1-6F12C2E22365}" type="presOf" srcId="{E4E5CB5F-A470-4962-89DB-CE5400AFBB79}" destId="{78BF9B6B-13A8-4BC1-AD69-2C3220ECAB99}" srcOrd="1" destOrd="0" presId="urn:microsoft.com/office/officeart/2005/8/layout/matrix1"/>
    <dgm:cxn modelId="{9BDAD382-23BA-42C4-AAAD-1CE9243A8244}" type="presOf" srcId="{7F5E1398-36C0-4A63-9F02-84BCC31C3694}" destId="{52527C87-4552-4652-8501-BE81D03F4DC8}" srcOrd="0" destOrd="0" presId="urn:microsoft.com/office/officeart/2005/8/layout/matrix1"/>
    <dgm:cxn modelId="{AA42988D-0869-4A75-855E-3E8C42E6A620}" srcId="{B3C189A2-0B0E-448F-88E7-39D8B0610C21}" destId="{7F5E1398-36C0-4A63-9F02-84BCC31C3694}" srcOrd="2" destOrd="0" parTransId="{465181DA-3AC5-46D4-A0E7-D4E90496B5DE}" sibTransId="{5E616726-1C67-45CD-AA78-570B579DA8E4}"/>
    <dgm:cxn modelId="{0EDB3BFF-1577-43B8-BD7F-2636E4522E7C}" srcId="{B3C189A2-0B0E-448F-88E7-39D8B0610C21}" destId="{E4E5CB5F-A470-4962-89DB-CE5400AFBB79}" srcOrd="1" destOrd="0" parTransId="{AA8454CB-8A43-4C25-8E9A-376A6FFD6190}" sibTransId="{BF23F220-0F2A-426E-B7F7-B1D0C2197D10}"/>
    <dgm:cxn modelId="{61340F26-E5C7-43B0-9521-E41D8018D021}" type="presOf" srcId="{54F092B4-A90B-4671-900D-A9294469BDA5}" destId="{16E516A4-6604-462B-A06B-E58930D877A1}" srcOrd="1" destOrd="0" presId="urn:microsoft.com/office/officeart/2005/8/layout/matrix1"/>
    <dgm:cxn modelId="{BDDE6AAC-BCEB-4F22-962E-E8718C442E01}" type="presParOf" srcId="{6480177D-58A4-4DB3-AEF7-64947FA174FD}" destId="{A0D1758D-41FC-4E83-875A-85A02A9BE0EB}" srcOrd="0" destOrd="0" presId="urn:microsoft.com/office/officeart/2005/8/layout/matrix1"/>
    <dgm:cxn modelId="{16049ED9-52FD-4A4A-83E5-3555A9A7C0F4}" type="presParOf" srcId="{A0D1758D-41FC-4E83-875A-85A02A9BE0EB}" destId="{6E16C33D-85E9-4D42-9AF1-85EF2B34E590}" srcOrd="0" destOrd="0" presId="urn:microsoft.com/office/officeart/2005/8/layout/matrix1"/>
    <dgm:cxn modelId="{D8EE4CA4-08CF-43E5-A20C-1F0C594E05EF}" type="presParOf" srcId="{A0D1758D-41FC-4E83-875A-85A02A9BE0EB}" destId="{AB47BA27-45A4-492E-B13B-C05B6DA79EAE}" srcOrd="1" destOrd="0" presId="urn:microsoft.com/office/officeart/2005/8/layout/matrix1"/>
    <dgm:cxn modelId="{E3D35D6E-96C7-4347-9E1D-DFB40E25C4C0}" type="presParOf" srcId="{A0D1758D-41FC-4E83-875A-85A02A9BE0EB}" destId="{4C4D77B8-BC44-4A20-B6D6-4C6FDC54F002}" srcOrd="2" destOrd="0" presId="urn:microsoft.com/office/officeart/2005/8/layout/matrix1"/>
    <dgm:cxn modelId="{CDFB4F8B-2CC4-487A-ACEE-88899103EA78}" type="presParOf" srcId="{A0D1758D-41FC-4E83-875A-85A02A9BE0EB}" destId="{78BF9B6B-13A8-4BC1-AD69-2C3220ECAB99}" srcOrd="3" destOrd="0" presId="urn:microsoft.com/office/officeart/2005/8/layout/matrix1"/>
    <dgm:cxn modelId="{CD99DCA8-148C-4AFE-8A09-B3DF1634C13F}" type="presParOf" srcId="{A0D1758D-41FC-4E83-875A-85A02A9BE0EB}" destId="{52527C87-4552-4652-8501-BE81D03F4DC8}" srcOrd="4" destOrd="0" presId="urn:microsoft.com/office/officeart/2005/8/layout/matrix1"/>
    <dgm:cxn modelId="{3A215C8B-2AA9-47DB-AFF3-74796558E315}" type="presParOf" srcId="{A0D1758D-41FC-4E83-875A-85A02A9BE0EB}" destId="{84C4FDDD-9A7B-4003-A5A1-0CE16EBC861C}" srcOrd="5" destOrd="0" presId="urn:microsoft.com/office/officeart/2005/8/layout/matrix1"/>
    <dgm:cxn modelId="{8F9C0673-197D-429E-942A-66F288A61DEF}" type="presParOf" srcId="{A0D1758D-41FC-4E83-875A-85A02A9BE0EB}" destId="{B8AEC0A8-B45D-4C2D-9A5C-4B3BE4D4B3A7}" srcOrd="6" destOrd="0" presId="urn:microsoft.com/office/officeart/2005/8/layout/matrix1"/>
    <dgm:cxn modelId="{EC0C0B48-7436-4EE0-AD3A-0CADFFC79397}" type="presParOf" srcId="{A0D1758D-41FC-4E83-875A-85A02A9BE0EB}" destId="{16E516A4-6604-462B-A06B-E58930D877A1}" srcOrd="7" destOrd="0" presId="urn:microsoft.com/office/officeart/2005/8/layout/matrix1"/>
    <dgm:cxn modelId="{4910F997-F80D-4180-B838-D5B2AACAA489}" type="presParOf" srcId="{6480177D-58A4-4DB3-AEF7-64947FA174FD}" destId="{7E73C05A-D1A3-4E6D-9E50-39B86E30C9C3}" srcOrd="1" destOrd="0" presId="urn:microsoft.com/office/officeart/2005/8/layout/matrix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0424FC-7FF8-4F91-935D-591169A1904A}" type="doc">
      <dgm:prSet loTypeId="urn:microsoft.com/office/officeart/2009/layout/CircleArrowProcess" loCatId="cycle" qsTypeId="urn:microsoft.com/office/officeart/2005/8/quickstyle/3d2" qsCatId="3D" csTypeId="urn:microsoft.com/office/officeart/2005/8/colors/colorful1" csCatId="colorful" phldr="1"/>
      <dgm:spPr/>
      <dgm:t>
        <a:bodyPr/>
        <a:lstStyle/>
        <a:p>
          <a:endParaRPr lang="zh-CN" altLang="en-US"/>
        </a:p>
      </dgm:t>
    </dgm:pt>
    <dgm:pt modelId="{D2CE5544-CF66-49DE-989B-2201FE93864F}">
      <dgm:prSet phldrT="[文本]" custT="1"/>
      <dgm:spPr/>
      <dgm:t>
        <a:bodyPr/>
        <a:lstStyle/>
        <a:p>
          <a:r>
            <a:rPr lang="zh-CN" altLang="en-US" sz="1800" b="1" kern="1200" dirty="0" smtClean="0">
              <a:solidFill>
                <a:srgbClr val="000000"/>
              </a:solidFill>
              <a:latin typeface="华文细黑" panose="02010600040101010101" pitchFamily="2" charset="-122"/>
              <a:ea typeface="华文细黑" panose="02010600040101010101" pitchFamily="2" charset="-122"/>
              <a:cs typeface="Arial" panose="020B0604020202020204" pitchFamily="34" charset="0"/>
            </a:rPr>
            <a:t>交易</a:t>
          </a:r>
          <a:endParaRPr lang="en-US" altLang="zh-CN" sz="1800" b="1" kern="1200" dirty="0" smtClean="0">
            <a:solidFill>
              <a:srgbClr val="000000"/>
            </a:solidFill>
            <a:latin typeface="华文细黑" panose="02010600040101010101" pitchFamily="2" charset="-122"/>
            <a:ea typeface="华文细黑" panose="02010600040101010101" pitchFamily="2" charset="-122"/>
            <a:cs typeface="Arial" panose="020B0604020202020204" pitchFamily="34" charset="0"/>
          </a:endParaRPr>
        </a:p>
        <a:p>
          <a:r>
            <a:rPr lang="zh-CN" altLang="en-US" sz="1800" b="1" kern="1200" dirty="0" smtClean="0">
              <a:solidFill>
                <a:srgbClr val="000000"/>
              </a:solidFill>
              <a:latin typeface="华文细黑" panose="02010600040101010101" pitchFamily="2" charset="-122"/>
              <a:ea typeface="华文细黑" panose="02010600040101010101" pitchFamily="2" charset="-122"/>
              <a:cs typeface="Arial" panose="020B0604020202020204" pitchFamily="34" charset="0"/>
            </a:rPr>
            <a:t>平台</a:t>
          </a:r>
          <a:endParaRPr lang="zh-CN" altLang="en-US" sz="1800" b="1" kern="1200" dirty="0">
            <a:solidFill>
              <a:srgbClr val="000000"/>
            </a:solidFill>
            <a:latin typeface="华文细黑" panose="02010600040101010101" pitchFamily="2" charset="-122"/>
            <a:ea typeface="华文细黑" panose="02010600040101010101" pitchFamily="2" charset="-122"/>
            <a:cs typeface="Arial" panose="020B0604020202020204" pitchFamily="34" charset="0"/>
          </a:endParaRPr>
        </a:p>
      </dgm:t>
    </dgm:pt>
    <dgm:pt modelId="{CC9C06CA-8FB3-4961-8019-60A548FC8940}" type="parTrans" cxnId="{617D8581-9230-406B-A2C7-425B1B8CF0A6}">
      <dgm:prSet/>
      <dgm:spPr/>
      <dgm:t>
        <a:bodyPr/>
        <a:lstStyle/>
        <a:p>
          <a:endParaRPr lang="zh-CN" altLang="en-US"/>
        </a:p>
      </dgm:t>
    </dgm:pt>
    <dgm:pt modelId="{58006312-6B30-4736-BD83-3A106F1F483A}" type="sibTrans" cxnId="{617D8581-9230-406B-A2C7-425B1B8CF0A6}">
      <dgm:prSet/>
      <dgm:spPr/>
      <dgm:t>
        <a:bodyPr/>
        <a:lstStyle/>
        <a:p>
          <a:endParaRPr lang="zh-CN" altLang="en-US"/>
        </a:p>
      </dgm:t>
    </dgm:pt>
    <dgm:pt modelId="{D18C823F-7B29-4E6E-A0D2-4F0B6450261B}">
      <dgm:prSet phldrT="[文本]" custT="1"/>
      <dgm:spPr/>
      <dgm:t>
        <a:bodyPr/>
        <a:lstStyle/>
        <a:p>
          <a:r>
            <a:rPr lang="zh-CN" altLang="en-US" sz="1800" b="1" kern="1200" smtClean="0">
              <a:solidFill>
                <a:srgbClr val="000000"/>
              </a:solidFill>
              <a:latin typeface="华文细黑" panose="02010600040101010101" pitchFamily="2" charset="-122"/>
              <a:ea typeface="华文细黑" panose="02010600040101010101" pitchFamily="2" charset="-122"/>
              <a:cs typeface="Arial" panose="020B0604020202020204" pitchFamily="34" charset="0"/>
            </a:rPr>
            <a:t>资源</a:t>
          </a:r>
          <a:endParaRPr lang="en-US" altLang="zh-CN" sz="1800" b="1" kern="1200" dirty="0" smtClean="0">
            <a:solidFill>
              <a:srgbClr val="000000"/>
            </a:solidFill>
            <a:latin typeface="华文细黑" panose="02010600040101010101" pitchFamily="2" charset="-122"/>
            <a:ea typeface="华文细黑" panose="02010600040101010101" pitchFamily="2" charset="-122"/>
            <a:cs typeface="Arial" panose="020B0604020202020204" pitchFamily="34" charset="0"/>
          </a:endParaRPr>
        </a:p>
        <a:p>
          <a:r>
            <a:rPr lang="zh-CN" altLang="en-US" sz="1800" b="1" kern="1200" dirty="0" smtClean="0">
              <a:solidFill>
                <a:srgbClr val="000000"/>
              </a:solidFill>
              <a:latin typeface="华文细黑" panose="02010600040101010101" pitchFamily="2" charset="-122"/>
              <a:ea typeface="华文细黑" panose="02010600040101010101" pitchFamily="2" charset="-122"/>
              <a:cs typeface="Arial" panose="020B0604020202020204" pitchFamily="34" charset="0"/>
            </a:rPr>
            <a:t>基金</a:t>
          </a:r>
          <a:endParaRPr lang="zh-CN" altLang="en-US" sz="1800" b="1" kern="1200" dirty="0">
            <a:solidFill>
              <a:srgbClr val="000000"/>
            </a:solidFill>
            <a:latin typeface="华文细黑" panose="02010600040101010101" pitchFamily="2" charset="-122"/>
            <a:ea typeface="华文细黑" panose="02010600040101010101" pitchFamily="2" charset="-122"/>
            <a:cs typeface="Arial" panose="020B0604020202020204" pitchFamily="34" charset="0"/>
          </a:endParaRPr>
        </a:p>
      </dgm:t>
    </dgm:pt>
    <dgm:pt modelId="{DFB4ED42-2439-478D-B632-B3B87E578FBA}" type="parTrans" cxnId="{E4797B4F-A2B0-4EF8-AEA5-63E56C3C90AA}">
      <dgm:prSet/>
      <dgm:spPr/>
      <dgm:t>
        <a:bodyPr/>
        <a:lstStyle/>
        <a:p>
          <a:endParaRPr lang="zh-CN" altLang="en-US"/>
        </a:p>
      </dgm:t>
    </dgm:pt>
    <dgm:pt modelId="{E208403F-CA7C-437F-BDBC-0312A3810D99}" type="sibTrans" cxnId="{E4797B4F-A2B0-4EF8-AEA5-63E56C3C90AA}">
      <dgm:prSet/>
      <dgm:spPr/>
      <dgm:t>
        <a:bodyPr/>
        <a:lstStyle/>
        <a:p>
          <a:endParaRPr lang="zh-CN" altLang="en-US"/>
        </a:p>
      </dgm:t>
    </dgm:pt>
    <dgm:pt modelId="{17E6E8DC-DF76-48BC-A2F0-12ECEC2EA41D}">
      <dgm:prSet phldrT="[文本]" custT="1"/>
      <dgm:spPr/>
      <dgm:t>
        <a:bodyPr/>
        <a:lstStyle/>
        <a:p>
          <a:r>
            <a:rPr lang="zh-CN" altLang="en-US" sz="1800" b="1" kern="1200" dirty="0" smtClean="0">
              <a:solidFill>
                <a:srgbClr val="000000"/>
              </a:solidFill>
              <a:latin typeface="华文细黑" panose="02010600040101010101" pitchFamily="2" charset="-122"/>
              <a:ea typeface="华文细黑" panose="02010600040101010101" pitchFamily="2" charset="-122"/>
              <a:cs typeface="Arial" panose="020B0604020202020204" pitchFamily="34" charset="0"/>
            </a:rPr>
            <a:t>贵金属</a:t>
          </a:r>
          <a:endParaRPr lang="en-US" altLang="zh-CN" sz="1800" b="1" kern="1200" dirty="0" smtClean="0">
            <a:solidFill>
              <a:srgbClr val="000000"/>
            </a:solidFill>
            <a:latin typeface="华文细黑" panose="02010600040101010101" pitchFamily="2" charset="-122"/>
            <a:ea typeface="华文细黑" panose="02010600040101010101" pitchFamily="2" charset="-122"/>
            <a:cs typeface="Arial" panose="020B0604020202020204" pitchFamily="34" charset="0"/>
          </a:endParaRPr>
        </a:p>
        <a:p>
          <a:r>
            <a:rPr lang="zh-CN" altLang="en-US" sz="1800" b="1" kern="1200" dirty="0" smtClean="0">
              <a:solidFill>
                <a:srgbClr val="000000"/>
              </a:solidFill>
              <a:latin typeface="华文细黑" panose="02010600040101010101" pitchFamily="2" charset="-122"/>
              <a:ea typeface="华文细黑" panose="02010600040101010101" pitchFamily="2" charset="-122"/>
              <a:cs typeface="Arial" panose="020B0604020202020204" pitchFamily="34" charset="0"/>
            </a:rPr>
            <a:t>产业园</a:t>
          </a:r>
          <a:endParaRPr lang="zh-CN" altLang="en-US" sz="1800" b="1" kern="1200" dirty="0">
            <a:solidFill>
              <a:srgbClr val="000000"/>
            </a:solidFill>
            <a:latin typeface="华文细黑" panose="02010600040101010101" pitchFamily="2" charset="-122"/>
            <a:ea typeface="华文细黑" panose="02010600040101010101" pitchFamily="2" charset="-122"/>
            <a:cs typeface="Arial" panose="020B0604020202020204" pitchFamily="34" charset="0"/>
          </a:endParaRPr>
        </a:p>
      </dgm:t>
    </dgm:pt>
    <dgm:pt modelId="{1628529A-7D4B-41DB-99D2-4DB0EA31F80D}" type="parTrans" cxnId="{B6C5C94B-187E-41F6-AEC6-ED88EEAA794F}">
      <dgm:prSet/>
      <dgm:spPr/>
      <dgm:t>
        <a:bodyPr/>
        <a:lstStyle/>
        <a:p>
          <a:endParaRPr lang="zh-CN" altLang="en-US"/>
        </a:p>
      </dgm:t>
    </dgm:pt>
    <dgm:pt modelId="{F21F7349-FD1C-4361-A0C2-C5A63381F0E7}" type="sibTrans" cxnId="{B6C5C94B-187E-41F6-AEC6-ED88EEAA794F}">
      <dgm:prSet/>
      <dgm:spPr/>
      <dgm:t>
        <a:bodyPr/>
        <a:lstStyle/>
        <a:p>
          <a:endParaRPr lang="zh-CN" altLang="en-US"/>
        </a:p>
      </dgm:t>
    </dgm:pt>
    <dgm:pt modelId="{C098D736-B155-4820-8E3D-0182E69D3D3E}" type="pres">
      <dgm:prSet presAssocID="{740424FC-7FF8-4F91-935D-591169A1904A}" presName="Name0" presStyleCnt="0">
        <dgm:presLayoutVars>
          <dgm:chMax val="7"/>
          <dgm:chPref val="7"/>
          <dgm:dir/>
          <dgm:animLvl val="lvl"/>
        </dgm:presLayoutVars>
      </dgm:prSet>
      <dgm:spPr/>
      <dgm:t>
        <a:bodyPr/>
        <a:lstStyle/>
        <a:p>
          <a:endParaRPr lang="zh-CN" altLang="en-US"/>
        </a:p>
      </dgm:t>
    </dgm:pt>
    <dgm:pt modelId="{01820B0F-CB52-433E-B625-711C49495FAD}" type="pres">
      <dgm:prSet presAssocID="{D2CE5544-CF66-49DE-989B-2201FE93864F}" presName="Accent1" presStyleCnt="0"/>
      <dgm:spPr/>
    </dgm:pt>
    <dgm:pt modelId="{D070C32F-A664-41F2-86DF-1A82B81E7B8B}" type="pres">
      <dgm:prSet presAssocID="{D2CE5544-CF66-49DE-989B-2201FE93864F}" presName="Accent" presStyleLbl="node1" presStyleIdx="0" presStyleCnt="3" custLinFactNeighborX="1352" custLinFactNeighborY="-2452"/>
      <dgm:spPr/>
    </dgm:pt>
    <dgm:pt modelId="{6512A3DF-48D8-4AD8-90FB-92D67BD999F8}" type="pres">
      <dgm:prSet presAssocID="{D2CE5544-CF66-49DE-989B-2201FE93864F}" presName="Parent1" presStyleLbl="revTx" presStyleIdx="0" presStyleCnt="3">
        <dgm:presLayoutVars>
          <dgm:chMax val="1"/>
          <dgm:chPref val="1"/>
          <dgm:bulletEnabled val="1"/>
        </dgm:presLayoutVars>
      </dgm:prSet>
      <dgm:spPr/>
      <dgm:t>
        <a:bodyPr/>
        <a:lstStyle/>
        <a:p>
          <a:endParaRPr lang="zh-CN" altLang="en-US"/>
        </a:p>
      </dgm:t>
    </dgm:pt>
    <dgm:pt modelId="{E21BC7AB-0186-4EDC-A39E-274E4DCEF313}" type="pres">
      <dgm:prSet presAssocID="{D18C823F-7B29-4E6E-A0D2-4F0B6450261B}" presName="Accent2" presStyleCnt="0"/>
      <dgm:spPr/>
    </dgm:pt>
    <dgm:pt modelId="{C97D44EE-5959-46E8-AFDB-86590703A02B}" type="pres">
      <dgm:prSet presAssocID="{D18C823F-7B29-4E6E-A0D2-4F0B6450261B}" presName="Accent" presStyleLbl="node1" presStyleIdx="1" presStyleCnt="3"/>
      <dgm:spPr/>
    </dgm:pt>
    <dgm:pt modelId="{28E9AB56-2FC4-47CF-AF53-FE65B3E8F1FD}" type="pres">
      <dgm:prSet presAssocID="{D18C823F-7B29-4E6E-A0D2-4F0B6450261B}" presName="Parent2" presStyleLbl="revTx" presStyleIdx="1" presStyleCnt="3">
        <dgm:presLayoutVars>
          <dgm:chMax val="1"/>
          <dgm:chPref val="1"/>
          <dgm:bulletEnabled val="1"/>
        </dgm:presLayoutVars>
      </dgm:prSet>
      <dgm:spPr/>
      <dgm:t>
        <a:bodyPr/>
        <a:lstStyle/>
        <a:p>
          <a:endParaRPr lang="zh-CN" altLang="en-US"/>
        </a:p>
      </dgm:t>
    </dgm:pt>
    <dgm:pt modelId="{B2F0E508-6814-4991-949A-D6D007FAC2E9}" type="pres">
      <dgm:prSet presAssocID="{17E6E8DC-DF76-48BC-A2F0-12ECEC2EA41D}" presName="Accent3" presStyleCnt="0"/>
      <dgm:spPr/>
    </dgm:pt>
    <dgm:pt modelId="{5A8BE5EB-C922-4F60-853A-DF4FAE88FD19}" type="pres">
      <dgm:prSet presAssocID="{17E6E8DC-DF76-48BC-A2F0-12ECEC2EA41D}" presName="Accent" presStyleLbl="node1" presStyleIdx="2" presStyleCnt="3"/>
      <dgm:spPr/>
    </dgm:pt>
    <dgm:pt modelId="{0AA75997-3211-44FE-BB9B-030E8FB3D1F1}" type="pres">
      <dgm:prSet presAssocID="{17E6E8DC-DF76-48BC-A2F0-12ECEC2EA41D}" presName="Parent3" presStyleLbl="revTx" presStyleIdx="2" presStyleCnt="3">
        <dgm:presLayoutVars>
          <dgm:chMax val="1"/>
          <dgm:chPref val="1"/>
          <dgm:bulletEnabled val="1"/>
        </dgm:presLayoutVars>
      </dgm:prSet>
      <dgm:spPr/>
      <dgm:t>
        <a:bodyPr/>
        <a:lstStyle/>
        <a:p>
          <a:endParaRPr lang="zh-CN" altLang="en-US"/>
        </a:p>
      </dgm:t>
    </dgm:pt>
  </dgm:ptLst>
  <dgm:cxnLst>
    <dgm:cxn modelId="{5B4605F5-063F-4581-843B-2DFE59CA28B9}" type="presOf" srcId="{740424FC-7FF8-4F91-935D-591169A1904A}" destId="{C098D736-B155-4820-8E3D-0182E69D3D3E}" srcOrd="0" destOrd="0" presId="urn:microsoft.com/office/officeart/2009/layout/CircleArrowProcess"/>
    <dgm:cxn modelId="{617D8581-9230-406B-A2C7-425B1B8CF0A6}" srcId="{740424FC-7FF8-4F91-935D-591169A1904A}" destId="{D2CE5544-CF66-49DE-989B-2201FE93864F}" srcOrd="0" destOrd="0" parTransId="{CC9C06CA-8FB3-4961-8019-60A548FC8940}" sibTransId="{58006312-6B30-4736-BD83-3A106F1F483A}"/>
    <dgm:cxn modelId="{CCFB6299-5482-48ED-B44A-33C877ECFC65}" type="presOf" srcId="{17E6E8DC-DF76-48BC-A2F0-12ECEC2EA41D}" destId="{0AA75997-3211-44FE-BB9B-030E8FB3D1F1}" srcOrd="0" destOrd="0" presId="urn:microsoft.com/office/officeart/2009/layout/CircleArrowProcess"/>
    <dgm:cxn modelId="{867FA2DC-5648-4F5B-BD30-5DE4CE808586}" type="presOf" srcId="{D18C823F-7B29-4E6E-A0D2-4F0B6450261B}" destId="{28E9AB56-2FC4-47CF-AF53-FE65B3E8F1FD}" srcOrd="0" destOrd="0" presId="urn:microsoft.com/office/officeart/2009/layout/CircleArrowProcess"/>
    <dgm:cxn modelId="{B6C5C94B-187E-41F6-AEC6-ED88EEAA794F}" srcId="{740424FC-7FF8-4F91-935D-591169A1904A}" destId="{17E6E8DC-DF76-48BC-A2F0-12ECEC2EA41D}" srcOrd="2" destOrd="0" parTransId="{1628529A-7D4B-41DB-99D2-4DB0EA31F80D}" sibTransId="{F21F7349-FD1C-4361-A0C2-C5A63381F0E7}"/>
    <dgm:cxn modelId="{1FBDC9BE-A431-4DAD-9410-E42B7EFE1D7D}" type="presOf" srcId="{D2CE5544-CF66-49DE-989B-2201FE93864F}" destId="{6512A3DF-48D8-4AD8-90FB-92D67BD999F8}" srcOrd="0" destOrd="0" presId="urn:microsoft.com/office/officeart/2009/layout/CircleArrowProcess"/>
    <dgm:cxn modelId="{E4797B4F-A2B0-4EF8-AEA5-63E56C3C90AA}" srcId="{740424FC-7FF8-4F91-935D-591169A1904A}" destId="{D18C823F-7B29-4E6E-A0D2-4F0B6450261B}" srcOrd="1" destOrd="0" parTransId="{DFB4ED42-2439-478D-B632-B3B87E578FBA}" sibTransId="{E208403F-CA7C-437F-BDBC-0312A3810D99}"/>
    <dgm:cxn modelId="{EDE4ED87-7E6A-430E-991B-7DC474C2C77F}" type="presParOf" srcId="{C098D736-B155-4820-8E3D-0182E69D3D3E}" destId="{01820B0F-CB52-433E-B625-711C49495FAD}" srcOrd="0" destOrd="0" presId="urn:microsoft.com/office/officeart/2009/layout/CircleArrowProcess"/>
    <dgm:cxn modelId="{4ACC3442-ABA9-4820-AC81-1B6FB670A223}" type="presParOf" srcId="{01820B0F-CB52-433E-B625-711C49495FAD}" destId="{D070C32F-A664-41F2-86DF-1A82B81E7B8B}" srcOrd="0" destOrd="0" presId="urn:microsoft.com/office/officeart/2009/layout/CircleArrowProcess"/>
    <dgm:cxn modelId="{DBD8C013-E223-4514-A174-5316166CB7AC}" type="presParOf" srcId="{C098D736-B155-4820-8E3D-0182E69D3D3E}" destId="{6512A3DF-48D8-4AD8-90FB-92D67BD999F8}" srcOrd="1" destOrd="0" presId="urn:microsoft.com/office/officeart/2009/layout/CircleArrowProcess"/>
    <dgm:cxn modelId="{55B94BA2-3FB3-4533-8EDE-057FE512AB60}" type="presParOf" srcId="{C098D736-B155-4820-8E3D-0182E69D3D3E}" destId="{E21BC7AB-0186-4EDC-A39E-274E4DCEF313}" srcOrd="2" destOrd="0" presId="urn:microsoft.com/office/officeart/2009/layout/CircleArrowProcess"/>
    <dgm:cxn modelId="{061CE024-C6BA-48AF-8C42-15BA08624A28}" type="presParOf" srcId="{E21BC7AB-0186-4EDC-A39E-274E4DCEF313}" destId="{C97D44EE-5959-46E8-AFDB-86590703A02B}" srcOrd="0" destOrd="0" presId="urn:microsoft.com/office/officeart/2009/layout/CircleArrowProcess"/>
    <dgm:cxn modelId="{00773A6B-D2F7-4E73-A9FF-BCE307D15B83}" type="presParOf" srcId="{C098D736-B155-4820-8E3D-0182E69D3D3E}" destId="{28E9AB56-2FC4-47CF-AF53-FE65B3E8F1FD}" srcOrd="3" destOrd="0" presId="urn:microsoft.com/office/officeart/2009/layout/CircleArrowProcess"/>
    <dgm:cxn modelId="{7228EAAE-9CA4-4C77-9EDD-1F4E16970690}" type="presParOf" srcId="{C098D736-B155-4820-8E3D-0182E69D3D3E}" destId="{B2F0E508-6814-4991-949A-D6D007FAC2E9}" srcOrd="4" destOrd="0" presId="urn:microsoft.com/office/officeart/2009/layout/CircleArrowProcess"/>
    <dgm:cxn modelId="{4B3AC41E-655D-4B65-B6CD-B497A49F0A07}" type="presParOf" srcId="{B2F0E508-6814-4991-949A-D6D007FAC2E9}" destId="{5A8BE5EB-C922-4F60-853A-DF4FAE88FD19}" srcOrd="0" destOrd="0" presId="urn:microsoft.com/office/officeart/2009/layout/CircleArrowProcess"/>
    <dgm:cxn modelId="{5277EDA0-0A85-4A0A-9081-5BA26F7B829D}" type="presParOf" srcId="{C098D736-B155-4820-8E3D-0182E69D3D3E}" destId="{0AA75997-3211-44FE-BB9B-030E8FB3D1F1}"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13DEE1-7614-4B5E-B56E-9C7FBD3566A0}"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zh-CN" altLang="en-US"/>
        </a:p>
      </dgm:t>
    </dgm:pt>
    <dgm:pt modelId="{1E608C19-53A3-4B15-AED5-D2964CC374D9}">
      <dgm:prSet phldrT="[文本]" custT="1"/>
      <dgm:spPr>
        <a:solidFill>
          <a:srgbClr val="FF6600"/>
        </a:solidFill>
      </dgm:spPr>
      <dgm:t>
        <a:bodyPr/>
        <a:lstStyle/>
        <a:p>
          <a:r>
            <a:rPr lang="zh-CN" altLang="en-US" sz="1800" dirty="0" smtClean="0">
              <a:solidFill>
                <a:schemeClr val="tx1"/>
              </a:solidFill>
            </a:rPr>
            <a:t>现货制度体系</a:t>
          </a:r>
          <a:endParaRPr lang="zh-CN" altLang="en-US" sz="1800" dirty="0">
            <a:solidFill>
              <a:schemeClr val="tx1"/>
            </a:solidFill>
          </a:endParaRPr>
        </a:p>
      </dgm:t>
    </dgm:pt>
    <dgm:pt modelId="{F91CB371-7D7C-4EEA-B26D-5CB01416E30E}" type="parTrans" cxnId="{E191D5ED-101C-4CC5-BB90-EBB3F9DF5F7A}">
      <dgm:prSet/>
      <dgm:spPr/>
      <dgm:t>
        <a:bodyPr/>
        <a:lstStyle/>
        <a:p>
          <a:endParaRPr lang="zh-CN" altLang="en-US" sz="1800"/>
        </a:p>
      </dgm:t>
    </dgm:pt>
    <dgm:pt modelId="{BA5BCAA8-7B2E-4662-B7AA-5D80F5D64486}" type="sibTrans" cxnId="{E191D5ED-101C-4CC5-BB90-EBB3F9DF5F7A}">
      <dgm:prSet/>
      <dgm:spPr>
        <a:solidFill>
          <a:srgbClr val="FEE7CE"/>
        </a:solidFill>
      </dgm:spPr>
      <dgm:t>
        <a:bodyPr/>
        <a:lstStyle/>
        <a:p>
          <a:endParaRPr lang="zh-CN" altLang="en-US" sz="1800"/>
        </a:p>
      </dgm:t>
    </dgm:pt>
    <dgm:pt modelId="{676F2E40-CFCF-46F5-8CC8-49F32C743937}">
      <dgm:prSet phldrT="[文本]" custT="1"/>
      <dgm:spPr>
        <a:solidFill>
          <a:srgbClr val="92D050"/>
        </a:solidFill>
      </dgm:spPr>
      <dgm:t>
        <a:bodyPr/>
        <a:lstStyle/>
        <a:p>
          <a:r>
            <a:rPr lang="zh-CN" sz="1800" dirty="0" smtClean="0">
              <a:solidFill>
                <a:schemeClr val="tx1"/>
              </a:solidFill>
            </a:rPr>
            <a:t>指定现货产品生产厂家</a:t>
          </a:r>
          <a:r>
            <a:rPr lang="en-US" altLang="zh-CN" sz="1800" dirty="0" smtClean="0">
              <a:solidFill>
                <a:schemeClr val="tx1"/>
              </a:solidFill>
            </a:rPr>
            <a:t> </a:t>
          </a:r>
          <a:endParaRPr lang="zh-CN" altLang="en-US" sz="1800" dirty="0">
            <a:solidFill>
              <a:schemeClr val="tx1"/>
            </a:solidFill>
          </a:endParaRPr>
        </a:p>
      </dgm:t>
    </dgm:pt>
    <dgm:pt modelId="{AC72B97F-0E96-4C47-8F1F-4496CDAFBA66}" type="parTrans" cxnId="{797B109B-B492-44D6-AA3D-83167AD2FE18}">
      <dgm:prSet/>
      <dgm:spPr/>
      <dgm:t>
        <a:bodyPr/>
        <a:lstStyle/>
        <a:p>
          <a:endParaRPr lang="zh-CN" altLang="en-US" sz="1800"/>
        </a:p>
      </dgm:t>
    </dgm:pt>
    <dgm:pt modelId="{1380D427-E812-4BBA-9A73-3F3E1C7A53E5}" type="sibTrans" cxnId="{797B109B-B492-44D6-AA3D-83167AD2FE18}">
      <dgm:prSet/>
      <dgm:spPr/>
      <dgm:t>
        <a:bodyPr/>
        <a:lstStyle/>
        <a:p>
          <a:endParaRPr lang="zh-CN" altLang="en-US" sz="1800"/>
        </a:p>
      </dgm:t>
    </dgm:pt>
    <dgm:pt modelId="{220D7456-FF0F-4FA9-9862-9AE527B82CD1}">
      <dgm:prSet phldrT="[文本]" custT="1"/>
      <dgm:spPr>
        <a:solidFill>
          <a:schemeClr val="accent6">
            <a:lumMod val="60000"/>
            <a:lumOff val="40000"/>
          </a:schemeClr>
        </a:solidFill>
      </dgm:spPr>
      <dgm:t>
        <a:bodyPr/>
        <a:lstStyle/>
        <a:p>
          <a:r>
            <a:rPr lang="zh-CN" altLang="en-US" sz="1800" dirty="0" smtClean="0">
              <a:solidFill>
                <a:schemeClr val="tx1"/>
              </a:solidFill>
            </a:rPr>
            <a:t>指定现货产品交收仓库</a:t>
          </a:r>
          <a:endParaRPr lang="zh-CN" altLang="en-US" sz="1800" dirty="0">
            <a:solidFill>
              <a:schemeClr val="tx1"/>
            </a:solidFill>
          </a:endParaRPr>
        </a:p>
      </dgm:t>
    </dgm:pt>
    <dgm:pt modelId="{A79FA7DF-C557-4E96-94E2-D94A5E89EDC5}" type="parTrans" cxnId="{661F74EC-51C0-43BB-B9A7-7BC427483B30}">
      <dgm:prSet/>
      <dgm:spPr/>
      <dgm:t>
        <a:bodyPr/>
        <a:lstStyle/>
        <a:p>
          <a:endParaRPr lang="zh-CN" altLang="en-US" sz="1800"/>
        </a:p>
      </dgm:t>
    </dgm:pt>
    <dgm:pt modelId="{AC280B99-F5C2-4F17-B723-2DFD3071B398}" type="sibTrans" cxnId="{661F74EC-51C0-43BB-B9A7-7BC427483B30}">
      <dgm:prSet/>
      <dgm:spPr/>
      <dgm:t>
        <a:bodyPr/>
        <a:lstStyle/>
        <a:p>
          <a:endParaRPr lang="zh-CN" altLang="en-US" sz="1800"/>
        </a:p>
      </dgm:t>
    </dgm:pt>
    <dgm:pt modelId="{58E71BCD-BC82-4A29-AD18-DF3D98062E21}">
      <dgm:prSet phldrT="[文本]" custT="1"/>
      <dgm:spPr>
        <a:solidFill>
          <a:srgbClr val="00B0F0"/>
        </a:solidFill>
      </dgm:spPr>
      <dgm:t>
        <a:bodyPr/>
        <a:lstStyle/>
        <a:p>
          <a:r>
            <a:rPr lang="zh-CN" altLang="en-US" sz="1800" dirty="0" smtClean="0">
              <a:solidFill>
                <a:schemeClr val="tx1"/>
              </a:solidFill>
            </a:rPr>
            <a:t>监管会员单位日常现货交收业务</a:t>
          </a:r>
          <a:endParaRPr lang="zh-CN" altLang="en-US" sz="1800" dirty="0">
            <a:solidFill>
              <a:schemeClr val="tx1"/>
            </a:solidFill>
          </a:endParaRPr>
        </a:p>
      </dgm:t>
    </dgm:pt>
    <dgm:pt modelId="{B27D103E-05F1-4B5B-91A0-03EAF0F97CC6}" type="parTrans" cxnId="{C0D666B8-F96A-41B9-9573-04A91CE86B20}">
      <dgm:prSet/>
      <dgm:spPr/>
      <dgm:t>
        <a:bodyPr/>
        <a:lstStyle/>
        <a:p>
          <a:endParaRPr lang="zh-CN" altLang="en-US" sz="1800"/>
        </a:p>
      </dgm:t>
    </dgm:pt>
    <dgm:pt modelId="{CC33FB08-8F53-43C2-9536-547D4646C6D2}" type="sibTrans" cxnId="{C0D666B8-F96A-41B9-9573-04A91CE86B20}">
      <dgm:prSet/>
      <dgm:spPr/>
      <dgm:t>
        <a:bodyPr/>
        <a:lstStyle/>
        <a:p>
          <a:endParaRPr lang="zh-CN" altLang="en-US" sz="1800"/>
        </a:p>
      </dgm:t>
    </dgm:pt>
    <dgm:pt modelId="{7380000D-8949-4153-B692-465140D7F682}">
      <dgm:prSet phldrT="[文本]" custT="1"/>
      <dgm:spPr>
        <a:solidFill>
          <a:srgbClr val="FFC000"/>
        </a:solidFill>
      </dgm:spPr>
      <dgm:t>
        <a:bodyPr/>
        <a:lstStyle/>
        <a:p>
          <a:r>
            <a:rPr lang="zh-CN" altLang="en-US" sz="1800" dirty="0" smtClean="0">
              <a:solidFill>
                <a:schemeClr val="tx1"/>
              </a:solidFill>
            </a:rPr>
            <a:t>指定现货产品检验机构</a:t>
          </a:r>
          <a:endParaRPr lang="zh-CN" altLang="en-US" sz="1800" dirty="0">
            <a:solidFill>
              <a:schemeClr val="tx1"/>
            </a:solidFill>
          </a:endParaRPr>
        </a:p>
      </dgm:t>
    </dgm:pt>
    <dgm:pt modelId="{31AE74D7-6F02-4700-969D-53DE1643B49C}" type="parTrans" cxnId="{6036B97E-90FD-43B9-9934-0E83AEC3A520}">
      <dgm:prSet/>
      <dgm:spPr/>
      <dgm:t>
        <a:bodyPr/>
        <a:lstStyle/>
        <a:p>
          <a:endParaRPr lang="zh-CN" altLang="en-US" sz="1800"/>
        </a:p>
      </dgm:t>
    </dgm:pt>
    <dgm:pt modelId="{0F6A6A28-95DB-45E6-8E5C-9E3305A2140E}" type="sibTrans" cxnId="{6036B97E-90FD-43B9-9934-0E83AEC3A520}">
      <dgm:prSet/>
      <dgm:spPr/>
      <dgm:t>
        <a:bodyPr/>
        <a:lstStyle/>
        <a:p>
          <a:endParaRPr lang="zh-CN" altLang="en-US" sz="1800"/>
        </a:p>
      </dgm:t>
    </dgm:pt>
    <dgm:pt modelId="{759F954E-4E1C-4087-BF1C-94F2DA6ADA0B}">
      <dgm:prSet phldrT="[文本]" custT="1"/>
      <dgm:spPr>
        <a:solidFill>
          <a:srgbClr val="0070C0"/>
        </a:solidFill>
      </dgm:spPr>
      <dgm:t>
        <a:bodyPr/>
        <a:lstStyle/>
        <a:p>
          <a:endParaRPr lang="zh-CN" altLang="en-US" sz="1800" dirty="0">
            <a:solidFill>
              <a:schemeClr val="tx1"/>
            </a:solidFill>
          </a:endParaRPr>
        </a:p>
      </dgm:t>
    </dgm:pt>
    <dgm:pt modelId="{AA91ACA6-E329-4EC7-AC99-8693F2DB4101}" type="parTrans" cxnId="{C23DA931-764D-40F4-9B7C-E8CB4DE269D8}">
      <dgm:prSet/>
      <dgm:spPr/>
      <dgm:t>
        <a:bodyPr/>
        <a:lstStyle/>
        <a:p>
          <a:endParaRPr lang="zh-CN" altLang="en-US" sz="1800"/>
        </a:p>
      </dgm:t>
    </dgm:pt>
    <dgm:pt modelId="{3FE5DC25-91B3-4B33-AD87-D25064253BFC}" type="sibTrans" cxnId="{C23DA931-764D-40F4-9B7C-E8CB4DE269D8}">
      <dgm:prSet/>
      <dgm:spPr/>
      <dgm:t>
        <a:bodyPr/>
        <a:lstStyle/>
        <a:p>
          <a:endParaRPr lang="zh-CN" altLang="en-US" sz="1800"/>
        </a:p>
      </dgm:t>
    </dgm:pt>
    <dgm:pt modelId="{0BCF4157-236F-4038-8525-F58727280E0E}">
      <dgm:prSet phldrT="[文本]" custT="1"/>
      <dgm:spPr>
        <a:solidFill>
          <a:srgbClr val="00B050"/>
        </a:solidFill>
      </dgm:spPr>
      <dgm:t>
        <a:bodyPr/>
        <a:lstStyle/>
        <a:p>
          <a:endParaRPr lang="zh-CN" altLang="en-US" sz="1800" dirty="0">
            <a:solidFill>
              <a:schemeClr val="tx1"/>
            </a:solidFill>
          </a:endParaRPr>
        </a:p>
      </dgm:t>
    </dgm:pt>
    <dgm:pt modelId="{7F213791-259E-4FE3-8180-E6D3C1235E1B}" type="parTrans" cxnId="{981DC063-102E-4383-85F8-E191974527E8}">
      <dgm:prSet/>
      <dgm:spPr/>
      <dgm:t>
        <a:bodyPr/>
        <a:lstStyle/>
        <a:p>
          <a:endParaRPr lang="zh-CN" altLang="en-US" sz="1800"/>
        </a:p>
      </dgm:t>
    </dgm:pt>
    <dgm:pt modelId="{1B771478-932E-4D80-AA7D-E32971D0B4C5}" type="sibTrans" cxnId="{981DC063-102E-4383-85F8-E191974527E8}">
      <dgm:prSet/>
      <dgm:spPr/>
      <dgm:t>
        <a:bodyPr/>
        <a:lstStyle/>
        <a:p>
          <a:endParaRPr lang="zh-CN" altLang="en-US" sz="1800"/>
        </a:p>
      </dgm:t>
    </dgm:pt>
    <dgm:pt modelId="{B79AA63F-E1F6-41C2-ABAC-F1E9FE71774D}" type="pres">
      <dgm:prSet presAssocID="{3713DEE1-7614-4B5E-B56E-9C7FBD3566A0}" presName="Name0" presStyleCnt="0">
        <dgm:presLayoutVars>
          <dgm:dir/>
          <dgm:resizeHandles val="exact"/>
        </dgm:presLayoutVars>
      </dgm:prSet>
      <dgm:spPr/>
      <dgm:t>
        <a:bodyPr/>
        <a:lstStyle/>
        <a:p>
          <a:endParaRPr lang="zh-CN" altLang="en-US"/>
        </a:p>
      </dgm:t>
    </dgm:pt>
    <dgm:pt modelId="{C8637EBD-2C26-454D-AE8B-E11E58415381}" type="pres">
      <dgm:prSet presAssocID="{3713DEE1-7614-4B5E-B56E-9C7FBD3566A0}" presName="cycle" presStyleCnt="0"/>
      <dgm:spPr/>
    </dgm:pt>
    <dgm:pt modelId="{E082FD1B-07F6-419E-9775-6879B5A58BB4}" type="pres">
      <dgm:prSet presAssocID="{1E608C19-53A3-4B15-AED5-D2964CC374D9}" presName="nodeFirstNode" presStyleLbl="node1" presStyleIdx="0" presStyleCnt="7">
        <dgm:presLayoutVars>
          <dgm:bulletEnabled val="1"/>
        </dgm:presLayoutVars>
      </dgm:prSet>
      <dgm:spPr/>
      <dgm:t>
        <a:bodyPr/>
        <a:lstStyle/>
        <a:p>
          <a:endParaRPr lang="zh-CN" altLang="en-US"/>
        </a:p>
      </dgm:t>
    </dgm:pt>
    <dgm:pt modelId="{AB2FEFE5-DEF8-4B2F-897D-D0F24B901416}" type="pres">
      <dgm:prSet presAssocID="{BA5BCAA8-7B2E-4662-B7AA-5D80F5D64486}" presName="sibTransFirstNode" presStyleLbl="bgShp" presStyleIdx="0" presStyleCnt="1"/>
      <dgm:spPr/>
      <dgm:t>
        <a:bodyPr/>
        <a:lstStyle/>
        <a:p>
          <a:endParaRPr lang="zh-CN" altLang="en-US"/>
        </a:p>
      </dgm:t>
    </dgm:pt>
    <dgm:pt modelId="{8059647D-96FD-435C-A872-8C30BC1D9E16}" type="pres">
      <dgm:prSet presAssocID="{676F2E40-CFCF-46F5-8CC8-49F32C743937}" presName="nodeFollowingNodes" presStyleLbl="node1" presStyleIdx="1" presStyleCnt="7">
        <dgm:presLayoutVars>
          <dgm:bulletEnabled val="1"/>
        </dgm:presLayoutVars>
      </dgm:prSet>
      <dgm:spPr/>
      <dgm:t>
        <a:bodyPr/>
        <a:lstStyle/>
        <a:p>
          <a:endParaRPr lang="zh-CN" altLang="en-US"/>
        </a:p>
      </dgm:t>
    </dgm:pt>
    <dgm:pt modelId="{DA797067-30FB-464F-B501-53872B261634}" type="pres">
      <dgm:prSet presAssocID="{220D7456-FF0F-4FA9-9862-9AE527B82CD1}" presName="nodeFollowingNodes" presStyleLbl="node1" presStyleIdx="2" presStyleCnt="7">
        <dgm:presLayoutVars>
          <dgm:bulletEnabled val="1"/>
        </dgm:presLayoutVars>
      </dgm:prSet>
      <dgm:spPr/>
      <dgm:t>
        <a:bodyPr/>
        <a:lstStyle/>
        <a:p>
          <a:endParaRPr lang="zh-CN" altLang="en-US"/>
        </a:p>
      </dgm:t>
    </dgm:pt>
    <dgm:pt modelId="{2657314B-94F1-46E9-B471-863979B06DBE}" type="pres">
      <dgm:prSet presAssocID="{58E71BCD-BC82-4A29-AD18-DF3D98062E21}" presName="nodeFollowingNodes" presStyleLbl="node1" presStyleIdx="3" presStyleCnt="7">
        <dgm:presLayoutVars>
          <dgm:bulletEnabled val="1"/>
        </dgm:presLayoutVars>
      </dgm:prSet>
      <dgm:spPr/>
      <dgm:t>
        <a:bodyPr/>
        <a:lstStyle/>
        <a:p>
          <a:endParaRPr lang="zh-CN" altLang="en-US"/>
        </a:p>
      </dgm:t>
    </dgm:pt>
    <dgm:pt modelId="{BC0168D4-F7AA-4F29-9064-A67E1F28FD2B}" type="pres">
      <dgm:prSet presAssocID="{7380000D-8949-4153-B692-465140D7F682}" presName="nodeFollowingNodes" presStyleLbl="node1" presStyleIdx="4" presStyleCnt="7">
        <dgm:presLayoutVars>
          <dgm:bulletEnabled val="1"/>
        </dgm:presLayoutVars>
      </dgm:prSet>
      <dgm:spPr/>
      <dgm:t>
        <a:bodyPr/>
        <a:lstStyle/>
        <a:p>
          <a:endParaRPr lang="zh-CN" altLang="en-US"/>
        </a:p>
      </dgm:t>
    </dgm:pt>
    <dgm:pt modelId="{69E4B75A-94B9-4931-ADBF-588DBA381D5A}" type="pres">
      <dgm:prSet presAssocID="{0BCF4157-236F-4038-8525-F58727280E0E}" presName="nodeFollowingNodes" presStyleLbl="node1" presStyleIdx="5" presStyleCnt="7">
        <dgm:presLayoutVars>
          <dgm:bulletEnabled val="1"/>
        </dgm:presLayoutVars>
      </dgm:prSet>
      <dgm:spPr/>
      <dgm:t>
        <a:bodyPr/>
        <a:lstStyle/>
        <a:p>
          <a:endParaRPr lang="zh-CN" altLang="en-US"/>
        </a:p>
      </dgm:t>
    </dgm:pt>
    <dgm:pt modelId="{AFC1FD84-7E88-44C5-B683-21187B2FB6AE}" type="pres">
      <dgm:prSet presAssocID="{759F954E-4E1C-4087-BF1C-94F2DA6ADA0B}" presName="nodeFollowingNodes" presStyleLbl="node1" presStyleIdx="6" presStyleCnt="7">
        <dgm:presLayoutVars>
          <dgm:bulletEnabled val="1"/>
        </dgm:presLayoutVars>
      </dgm:prSet>
      <dgm:spPr/>
      <dgm:t>
        <a:bodyPr/>
        <a:lstStyle/>
        <a:p>
          <a:endParaRPr lang="zh-CN" altLang="en-US"/>
        </a:p>
      </dgm:t>
    </dgm:pt>
  </dgm:ptLst>
  <dgm:cxnLst>
    <dgm:cxn modelId="{661F74EC-51C0-43BB-B9A7-7BC427483B30}" srcId="{3713DEE1-7614-4B5E-B56E-9C7FBD3566A0}" destId="{220D7456-FF0F-4FA9-9862-9AE527B82CD1}" srcOrd="2" destOrd="0" parTransId="{A79FA7DF-C557-4E96-94E2-D94A5E89EDC5}" sibTransId="{AC280B99-F5C2-4F17-B723-2DFD3071B398}"/>
    <dgm:cxn modelId="{E191D5ED-101C-4CC5-BB90-EBB3F9DF5F7A}" srcId="{3713DEE1-7614-4B5E-B56E-9C7FBD3566A0}" destId="{1E608C19-53A3-4B15-AED5-D2964CC374D9}" srcOrd="0" destOrd="0" parTransId="{F91CB371-7D7C-4EEA-B26D-5CB01416E30E}" sibTransId="{BA5BCAA8-7B2E-4662-B7AA-5D80F5D64486}"/>
    <dgm:cxn modelId="{9D9AE3C9-D3BB-4A56-BC37-F9C29E198DB1}" type="presOf" srcId="{220D7456-FF0F-4FA9-9862-9AE527B82CD1}" destId="{DA797067-30FB-464F-B501-53872B261634}" srcOrd="0" destOrd="0" presId="urn:microsoft.com/office/officeart/2005/8/layout/cycle3"/>
    <dgm:cxn modelId="{4532C06C-F44C-4E2D-81FE-6A9666470DBF}" type="presOf" srcId="{58E71BCD-BC82-4A29-AD18-DF3D98062E21}" destId="{2657314B-94F1-46E9-B471-863979B06DBE}" srcOrd="0" destOrd="0" presId="urn:microsoft.com/office/officeart/2005/8/layout/cycle3"/>
    <dgm:cxn modelId="{C5A659A2-FEBB-4095-B001-94DF5A7797E0}" type="presOf" srcId="{1E608C19-53A3-4B15-AED5-D2964CC374D9}" destId="{E082FD1B-07F6-419E-9775-6879B5A58BB4}" srcOrd="0" destOrd="0" presId="urn:microsoft.com/office/officeart/2005/8/layout/cycle3"/>
    <dgm:cxn modelId="{99829118-0398-414B-BBE8-4EBCC1A025F9}" type="presOf" srcId="{3713DEE1-7614-4B5E-B56E-9C7FBD3566A0}" destId="{B79AA63F-E1F6-41C2-ABAC-F1E9FE71774D}" srcOrd="0" destOrd="0" presId="urn:microsoft.com/office/officeart/2005/8/layout/cycle3"/>
    <dgm:cxn modelId="{6036B97E-90FD-43B9-9934-0E83AEC3A520}" srcId="{3713DEE1-7614-4B5E-B56E-9C7FBD3566A0}" destId="{7380000D-8949-4153-B692-465140D7F682}" srcOrd="4" destOrd="0" parTransId="{31AE74D7-6F02-4700-969D-53DE1643B49C}" sibTransId="{0F6A6A28-95DB-45E6-8E5C-9E3305A2140E}"/>
    <dgm:cxn modelId="{CFD95E89-A3F1-4A24-8B30-BB40448694FD}" type="presOf" srcId="{676F2E40-CFCF-46F5-8CC8-49F32C743937}" destId="{8059647D-96FD-435C-A872-8C30BC1D9E16}" srcOrd="0" destOrd="0" presId="urn:microsoft.com/office/officeart/2005/8/layout/cycle3"/>
    <dgm:cxn modelId="{A5CDD42D-A186-4887-A1D5-3CA04DAA4076}" type="presOf" srcId="{7380000D-8949-4153-B692-465140D7F682}" destId="{BC0168D4-F7AA-4F29-9064-A67E1F28FD2B}" srcOrd="0" destOrd="0" presId="urn:microsoft.com/office/officeart/2005/8/layout/cycle3"/>
    <dgm:cxn modelId="{FE9D3044-7365-4314-9FA9-26E066FA45C8}" type="presOf" srcId="{759F954E-4E1C-4087-BF1C-94F2DA6ADA0B}" destId="{AFC1FD84-7E88-44C5-B683-21187B2FB6AE}" srcOrd="0" destOrd="0" presId="urn:microsoft.com/office/officeart/2005/8/layout/cycle3"/>
    <dgm:cxn modelId="{DB6D7852-D834-4893-88C8-1FE571643CD2}" type="presOf" srcId="{BA5BCAA8-7B2E-4662-B7AA-5D80F5D64486}" destId="{AB2FEFE5-DEF8-4B2F-897D-D0F24B901416}" srcOrd="0" destOrd="0" presId="urn:microsoft.com/office/officeart/2005/8/layout/cycle3"/>
    <dgm:cxn modelId="{C0D666B8-F96A-41B9-9573-04A91CE86B20}" srcId="{3713DEE1-7614-4B5E-B56E-9C7FBD3566A0}" destId="{58E71BCD-BC82-4A29-AD18-DF3D98062E21}" srcOrd="3" destOrd="0" parTransId="{B27D103E-05F1-4B5B-91A0-03EAF0F97CC6}" sibTransId="{CC33FB08-8F53-43C2-9536-547D4646C6D2}"/>
    <dgm:cxn modelId="{FC083F23-E3B4-4793-A857-85121CEE9BEA}" type="presOf" srcId="{0BCF4157-236F-4038-8525-F58727280E0E}" destId="{69E4B75A-94B9-4931-ADBF-588DBA381D5A}" srcOrd="0" destOrd="0" presId="urn:microsoft.com/office/officeart/2005/8/layout/cycle3"/>
    <dgm:cxn modelId="{797B109B-B492-44D6-AA3D-83167AD2FE18}" srcId="{3713DEE1-7614-4B5E-B56E-9C7FBD3566A0}" destId="{676F2E40-CFCF-46F5-8CC8-49F32C743937}" srcOrd="1" destOrd="0" parTransId="{AC72B97F-0E96-4C47-8F1F-4496CDAFBA66}" sibTransId="{1380D427-E812-4BBA-9A73-3F3E1C7A53E5}"/>
    <dgm:cxn modelId="{981DC063-102E-4383-85F8-E191974527E8}" srcId="{3713DEE1-7614-4B5E-B56E-9C7FBD3566A0}" destId="{0BCF4157-236F-4038-8525-F58727280E0E}" srcOrd="5" destOrd="0" parTransId="{7F213791-259E-4FE3-8180-E6D3C1235E1B}" sibTransId="{1B771478-932E-4D80-AA7D-E32971D0B4C5}"/>
    <dgm:cxn modelId="{C23DA931-764D-40F4-9B7C-E8CB4DE269D8}" srcId="{3713DEE1-7614-4B5E-B56E-9C7FBD3566A0}" destId="{759F954E-4E1C-4087-BF1C-94F2DA6ADA0B}" srcOrd="6" destOrd="0" parTransId="{AA91ACA6-E329-4EC7-AC99-8693F2DB4101}" sibTransId="{3FE5DC25-91B3-4B33-AD87-D25064253BFC}"/>
    <dgm:cxn modelId="{2C7D6FBF-CFA4-4BC4-9126-F686B64541CE}" type="presParOf" srcId="{B79AA63F-E1F6-41C2-ABAC-F1E9FE71774D}" destId="{C8637EBD-2C26-454D-AE8B-E11E58415381}" srcOrd="0" destOrd="0" presId="urn:microsoft.com/office/officeart/2005/8/layout/cycle3"/>
    <dgm:cxn modelId="{BC11A46E-0971-4F23-B90C-424F4CEEDA78}" type="presParOf" srcId="{C8637EBD-2C26-454D-AE8B-E11E58415381}" destId="{E082FD1B-07F6-419E-9775-6879B5A58BB4}" srcOrd="0" destOrd="0" presId="urn:microsoft.com/office/officeart/2005/8/layout/cycle3"/>
    <dgm:cxn modelId="{00BDD2D1-DDDC-4CE8-824E-F5B07C94CC6E}" type="presParOf" srcId="{C8637EBD-2C26-454D-AE8B-E11E58415381}" destId="{AB2FEFE5-DEF8-4B2F-897D-D0F24B901416}" srcOrd="1" destOrd="0" presId="urn:microsoft.com/office/officeart/2005/8/layout/cycle3"/>
    <dgm:cxn modelId="{082A44C2-2A76-4CDE-B5C0-E709DA2109C1}" type="presParOf" srcId="{C8637EBD-2C26-454D-AE8B-E11E58415381}" destId="{8059647D-96FD-435C-A872-8C30BC1D9E16}" srcOrd="2" destOrd="0" presId="urn:microsoft.com/office/officeart/2005/8/layout/cycle3"/>
    <dgm:cxn modelId="{BDEB62C7-B219-428F-A80F-2FCD3E4FF635}" type="presParOf" srcId="{C8637EBD-2C26-454D-AE8B-E11E58415381}" destId="{DA797067-30FB-464F-B501-53872B261634}" srcOrd="3" destOrd="0" presId="urn:microsoft.com/office/officeart/2005/8/layout/cycle3"/>
    <dgm:cxn modelId="{0CC2E7D3-BF52-407A-8D6F-AA1863C33BF5}" type="presParOf" srcId="{C8637EBD-2C26-454D-AE8B-E11E58415381}" destId="{2657314B-94F1-46E9-B471-863979B06DBE}" srcOrd="4" destOrd="0" presId="urn:microsoft.com/office/officeart/2005/8/layout/cycle3"/>
    <dgm:cxn modelId="{74BC35B8-6C3C-461F-8D16-5B9A2B99AF57}" type="presParOf" srcId="{C8637EBD-2C26-454D-AE8B-E11E58415381}" destId="{BC0168D4-F7AA-4F29-9064-A67E1F28FD2B}" srcOrd="5" destOrd="0" presId="urn:microsoft.com/office/officeart/2005/8/layout/cycle3"/>
    <dgm:cxn modelId="{CD5E4761-F7F3-4C7B-A136-BA5F427A0A76}" type="presParOf" srcId="{C8637EBD-2C26-454D-AE8B-E11E58415381}" destId="{69E4B75A-94B9-4931-ADBF-588DBA381D5A}" srcOrd="6" destOrd="0" presId="urn:microsoft.com/office/officeart/2005/8/layout/cycle3"/>
    <dgm:cxn modelId="{DEFB0B75-450B-461F-85FA-B9EE32BD771A}" type="presParOf" srcId="{C8637EBD-2C26-454D-AE8B-E11E58415381}" destId="{AFC1FD84-7E88-44C5-B683-21187B2FB6AE}" srcOrd="7" destOrd="0" presId="urn:microsoft.com/office/officeart/2005/8/layout/cycle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D7799-58D3-49A7-8A38-9C06C7F4AE0F}">
      <dsp:nvSpPr>
        <dsp:cNvPr id="0" name=""/>
        <dsp:cNvSpPr/>
      </dsp:nvSpPr>
      <dsp:spPr>
        <a:xfrm>
          <a:off x="5562" y="548262"/>
          <a:ext cx="2402387" cy="2440993"/>
        </a:xfrm>
        <a:prstGeom prst="round2SameRect">
          <a:avLst>
            <a:gd name="adj1" fmla="val 8000"/>
            <a:gd name="adj2" fmla="val 0"/>
          </a:avLst>
        </a:prstGeom>
        <a:solidFill>
          <a:srgbClr val="FFFFFF">
            <a:lumMod val="85000"/>
            <a:alpha val="90000"/>
          </a:srgbClr>
        </a:solidFill>
        <a:ln w="9525" cap="flat" cmpd="sng" algn="ctr">
          <a:solidFill>
            <a:srgbClr val="FFFFFF">
              <a:lumMod val="5000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smtClean="0">
              <a:solidFill>
                <a:srgbClr val="000000">
                  <a:lumMod val="75000"/>
                  <a:lumOff val="25000"/>
                </a:srgbClr>
              </a:solidFill>
              <a:latin typeface="华文细黑" pitchFamily="2" charset="-122"/>
              <a:ea typeface="华文细黑" pitchFamily="2" charset="-122"/>
              <a:cs typeface="+mn-cs"/>
            </a:rPr>
            <a:t>贵金属、有色金属、黑色金属、金属材料等的现货批发</a:t>
          </a:r>
          <a:r>
            <a:rPr lang="en-US" altLang="zh-CN" sz="1400" kern="1200" dirty="0" smtClean="0">
              <a:solidFill>
                <a:srgbClr val="000000">
                  <a:lumMod val="75000"/>
                  <a:lumOff val="25000"/>
                </a:srgbClr>
              </a:solidFill>
              <a:latin typeface="华文细黑" pitchFamily="2" charset="-122"/>
              <a:ea typeface="华文细黑" pitchFamily="2" charset="-122"/>
              <a:cs typeface="+mn-cs"/>
            </a:rPr>
            <a:t>/</a:t>
          </a:r>
          <a:r>
            <a:rPr lang="zh-CN" altLang="en-US" sz="1400" kern="1200" dirty="0" smtClean="0">
              <a:solidFill>
                <a:srgbClr val="000000">
                  <a:lumMod val="75000"/>
                  <a:lumOff val="25000"/>
                </a:srgbClr>
              </a:solidFill>
              <a:latin typeface="华文细黑" pitchFamily="2" charset="-122"/>
              <a:ea typeface="华文细黑" pitchFamily="2" charset="-122"/>
              <a:cs typeface="+mn-cs"/>
            </a:rPr>
            <a:t>零售</a:t>
          </a:r>
          <a:r>
            <a:rPr lang="en-US" altLang="zh-CN" sz="1400" kern="1200" dirty="0" smtClean="0">
              <a:solidFill>
                <a:srgbClr val="000000">
                  <a:lumMod val="75000"/>
                  <a:lumOff val="25000"/>
                </a:srgbClr>
              </a:solidFill>
              <a:latin typeface="华文细黑" pitchFamily="2" charset="-122"/>
              <a:ea typeface="华文细黑" pitchFamily="2" charset="-122"/>
              <a:cs typeface="+mn-cs"/>
            </a:rPr>
            <a:t>/</a:t>
          </a:r>
          <a:r>
            <a:rPr lang="zh-CN" altLang="en-US" sz="1400" kern="1200" dirty="0" smtClean="0">
              <a:solidFill>
                <a:srgbClr val="000000">
                  <a:lumMod val="75000"/>
                  <a:lumOff val="25000"/>
                </a:srgbClr>
              </a:solidFill>
              <a:latin typeface="华文细黑" pitchFamily="2" charset="-122"/>
              <a:ea typeface="华文细黑" pitchFamily="2" charset="-122"/>
              <a:cs typeface="+mn-cs"/>
            </a:rPr>
            <a:t>延期交收，并提供电子平台</a:t>
          </a:r>
          <a:endParaRPr lang="zh-CN" altLang="en-US" sz="1400" kern="1200" dirty="0">
            <a:solidFill>
              <a:srgbClr val="000000">
                <a:lumMod val="75000"/>
                <a:lumOff val="25000"/>
              </a:srgbClr>
            </a:solidFill>
            <a:latin typeface="Calibri"/>
            <a:ea typeface="宋体"/>
            <a:cs typeface="+mn-cs"/>
          </a:endParaRPr>
        </a:p>
        <a:p>
          <a:pPr marL="114300" lvl="1" indent="-114300" algn="l" defTabSz="622300">
            <a:lnSpc>
              <a:spcPct val="90000"/>
            </a:lnSpc>
            <a:spcBef>
              <a:spcPct val="0"/>
            </a:spcBef>
            <a:spcAft>
              <a:spcPct val="15000"/>
            </a:spcAft>
            <a:buChar char="••"/>
          </a:pPr>
          <a:r>
            <a:rPr lang="zh-CN" altLang="en-US" sz="1400" kern="1200" dirty="0" smtClean="0">
              <a:solidFill>
                <a:srgbClr val="000000">
                  <a:lumMod val="75000"/>
                  <a:lumOff val="25000"/>
                </a:srgbClr>
              </a:solidFill>
              <a:latin typeface="华文细黑" pitchFamily="2" charset="-122"/>
              <a:ea typeface="华文细黑" pitchFamily="2" charset="-122"/>
              <a:cs typeface="+mn-cs"/>
            </a:rPr>
            <a:t>相关咨询服务及许可的其它业务</a:t>
          </a:r>
          <a:endParaRPr lang="zh-CN" altLang="en-US" sz="1400" kern="1200" dirty="0">
            <a:solidFill>
              <a:srgbClr val="000000">
                <a:lumMod val="75000"/>
                <a:lumOff val="25000"/>
              </a:srgbClr>
            </a:solidFill>
            <a:latin typeface="Calibri"/>
            <a:ea typeface="宋体"/>
            <a:cs typeface="+mn-cs"/>
          </a:endParaRPr>
        </a:p>
      </dsp:txBody>
      <dsp:txXfrm>
        <a:off x="61853" y="604553"/>
        <a:ext cx="2289805" cy="2384702"/>
      </dsp:txXfrm>
    </dsp:sp>
    <dsp:sp modelId="{3C27F040-4430-4A52-B7E9-E9AB86B1F408}">
      <dsp:nvSpPr>
        <dsp:cNvPr id="0" name=""/>
        <dsp:cNvSpPr/>
      </dsp:nvSpPr>
      <dsp:spPr>
        <a:xfrm>
          <a:off x="5562" y="2912942"/>
          <a:ext cx="2402387" cy="771132"/>
        </a:xfrm>
        <a:prstGeom prst="rect">
          <a:avLst/>
        </a:prstGeom>
        <a:solidFill>
          <a:srgbClr val="C0504D">
            <a:lumMod val="20000"/>
            <a:lumOff val="80000"/>
          </a:srgbClr>
        </a:solidFill>
        <a:ln w="9525" cap="flat" cmpd="sng" algn="ctr">
          <a:solidFill>
            <a:srgbClr val="FFFFFF">
              <a:lumMod val="7500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8580" tIns="0" rIns="22860" bIns="0" numCol="1" spcCol="1270" anchor="ctr" anchorCtr="0">
          <a:noAutofit/>
        </a:bodyPr>
        <a:lstStyle/>
        <a:p>
          <a:pPr lvl="0" algn="ctr" defTabSz="800100">
            <a:lnSpc>
              <a:spcPct val="90000"/>
            </a:lnSpc>
            <a:spcBef>
              <a:spcPct val="0"/>
            </a:spcBef>
            <a:spcAft>
              <a:spcPct val="35000"/>
            </a:spcAft>
          </a:pPr>
          <a:r>
            <a:rPr lang="zh-CN" altLang="en-US" sz="1800" b="1" kern="1200" dirty="0" smtClean="0">
              <a:solidFill>
                <a:srgbClr val="000000">
                  <a:lumMod val="75000"/>
                  <a:lumOff val="25000"/>
                </a:srgbClr>
              </a:solidFill>
              <a:latin typeface="微软雅黑" pitchFamily="34" charset="-122"/>
              <a:ea typeface="微软雅黑" pitchFamily="34" charset="-122"/>
              <a:cs typeface="+mn-cs"/>
            </a:rPr>
            <a:t>营业范围</a:t>
          </a:r>
          <a:endParaRPr lang="zh-CN" altLang="en-US" sz="1800" b="1" kern="1200" dirty="0">
            <a:solidFill>
              <a:srgbClr val="000000">
                <a:lumMod val="75000"/>
                <a:lumOff val="25000"/>
              </a:srgbClr>
            </a:solidFill>
            <a:latin typeface="微软雅黑" pitchFamily="34" charset="-122"/>
            <a:ea typeface="微软雅黑" pitchFamily="34" charset="-122"/>
            <a:cs typeface="+mn-cs"/>
          </a:endParaRPr>
        </a:p>
      </dsp:txBody>
      <dsp:txXfrm>
        <a:off x="5562" y="2912942"/>
        <a:ext cx="1691822" cy="771132"/>
      </dsp:txXfrm>
    </dsp:sp>
    <dsp:sp modelId="{71AF4443-1AF3-4EB6-84A4-5545BAA9F917}">
      <dsp:nvSpPr>
        <dsp:cNvPr id="0" name=""/>
        <dsp:cNvSpPr/>
      </dsp:nvSpPr>
      <dsp:spPr>
        <a:xfrm>
          <a:off x="1645920" y="3086475"/>
          <a:ext cx="840835" cy="840835"/>
        </a:xfrm>
        <a:prstGeom prst="ellipse">
          <a:avLst/>
        </a:prstGeom>
        <a:blipFill rotWithShape="1">
          <a:blip xmlns:r="http://schemas.openxmlformats.org/officeDocument/2006/relationships" r:embed="rId1"/>
          <a:stretch>
            <a:fillRect/>
          </a:stretch>
        </a:blip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68C4EE4-8E20-417D-8E04-EDC0D62B5074}">
      <dsp:nvSpPr>
        <dsp:cNvPr id="0" name=""/>
        <dsp:cNvSpPr/>
      </dsp:nvSpPr>
      <dsp:spPr>
        <a:xfrm>
          <a:off x="2814491" y="548262"/>
          <a:ext cx="2402387" cy="2440993"/>
        </a:xfrm>
        <a:prstGeom prst="round2SameRect">
          <a:avLst>
            <a:gd name="adj1" fmla="val 8000"/>
            <a:gd name="adj2" fmla="val 0"/>
          </a:avLst>
        </a:prstGeom>
        <a:solidFill>
          <a:srgbClr val="FFFFFF">
            <a:lumMod val="85000"/>
            <a:alpha val="90000"/>
          </a:srgbClr>
        </a:solidFill>
        <a:ln w="9525" cap="flat" cmpd="sng" algn="ctr">
          <a:solidFill>
            <a:srgbClr val="FFFFFF">
              <a:lumMod val="5000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zh-CN" altLang="en-US" sz="1400" b="0" kern="1200" dirty="0" smtClean="0">
              <a:solidFill>
                <a:srgbClr val="000000">
                  <a:lumMod val="75000"/>
                  <a:lumOff val="25000"/>
                </a:srgbClr>
              </a:solidFill>
              <a:latin typeface="华文细黑" pitchFamily="2" charset="-122"/>
              <a:ea typeface="华文细黑" pitchFamily="2" charset="-122"/>
              <a:cs typeface="+mn-cs"/>
            </a:rPr>
            <a:t>采用具有中国特色的分散式柜台交易模式</a:t>
          </a:r>
          <a:endParaRPr lang="zh-CN" altLang="en-US" sz="1400" b="0" kern="1200" dirty="0">
            <a:solidFill>
              <a:srgbClr val="000000">
                <a:lumMod val="75000"/>
                <a:lumOff val="25000"/>
              </a:srgbClr>
            </a:solidFill>
            <a:latin typeface="Calibri"/>
            <a:ea typeface="宋体"/>
            <a:cs typeface="+mn-cs"/>
          </a:endParaRPr>
        </a:p>
        <a:p>
          <a:pPr marL="114300" lvl="1" indent="-114300" algn="l" defTabSz="622300">
            <a:lnSpc>
              <a:spcPct val="90000"/>
            </a:lnSpc>
            <a:spcBef>
              <a:spcPct val="0"/>
            </a:spcBef>
            <a:spcAft>
              <a:spcPct val="15000"/>
            </a:spcAft>
            <a:buChar char="••"/>
          </a:pPr>
          <a:r>
            <a:rPr lang="zh-CN" altLang="en-US" sz="1400" kern="1200" dirty="0" smtClean="0">
              <a:solidFill>
                <a:srgbClr val="000000">
                  <a:lumMod val="75000"/>
                  <a:lumOff val="25000"/>
                </a:srgbClr>
              </a:solidFill>
              <a:latin typeface="华文细黑" pitchFamily="2" charset="-122"/>
              <a:ea typeface="华文细黑" pitchFamily="2" charset="-122"/>
              <a:cs typeface="+mn-cs"/>
            </a:rPr>
            <a:t>现货和现货衍生品交易</a:t>
          </a:r>
          <a:endParaRPr lang="zh-CN" altLang="en-US" sz="1400" b="0" kern="1200" dirty="0">
            <a:solidFill>
              <a:srgbClr val="000000">
                <a:lumMod val="75000"/>
                <a:lumOff val="25000"/>
              </a:srgbClr>
            </a:solidFill>
            <a:latin typeface="Calibri"/>
            <a:ea typeface="宋体"/>
            <a:cs typeface="+mn-cs"/>
          </a:endParaRPr>
        </a:p>
        <a:p>
          <a:pPr marL="114300" lvl="1" indent="-114300" algn="l" defTabSz="622300">
            <a:lnSpc>
              <a:spcPct val="90000"/>
            </a:lnSpc>
            <a:spcBef>
              <a:spcPct val="0"/>
            </a:spcBef>
            <a:spcAft>
              <a:spcPct val="15000"/>
            </a:spcAft>
            <a:buChar char="••"/>
          </a:pPr>
          <a:r>
            <a:rPr lang="zh-CN" altLang="en-US" sz="1400" kern="1200" dirty="0" smtClean="0">
              <a:solidFill>
                <a:srgbClr val="000000">
                  <a:lumMod val="75000"/>
                  <a:lumOff val="25000"/>
                </a:srgbClr>
              </a:solidFill>
              <a:latin typeface="华文细黑" pitchFamily="2" charset="-122"/>
              <a:ea typeface="华文细黑" pitchFamily="2" charset="-122"/>
              <a:cs typeface="+mn-cs"/>
            </a:rPr>
            <a:t>交易时间与国际市场接轨</a:t>
          </a:r>
          <a:endParaRPr lang="zh-CN" altLang="en-US" sz="1400" b="0" kern="1200" dirty="0">
            <a:solidFill>
              <a:srgbClr val="000000">
                <a:lumMod val="75000"/>
                <a:lumOff val="25000"/>
              </a:srgbClr>
            </a:solidFill>
            <a:latin typeface="Calibri"/>
            <a:ea typeface="宋体"/>
            <a:cs typeface="+mn-cs"/>
          </a:endParaRPr>
        </a:p>
      </dsp:txBody>
      <dsp:txXfrm>
        <a:off x="2870782" y="604553"/>
        <a:ext cx="2289805" cy="2384702"/>
      </dsp:txXfrm>
    </dsp:sp>
    <dsp:sp modelId="{1843B967-90A9-49CB-B254-C993AC2A4461}">
      <dsp:nvSpPr>
        <dsp:cNvPr id="0" name=""/>
        <dsp:cNvSpPr/>
      </dsp:nvSpPr>
      <dsp:spPr>
        <a:xfrm>
          <a:off x="2814491" y="2912942"/>
          <a:ext cx="2402387" cy="771132"/>
        </a:xfrm>
        <a:prstGeom prst="rect">
          <a:avLst/>
        </a:prstGeom>
        <a:solidFill>
          <a:srgbClr val="C0504D">
            <a:lumMod val="20000"/>
            <a:lumOff val="80000"/>
          </a:srgbClr>
        </a:solidFill>
        <a:ln w="9525" cap="flat" cmpd="sng" algn="ctr">
          <a:solidFill>
            <a:srgbClr val="FFFFFF">
              <a:lumMod val="5000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8580" tIns="0" rIns="22860" bIns="0" numCol="1" spcCol="1270" anchor="ctr" anchorCtr="0">
          <a:noAutofit/>
        </a:bodyPr>
        <a:lstStyle/>
        <a:p>
          <a:pPr lvl="0" algn="ctr" defTabSz="800100">
            <a:lnSpc>
              <a:spcPct val="90000"/>
            </a:lnSpc>
            <a:spcBef>
              <a:spcPct val="0"/>
            </a:spcBef>
            <a:spcAft>
              <a:spcPct val="35000"/>
            </a:spcAft>
          </a:pPr>
          <a:r>
            <a:rPr lang="zh-CN" altLang="en-US" sz="1800" b="1" kern="1200" smtClean="0">
              <a:solidFill>
                <a:srgbClr val="000000">
                  <a:lumMod val="75000"/>
                  <a:lumOff val="25000"/>
                </a:srgbClr>
              </a:solidFill>
              <a:latin typeface="微软雅黑" pitchFamily="34" charset="-122"/>
              <a:ea typeface="微软雅黑" pitchFamily="34" charset="-122"/>
              <a:cs typeface="+mn-cs"/>
            </a:rPr>
            <a:t>市场概况</a:t>
          </a:r>
          <a:endParaRPr lang="zh-CN" altLang="en-US" sz="1800" b="1" kern="1200" dirty="0">
            <a:solidFill>
              <a:srgbClr val="000000">
                <a:lumMod val="75000"/>
                <a:lumOff val="25000"/>
              </a:srgbClr>
            </a:solidFill>
            <a:latin typeface="微软雅黑" pitchFamily="34" charset="-122"/>
            <a:ea typeface="微软雅黑" pitchFamily="34" charset="-122"/>
            <a:cs typeface="+mn-cs"/>
          </a:endParaRPr>
        </a:p>
      </dsp:txBody>
      <dsp:txXfrm>
        <a:off x="2814491" y="2912942"/>
        <a:ext cx="1691822" cy="771132"/>
      </dsp:txXfrm>
    </dsp:sp>
    <dsp:sp modelId="{DC7851BB-D687-423D-AEB4-B94FF4345AE7}">
      <dsp:nvSpPr>
        <dsp:cNvPr id="0" name=""/>
        <dsp:cNvSpPr/>
      </dsp:nvSpPr>
      <dsp:spPr>
        <a:xfrm>
          <a:off x="4454849" y="3035445"/>
          <a:ext cx="840835" cy="840835"/>
        </a:xfrm>
        <a:prstGeom prst="ellipse">
          <a:avLst/>
        </a:prstGeom>
        <a:blipFill rotWithShape="1">
          <a:blip xmlns:r="http://schemas.openxmlformats.org/officeDocument/2006/relationships" r:embed="rId2"/>
          <a:stretch>
            <a:fillRect/>
          </a:stretch>
        </a:blip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EF7D1E1-2A82-49AF-928A-D0F79E759603}">
      <dsp:nvSpPr>
        <dsp:cNvPr id="0" name=""/>
        <dsp:cNvSpPr/>
      </dsp:nvSpPr>
      <dsp:spPr>
        <a:xfrm>
          <a:off x="5623420" y="548262"/>
          <a:ext cx="2402387" cy="2440993"/>
        </a:xfrm>
        <a:prstGeom prst="round2SameRect">
          <a:avLst>
            <a:gd name="adj1" fmla="val 8000"/>
            <a:gd name="adj2" fmla="val 0"/>
          </a:avLst>
        </a:prstGeom>
        <a:solidFill>
          <a:srgbClr val="FFFFFF">
            <a:lumMod val="85000"/>
            <a:alpha val="90000"/>
          </a:srgbClr>
        </a:solidFill>
        <a:ln w="9525" cap="flat" cmpd="sng" algn="ctr">
          <a:solidFill>
            <a:srgbClr val="FFFFFF">
              <a:lumMod val="5000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smtClean="0">
              <a:solidFill>
                <a:srgbClr val="000000">
                  <a:lumMod val="75000"/>
                  <a:lumOff val="25000"/>
                </a:srgbClr>
              </a:solidFill>
              <a:latin typeface="华文细黑" pitchFamily="2" charset="-122"/>
              <a:ea typeface="华文细黑" pitchFamily="2" charset="-122"/>
              <a:cs typeface="+mn-cs"/>
            </a:rPr>
            <a:t>上市五种交易品种：铂、钯、白银、镍、铜</a:t>
          </a:r>
          <a:endParaRPr lang="zh-CN" altLang="en-US" sz="1400" kern="1200" dirty="0">
            <a:solidFill>
              <a:srgbClr val="000000">
                <a:lumMod val="75000"/>
                <a:lumOff val="25000"/>
              </a:srgbClr>
            </a:solidFill>
            <a:latin typeface="Calibri"/>
            <a:ea typeface="宋体"/>
            <a:cs typeface="+mn-cs"/>
          </a:endParaRPr>
        </a:p>
        <a:p>
          <a:pPr marL="114300" lvl="1" indent="-114300" algn="l" defTabSz="622300">
            <a:lnSpc>
              <a:spcPct val="90000"/>
            </a:lnSpc>
            <a:spcBef>
              <a:spcPct val="0"/>
            </a:spcBef>
            <a:spcAft>
              <a:spcPct val="15000"/>
            </a:spcAft>
            <a:buChar char="••"/>
          </a:pPr>
          <a:r>
            <a:rPr lang="zh-CN" altLang="en-US" sz="1400" kern="1200" dirty="0" smtClean="0">
              <a:solidFill>
                <a:srgbClr val="000000">
                  <a:lumMod val="75000"/>
                  <a:lumOff val="25000"/>
                </a:srgbClr>
              </a:solidFill>
              <a:latin typeface="华文细黑" pitchFamily="2" charset="-122"/>
              <a:ea typeface="华文细黑" pitchFamily="2" charset="-122"/>
              <a:cs typeface="+mn-cs"/>
            </a:rPr>
            <a:t>上市</a:t>
          </a:r>
          <a:r>
            <a:rPr lang="en-US" altLang="zh-CN" sz="1400" kern="1200" dirty="0" smtClean="0">
              <a:solidFill>
                <a:srgbClr val="000000">
                  <a:lumMod val="75000"/>
                  <a:lumOff val="25000"/>
                </a:srgbClr>
              </a:solidFill>
              <a:latin typeface="华文细黑" pitchFamily="2" charset="-122"/>
              <a:ea typeface="华文细黑" pitchFamily="2" charset="-122"/>
              <a:cs typeface="+mn-cs"/>
            </a:rPr>
            <a:t>11</a:t>
          </a:r>
          <a:r>
            <a:rPr lang="zh-CN" altLang="en-US" sz="1400" kern="1200" dirty="0" smtClean="0">
              <a:solidFill>
                <a:srgbClr val="000000">
                  <a:lumMod val="75000"/>
                  <a:lumOff val="25000"/>
                </a:srgbClr>
              </a:solidFill>
              <a:latin typeface="华文细黑" pitchFamily="2" charset="-122"/>
              <a:ea typeface="华文细黑" pitchFamily="2" charset="-122"/>
              <a:cs typeface="+mn-cs"/>
            </a:rPr>
            <a:t>种合约：现货白银</a:t>
          </a:r>
          <a:r>
            <a:rPr lang="en-US" altLang="zh-CN" sz="1400" kern="1200" dirty="0" smtClean="0">
              <a:solidFill>
                <a:srgbClr val="000000">
                  <a:lumMod val="75000"/>
                  <a:lumOff val="25000"/>
                </a:srgbClr>
              </a:solidFill>
              <a:latin typeface="华文细黑" pitchFamily="2" charset="-122"/>
              <a:ea typeface="华文细黑" pitchFamily="2" charset="-122"/>
              <a:cs typeface="+mn-cs"/>
            </a:rPr>
            <a:t>1</a:t>
          </a:r>
          <a:r>
            <a:rPr lang="zh-CN" altLang="en-US" sz="1400" kern="1200" dirty="0" smtClean="0">
              <a:solidFill>
                <a:srgbClr val="000000">
                  <a:lumMod val="75000"/>
                  <a:lumOff val="25000"/>
                </a:srgbClr>
              </a:solidFill>
              <a:latin typeface="华文细黑" pitchFamily="2" charset="-122"/>
              <a:ea typeface="华文细黑" pitchFamily="2" charset="-122"/>
              <a:cs typeface="+mn-cs"/>
            </a:rPr>
            <a:t>千克、</a:t>
          </a:r>
          <a:r>
            <a:rPr lang="en-US" altLang="zh-CN" sz="1400" kern="1200" dirty="0" smtClean="0">
              <a:solidFill>
                <a:srgbClr val="000000">
                  <a:lumMod val="75000"/>
                  <a:lumOff val="25000"/>
                </a:srgbClr>
              </a:solidFill>
              <a:latin typeface="华文细黑" pitchFamily="2" charset="-122"/>
              <a:ea typeface="华文细黑" pitchFamily="2" charset="-122"/>
              <a:cs typeface="+mn-cs"/>
            </a:rPr>
            <a:t>15</a:t>
          </a:r>
          <a:r>
            <a:rPr lang="zh-CN" altLang="en-US" sz="1400" kern="1200" dirty="0" smtClean="0">
              <a:solidFill>
                <a:srgbClr val="000000">
                  <a:lumMod val="75000"/>
                  <a:lumOff val="25000"/>
                </a:srgbClr>
              </a:solidFill>
              <a:latin typeface="华文细黑" pitchFamily="2" charset="-122"/>
              <a:ea typeface="华文细黑" pitchFamily="2" charset="-122"/>
              <a:cs typeface="+mn-cs"/>
            </a:rPr>
            <a:t>千克、</a:t>
          </a:r>
          <a:r>
            <a:rPr lang="en-US" altLang="zh-CN" sz="1400" kern="1200" dirty="0" smtClean="0">
              <a:solidFill>
                <a:srgbClr val="000000">
                  <a:lumMod val="75000"/>
                  <a:lumOff val="25000"/>
                </a:srgbClr>
              </a:solidFill>
              <a:latin typeface="华文细黑" pitchFamily="2" charset="-122"/>
              <a:ea typeface="华文细黑" pitchFamily="2" charset="-122"/>
              <a:cs typeface="+mn-cs"/>
            </a:rPr>
            <a:t>30</a:t>
          </a:r>
          <a:r>
            <a:rPr lang="zh-CN" altLang="en-US" sz="1400" kern="1200" dirty="0" smtClean="0">
              <a:solidFill>
                <a:srgbClr val="000000">
                  <a:lumMod val="75000"/>
                  <a:lumOff val="25000"/>
                </a:srgbClr>
              </a:solidFill>
              <a:latin typeface="华文细黑" pitchFamily="2" charset="-122"/>
              <a:ea typeface="华文细黑" pitchFamily="2" charset="-122"/>
              <a:cs typeface="+mn-cs"/>
            </a:rPr>
            <a:t>千克；现货钯金</a:t>
          </a:r>
          <a:r>
            <a:rPr lang="en-US" altLang="zh-CN" sz="1400" kern="1200" dirty="0" smtClean="0">
              <a:solidFill>
                <a:srgbClr val="000000">
                  <a:lumMod val="75000"/>
                  <a:lumOff val="25000"/>
                </a:srgbClr>
              </a:solidFill>
              <a:latin typeface="华文细黑" pitchFamily="2" charset="-122"/>
              <a:ea typeface="华文细黑" pitchFamily="2" charset="-122"/>
              <a:cs typeface="+mn-cs"/>
            </a:rPr>
            <a:t>100</a:t>
          </a:r>
          <a:r>
            <a:rPr lang="zh-CN" altLang="en-US" sz="1400" kern="1200" dirty="0" smtClean="0">
              <a:solidFill>
                <a:srgbClr val="000000">
                  <a:lumMod val="75000"/>
                  <a:lumOff val="25000"/>
                </a:srgbClr>
              </a:solidFill>
              <a:latin typeface="华文细黑" pitchFamily="2" charset="-122"/>
              <a:ea typeface="华文细黑" pitchFamily="2" charset="-122"/>
              <a:cs typeface="+mn-cs"/>
            </a:rPr>
            <a:t>、</a:t>
          </a:r>
          <a:r>
            <a:rPr lang="en-US" altLang="zh-CN" sz="1400" kern="1200" dirty="0" smtClean="0">
              <a:solidFill>
                <a:srgbClr val="000000">
                  <a:lumMod val="75000"/>
                  <a:lumOff val="25000"/>
                </a:srgbClr>
              </a:solidFill>
              <a:latin typeface="华文细黑" pitchFamily="2" charset="-122"/>
              <a:ea typeface="华文细黑" pitchFamily="2" charset="-122"/>
              <a:cs typeface="+mn-cs"/>
            </a:rPr>
            <a:t>1000</a:t>
          </a:r>
          <a:r>
            <a:rPr lang="zh-CN" altLang="en-US" sz="1400" kern="1200" dirty="0" smtClean="0">
              <a:solidFill>
                <a:srgbClr val="000000">
                  <a:lumMod val="75000"/>
                  <a:lumOff val="25000"/>
                </a:srgbClr>
              </a:solidFill>
              <a:latin typeface="华文细黑" pitchFamily="2" charset="-122"/>
              <a:ea typeface="华文细黑" pitchFamily="2" charset="-122"/>
              <a:cs typeface="+mn-cs"/>
            </a:rPr>
            <a:t>现货铂金</a:t>
          </a:r>
          <a:r>
            <a:rPr lang="en-US" altLang="zh-CN" sz="1400" kern="1200" dirty="0" smtClean="0">
              <a:solidFill>
                <a:srgbClr val="000000">
                  <a:lumMod val="75000"/>
                  <a:lumOff val="25000"/>
                </a:srgbClr>
              </a:solidFill>
              <a:latin typeface="华文细黑" pitchFamily="2" charset="-122"/>
              <a:ea typeface="华文细黑" pitchFamily="2" charset="-122"/>
              <a:cs typeface="+mn-cs"/>
            </a:rPr>
            <a:t>100</a:t>
          </a:r>
          <a:r>
            <a:rPr lang="zh-CN" altLang="en-US" sz="1400" kern="1200" dirty="0" smtClean="0">
              <a:solidFill>
                <a:srgbClr val="000000">
                  <a:lumMod val="75000"/>
                  <a:lumOff val="25000"/>
                </a:srgbClr>
              </a:solidFill>
              <a:latin typeface="华文细黑" pitchFamily="2" charset="-122"/>
              <a:ea typeface="华文细黑" pitchFamily="2" charset="-122"/>
              <a:cs typeface="+mn-cs"/>
            </a:rPr>
            <a:t>、</a:t>
          </a:r>
          <a:r>
            <a:rPr lang="en-US" altLang="zh-CN" sz="1400" kern="1200" dirty="0" smtClean="0">
              <a:solidFill>
                <a:srgbClr val="000000">
                  <a:lumMod val="75000"/>
                  <a:lumOff val="25000"/>
                </a:srgbClr>
              </a:solidFill>
              <a:latin typeface="华文细黑" pitchFamily="2" charset="-122"/>
              <a:ea typeface="华文细黑" pitchFamily="2" charset="-122"/>
              <a:cs typeface="+mn-cs"/>
            </a:rPr>
            <a:t>1000</a:t>
          </a:r>
          <a:r>
            <a:rPr lang="zh-CN" altLang="en-US" sz="1400" kern="1200" dirty="0" smtClean="0">
              <a:solidFill>
                <a:srgbClr val="000000">
                  <a:lumMod val="75000"/>
                  <a:lumOff val="25000"/>
                </a:srgbClr>
              </a:solidFill>
              <a:latin typeface="华文细黑" pitchFamily="2" charset="-122"/>
              <a:ea typeface="华文细黑" pitchFamily="2" charset="-122"/>
              <a:cs typeface="+mn-cs"/>
            </a:rPr>
            <a:t>；现货镍</a:t>
          </a:r>
          <a:r>
            <a:rPr lang="en-US" altLang="zh-CN" sz="1400" kern="1200" dirty="0" smtClean="0">
              <a:solidFill>
                <a:srgbClr val="000000">
                  <a:lumMod val="75000"/>
                  <a:lumOff val="25000"/>
                </a:srgbClr>
              </a:solidFill>
              <a:latin typeface="华文细黑" pitchFamily="2" charset="-122"/>
              <a:ea typeface="华文细黑" pitchFamily="2" charset="-122"/>
              <a:cs typeface="+mn-cs"/>
            </a:rPr>
            <a:t>100</a:t>
          </a:r>
          <a:r>
            <a:rPr lang="zh-CN" altLang="en-US" sz="1400" kern="1200" dirty="0" smtClean="0">
              <a:solidFill>
                <a:srgbClr val="000000">
                  <a:lumMod val="75000"/>
                  <a:lumOff val="25000"/>
                </a:srgbClr>
              </a:solidFill>
              <a:latin typeface="华文细黑" pitchFamily="2" charset="-122"/>
              <a:ea typeface="华文细黑" pitchFamily="2" charset="-122"/>
              <a:cs typeface="+mn-cs"/>
            </a:rPr>
            <a:t>千克、</a:t>
          </a:r>
          <a:r>
            <a:rPr lang="en-US" altLang="zh-CN" sz="1400" kern="1200" dirty="0" smtClean="0">
              <a:solidFill>
                <a:srgbClr val="000000">
                  <a:lumMod val="75000"/>
                  <a:lumOff val="25000"/>
                </a:srgbClr>
              </a:solidFill>
              <a:latin typeface="华文细黑" pitchFamily="2" charset="-122"/>
              <a:ea typeface="华文细黑" pitchFamily="2" charset="-122"/>
              <a:cs typeface="+mn-cs"/>
            </a:rPr>
            <a:t>1000</a:t>
          </a:r>
          <a:r>
            <a:rPr lang="zh-CN" altLang="en-US" sz="1400" kern="1200" dirty="0" smtClean="0">
              <a:solidFill>
                <a:srgbClr val="000000">
                  <a:lumMod val="75000"/>
                  <a:lumOff val="25000"/>
                </a:srgbClr>
              </a:solidFill>
              <a:latin typeface="华文细黑" pitchFamily="2" charset="-122"/>
              <a:ea typeface="华文细黑" pitchFamily="2" charset="-122"/>
              <a:cs typeface="+mn-cs"/>
            </a:rPr>
            <a:t>千克；现货铜</a:t>
          </a:r>
          <a:r>
            <a:rPr lang="en-US" altLang="zh-CN" sz="1400" kern="1200" dirty="0" smtClean="0">
              <a:solidFill>
                <a:srgbClr val="000000">
                  <a:lumMod val="75000"/>
                  <a:lumOff val="25000"/>
                </a:srgbClr>
              </a:solidFill>
              <a:latin typeface="华文细黑" pitchFamily="2" charset="-122"/>
              <a:ea typeface="华文细黑" pitchFamily="2" charset="-122"/>
              <a:cs typeface="+mn-cs"/>
            </a:rPr>
            <a:t>1</a:t>
          </a:r>
          <a:r>
            <a:rPr lang="zh-CN" altLang="en-US" sz="1400" kern="1200" dirty="0" smtClean="0">
              <a:solidFill>
                <a:srgbClr val="000000">
                  <a:lumMod val="75000"/>
                  <a:lumOff val="25000"/>
                </a:srgbClr>
              </a:solidFill>
              <a:latin typeface="华文细黑" pitchFamily="2" charset="-122"/>
              <a:ea typeface="华文细黑" pitchFamily="2" charset="-122"/>
              <a:cs typeface="+mn-cs"/>
            </a:rPr>
            <a:t>吨、现货铜（</a:t>
          </a:r>
          <a:r>
            <a:rPr lang="en-US" altLang="zh-CN" sz="1400" kern="1200" dirty="0" smtClean="0">
              <a:solidFill>
                <a:srgbClr val="000000">
                  <a:lumMod val="75000"/>
                  <a:lumOff val="25000"/>
                </a:srgbClr>
              </a:solidFill>
              <a:latin typeface="华文细黑" pitchFamily="2" charset="-122"/>
              <a:ea typeface="华文细黑" pitchFamily="2" charset="-122"/>
              <a:cs typeface="+mn-cs"/>
            </a:rPr>
            <a:t>5</a:t>
          </a:r>
          <a:r>
            <a:rPr lang="zh-CN" altLang="en-US" sz="1400" kern="1200" dirty="0" smtClean="0">
              <a:solidFill>
                <a:srgbClr val="000000">
                  <a:lumMod val="75000"/>
                  <a:lumOff val="25000"/>
                </a:srgbClr>
              </a:solidFill>
              <a:latin typeface="华文细黑" pitchFamily="2" charset="-122"/>
              <a:ea typeface="华文细黑" pitchFamily="2" charset="-122"/>
              <a:cs typeface="+mn-cs"/>
            </a:rPr>
            <a:t>吨） </a:t>
          </a:r>
          <a:endParaRPr lang="zh-CN" altLang="en-US" sz="1400" kern="1200" dirty="0">
            <a:solidFill>
              <a:srgbClr val="000000">
                <a:lumMod val="75000"/>
                <a:lumOff val="25000"/>
              </a:srgbClr>
            </a:solidFill>
            <a:latin typeface="华文细黑" pitchFamily="2" charset="-122"/>
            <a:ea typeface="华文细黑" pitchFamily="2" charset="-122"/>
            <a:cs typeface="+mn-cs"/>
          </a:endParaRPr>
        </a:p>
        <a:p>
          <a:pPr marL="114300" lvl="1" indent="-114300" algn="l" defTabSz="533400">
            <a:lnSpc>
              <a:spcPct val="90000"/>
            </a:lnSpc>
            <a:spcBef>
              <a:spcPct val="0"/>
            </a:spcBef>
            <a:spcAft>
              <a:spcPct val="15000"/>
            </a:spcAft>
            <a:buChar char="••"/>
          </a:pPr>
          <a:endParaRPr lang="zh-CN" altLang="en-US" sz="1200" kern="1200" dirty="0" smtClean="0">
            <a:solidFill>
              <a:srgbClr val="000000">
                <a:lumMod val="75000"/>
                <a:lumOff val="25000"/>
              </a:srgbClr>
            </a:solidFill>
            <a:latin typeface="华文细黑" pitchFamily="2" charset="-122"/>
            <a:ea typeface="华文细黑" pitchFamily="2" charset="-122"/>
            <a:cs typeface="+mn-cs"/>
          </a:endParaRPr>
        </a:p>
        <a:p>
          <a:pPr marL="114300" lvl="1" indent="-114300" algn="l" defTabSz="533400">
            <a:lnSpc>
              <a:spcPct val="90000"/>
            </a:lnSpc>
            <a:spcBef>
              <a:spcPct val="0"/>
            </a:spcBef>
            <a:spcAft>
              <a:spcPct val="15000"/>
            </a:spcAft>
            <a:buChar char="••"/>
          </a:pPr>
          <a:endParaRPr lang="zh-CN" altLang="en-US" sz="1200" kern="1200" dirty="0" smtClean="0">
            <a:solidFill>
              <a:srgbClr val="000000">
                <a:lumMod val="75000"/>
                <a:lumOff val="25000"/>
              </a:srgbClr>
            </a:solidFill>
            <a:latin typeface="华文细黑" pitchFamily="2" charset="-122"/>
            <a:ea typeface="华文细黑" pitchFamily="2" charset="-122"/>
            <a:cs typeface="+mn-cs"/>
          </a:endParaRPr>
        </a:p>
      </dsp:txBody>
      <dsp:txXfrm>
        <a:off x="5679711" y="604553"/>
        <a:ext cx="2289805" cy="2384702"/>
      </dsp:txXfrm>
    </dsp:sp>
    <dsp:sp modelId="{68EEE716-25F9-435B-A50F-A6942916CF4C}">
      <dsp:nvSpPr>
        <dsp:cNvPr id="0" name=""/>
        <dsp:cNvSpPr/>
      </dsp:nvSpPr>
      <dsp:spPr>
        <a:xfrm>
          <a:off x="5623420" y="2912942"/>
          <a:ext cx="2402387" cy="771132"/>
        </a:xfrm>
        <a:prstGeom prst="rect">
          <a:avLst/>
        </a:prstGeom>
        <a:solidFill>
          <a:srgbClr val="C0504D">
            <a:lumMod val="20000"/>
            <a:lumOff val="80000"/>
          </a:srgbClr>
        </a:solidFill>
        <a:ln w="9525" cap="flat" cmpd="sng" algn="ctr">
          <a:solidFill>
            <a:srgbClr val="1F497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8580" tIns="0" rIns="22860" bIns="0" numCol="1" spcCol="1270" anchor="ctr" anchorCtr="0">
          <a:noAutofit/>
        </a:bodyPr>
        <a:lstStyle/>
        <a:p>
          <a:pPr lvl="0" algn="ctr" defTabSz="800100">
            <a:lnSpc>
              <a:spcPct val="90000"/>
            </a:lnSpc>
            <a:spcBef>
              <a:spcPct val="0"/>
            </a:spcBef>
            <a:spcAft>
              <a:spcPct val="35000"/>
            </a:spcAft>
          </a:pPr>
          <a:r>
            <a:rPr lang="zh-CN" altLang="en-US" sz="1800" b="1" kern="1200" dirty="0" smtClean="0">
              <a:solidFill>
                <a:srgbClr val="000000">
                  <a:lumMod val="75000"/>
                  <a:lumOff val="25000"/>
                </a:srgbClr>
              </a:solidFill>
              <a:latin typeface="微软雅黑" pitchFamily="34" charset="-122"/>
              <a:ea typeface="微软雅黑" pitchFamily="34" charset="-122"/>
              <a:cs typeface="+mn-cs"/>
            </a:rPr>
            <a:t>交易品种</a:t>
          </a:r>
          <a:endParaRPr lang="zh-CN" altLang="en-US" sz="1800" b="1" kern="1200" dirty="0">
            <a:solidFill>
              <a:srgbClr val="000000">
                <a:lumMod val="75000"/>
                <a:lumOff val="25000"/>
              </a:srgbClr>
            </a:solidFill>
            <a:latin typeface="微软雅黑" pitchFamily="34" charset="-122"/>
            <a:ea typeface="微软雅黑" pitchFamily="34" charset="-122"/>
            <a:cs typeface="+mn-cs"/>
          </a:endParaRPr>
        </a:p>
      </dsp:txBody>
      <dsp:txXfrm>
        <a:off x="5623420" y="2912942"/>
        <a:ext cx="1691822" cy="771132"/>
      </dsp:txXfrm>
    </dsp:sp>
    <dsp:sp modelId="{A02FB286-C900-4495-8187-35B438936327}">
      <dsp:nvSpPr>
        <dsp:cNvPr id="0" name=""/>
        <dsp:cNvSpPr/>
      </dsp:nvSpPr>
      <dsp:spPr>
        <a:xfrm>
          <a:off x="7263778" y="3035445"/>
          <a:ext cx="840835" cy="840835"/>
        </a:xfrm>
        <a:prstGeom prst="ellipse">
          <a:avLst/>
        </a:prstGeom>
        <a:blipFill rotWithShape="1">
          <a:blip xmlns:r="http://schemas.openxmlformats.org/officeDocument/2006/relationships" r:embed="rId3"/>
          <a:stretch>
            <a:fillRect/>
          </a:stretch>
        </a:blip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6C33D-85E9-4D42-9AF1-85EF2B34E590}">
      <dsp:nvSpPr>
        <dsp:cNvPr id="0" name=""/>
        <dsp:cNvSpPr/>
      </dsp:nvSpPr>
      <dsp:spPr>
        <a:xfrm rot="16200000">
          <a:off x="508000" y="-508000"/>
          <a:ext cx="2032000" cy="3048000"/>
        </a:xfrm>
        <a:prstGeom prst="round1Rect">
          <a:avLst/>
        </a:prstGeom>
        <a:solidFill>
          <a:schemeClr val="accent1">
            <a:shade val="80000"/>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altLang="en-US" sz="2400" kern="1200" dirty="0" smtClean="0">
              <a:solidFill>
                <a:schemeClr val="accent2">
                  <a:lumMod val="50000"/>
                </a:schemeClr>
              </a:solidFill>
              <a:latin typeface="华文细黑" panose="02010600040101010101" pitchFamily="2" charset="-122"/>
              <a:ea typeface="华文细黑" panose="02010600040101010101" pitchFamily="2" charset="-122"/>
            </a:rPr>
            <a:t>会员体系</a:t>
          </a:r>
          <a:endParaRPr lang="en-US" altLang="zh-CN" sz="2400" kern="1200" dirty="0" smtClean="0">
            <a:solidFill>
              <a:schemeClr val="accent2">
                <a:lumMod val="50000"/>
              </a:schemeClr>
            </a:solidFill>
            <a:latin typeface="华文细黑" panose="02010600040101010101" pitchFamily="2" charset="-122"/>
            <a:ea typeface="华文细黑" panose="02010600040101010101" pitchFamily="2" charset="-122"/>
          </a:endParaRPr>
        </a:p>
        <a:p>
          <a:pPr lvl="0" algn="ctr" defTabSz="1066800">
            <a:lnSpc>
              <a:spcPct val="90000"/>
            </a:lnSpc>
            <a:spcBef>
              <a:spcPct val="0"/>
            </a:spcBef>
            <a:spcAft>
              <a:spcPct val="35000"/>
            </a:spcAft>
          </a:pPr>
          <a:r>
            <a:rPr lang="zh-CN" altLang="en-US" sz="1600" kern="1200" dirty="0" smtClean="0">
              <a:latin typeface="华文细黑" panose="02010600040101010101" pitchFamily="2" charset="-122"/>
              <a:ea typeface="华文细黑" panose="02010600040101010101" pitchFamily="2" charset="-122"/>
            </a:rPr>
            <a:t>特别会员   综合会员</a:t>
          </a:r>
          <a:endParaRPr lang="en-US" altLang="zh-CN" sz="1600" kern="1200" dirty="0" smtClean="0">
            <a:latin typeface="华文细黑" panose="02010600040101010101" pitchFamily="2" charset="-122"/>
            <a:ea typeface="华文细黑" panose="02010600040101010101" pitchFamily="2" charset="-122"/>
          </a:endParaRPr>
        </a:p>
        <a:p>
          <a:pPr lvl="0" algn="ctr" defTabSz="1066800">
            <a:lnSpc>
              <a:spcPct val="90000"/>
            </a:lnSpc>
            <a:spcBef>
              <a:spcPct val="0"/>
            </a:spcBef>
            <a:spcAft>
              <a:spcPct val="35000"/>
            </a:spcAft>
          </a:pPr>
          <a:r>
            <a:rPr lang="zh-CN" altLang="en-US" sz="1600" kern="1200" dirty="0" smtClean="0">
              <a:latin typeface="华文细黑" panose="02010600040101010101" pitchFamily="2" charset="-122"/>
              <a:ea typeface="华文细黑" panose="02010600040101010101" pitchFamily="2" charset="-122"/>
            </a:rPr>
            <a:t>经纪会员   贸易会员</a:t>
          </a:r>
          <a:endParaRPr lang="zh-CN" altLang="en-US" sz="1600" kern="1200" dirty="0">
            <a:latin typeface="华文细黑" panose="02010600040101010101" pitchFamily="2" charset="-122"/>
            <a:ea typeface="华文细黑" panose="02010600040101010101" pitchFamily="2" charset="-122"/>
          </a:endParaRPr>
        </a:p>
      </dsp:txBody>
      <dsp:txXfrm rot="5400000">
        <a:off x="0" y="0"/>
        <a:ext cx="3048000" cy="1524000"/>
      </dsp:txXfrm>
    </dsp:sp>
    <dsp:sp modelId="{4C4D77B8-BC44-4A20-B6D6-4C6FDC54F002}">
      <dsp:nvSpPr>
        <dsp:cNvPr id="0" name=""/>
        <dsp:cNvSpPr/>
      </dsp:nvSpPr>
      <dsp:spPr>
        <a:xfrm>
          <a:off x="3048000" y="0"/>
          <a:ext cx="3048000" cy="2032000"/>
        </a:xfrm>
        <a:prstGeom prst="round1Rect">
          <a:avLst/>
        </a:prstGeom>
        <a:solidFill>
          <a:schemeClr val="accent1">
            <a:shade val="80000"/>
            <a:hueOff val="90421"/>
            <a:satOff val="1725"/>
            <a:lumOff val="761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altLang="en-US" sz="2400" u="none" kern="1200" dirty="0" smtClean="0">
              <a:solidFill>
                <a:schemeClr val="accent2">
                  <a:lumMod val="50000"/>
                </a:schemeClr>
              </a:solidFill>
              <a:latin typeface="华文细黑" panose="02010600040101010101" pitchFamily="2" charset="-122"/>
              <a:ea typeface="华文细黑" panose="02010600040101010101" pitchFamily="2" charset="-122"/>
            </a:rPr>
            <a:t>规则体系</a:t>
          </a:r>
          <a:endParaRPr lang="en-US" altLang="zh-CN" sz="2400" u="none" kern="1200" dirty="0" smtClean="0">
            <a:solidFill>
              <a:schemeClr val="accent2">
                <a:lumMod val="50000"/>
              </a:schemeClr>
            </a:solidFill>
            <a:latin typeface="华文细黑" panose="02010600040101010101" pitchFamily="2" charset="-122"/>
            <a:ea typeface="华文细黑" panose="02010600040101010101" pitchFamily="2" charset="-122"/>
          </a:endParaRPr>
        </a:p>
        <a:p>
          <a:pPr lvl="0" algn="ctr" defTabSz="1066800">
            <a:lnSpc>
              <a:spcPct val="90000"/>
            </a:lnSpc>
            <a:spcBef>
              <a:spcPct val="0"/>
            </a:spcBef>
            <a:spcAft>
              <a:spcPct val="35000"/>
            </a:spcAft>
          </a:pPr>
          <a:r>
            <a:rPr lang="zh-CN" altLang="en-US" sz="1500" u="none" kern="1200" dirty="0" smtClean="0">
              <a:latin typeface="华文细黑" panose="02010600040101010101" pitchFamily="2" charset="-122"/>
              <a:ea typeface="华文细黑" panose="02010600040101010101" pitchFamily="2" charset="-122"/>
            </a:rPr>
            <a:t>交易  风控  结算 </a:t>
          </a:r>
          <a:endParaRPr lang="en-US" altLang="zh-CN" sz="1500" u="none" kern="1200" dirty="0" smtClean="0">
            <a:latin typeface="华文细黑" panose="02010600040101010101" pitchFamily="2" charset="-122"/>
            <a:ea typeface="华文细黑" panose="02010600040101010101" pitchFamily="2" charset="-122"/>
          </a:endParaRPr>
        </a:p>
        <a:p>
          <a:pPr lvl="0" algn="ctr" defTabSz="1066800">
            <a:lnSpc>
              <a:spcPct val="90000"/>
            </a:lnSpc>
            <a:spcBef>
              <a:spcPct val="0"/>
            </a:spcBef>
            <a:spcAft>
              <a:spcPct val="35000"/>
            </a:spcAft>
          </a:pPr>
          <a:r>
            <a:rPr lang="zh-CN" altLang="en-US" sz="1500" u="none" kern="1200" dirty="0" smtClean="0">
              <a:latin typeface="华文细黑" panose="02010600040101010101" pitchFamily="2" charset="-122"/>
              <a:ea typeface="华文细黑" panose="02010600040101010101" pitchFamily="2" charset="-122"/>
            </a:rPr>
            <a:t>合规等</a:t>
          </a:r>
          <a:endParaRPr lang="zh-CN" altLang="en-US" sz="1500" u="none" kern="1200" dirty="0">
            <a:latin typeface="华文细黑" panose="02010600040101010101" pitchFamily="2" charset="-122"/>
            <a:ea typeface="华文细黑" panose="02010600040101010101" pitchFamily="2" charset="-122"/>
          </a:endParaRPr>
        </a:p>
      </dsp:txBody>
      <dsp:txXfrm>
        <a:off x="3048000" y="0"/>
        <a:ext cx="3048000" cy="1524000"/>
      </dsp:txXfrm>
    </dsp:sp>
    <dsp:sp modelId="{52527C87-4552-4652-8501-BE81D03F4DC8}">
      <dsp:nvSpPr>
        <dsp:cNvPr id="0" name=""/>
        <dsp:cNvSpPr/>
      </dsp:nvSpPr>
      <dsp:spPr>
        <a:xfrm rot="10800000">
          <a:off x="0" y="2032000"/>
          <a:ext cx="3048000" cy="2032000"/>
        </a:xfrm>
        <a:prstGeom prst="round1Rect">
          <a:avLst/>
        </a:prstGeom>
        <a:solidFill>
          <a:schemeClr val="accent1">
            <a:shade val="80000"/>
            <a:hueOff val="180842"/>
            <a:satOff val="3450"/>
            <a:lumOff val="1523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altLang="en-US" sz="2400" kern="1200" smtClean="0">
              <a:solidFill>
                <a:schemeClr val="accent2">
                  <a:lumMod val="50000"/>
                </a:schemeClr>
              </a:solidFill>
              <a:latin typeface="华文细黑" panose="02010600040101010101" pitchFamily="2" charset="-122"/>
              <a:ea typeface="华文细黑" panose="02010600040101010101" pitchFamily="2" charset="-122"/>
            </a:rPr>
            <a:t>实物交割体系</a:t>
          </a:r>
          <a:endParaRPr lang="zh-CN" altLang="en-US" sz="2400" kern="1200" dirty="0">
            <a:solidFill>
              <a:schemeClr val="accent2">
                <a:lumMod val="50000"/>
              </a:schemeClr>
            </a:solidFill>
            <a:latin typeface="华文细黑" panose="02010600040101010101" pitchFamily="2" charset="-122"/>
            <a:ea typeface="华文细黑" panose="02010600040101010101" pitchFamily="2" charset="-122"/>
          </a:endParaRPr>
        </a:p>
      </dsp:txBody>
      <dsp:txXfrm rot="10800000">
        <a:off x="0" y="2539999"/>
        <a:ext cx="3048000" cy="1524000"/>
      </dsp:txXfrm>
    </dsp:sp>
    <dsp:sp modelId="{B8AEC0A8-B45D-4C2D-9A5C-4B3BE4D4B3A7}">
      <dsp:nvSpPr>
        <dsp:cNvPr id="0" name=""/>
        <dsp:cNvSpPr/>
      </dsp:nvSpPr>
      <dsp:spPr>
        <a:xfrm rot="5400000">
          <a:off x="3556000" y="1523999"/>
          <a:ext cx="2032000" cy="3048000"/>
        </a:xfrm>
        <a:prstGeom prst="round1Rect">
          <a:avLst/>
        </a:prstGeom>
        <a:solidFill>
          <a:schemeClr val="accent1">
            <a:shade val="80000"/>
            <a:hueOff val="271263"/>
            <a:satOff val="5175"/>
            <a:lumOff val="22855"/>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altLang="en-US" sz="2400" kern="1200" smtClean="0">
              <a:solidFill>
                <a:schemeClr val="accent2">
                  <a:lumMod val="50000"/>
                </a:schemeClr>
              </a:solidFill>
              <a:latin typeface="华文细黑" panose="02010600040101010101" pitchFamily="2" charset="-122"/>
              <a:ea typeface="华文细黑" panose="02010600040101010101" pitchFamily="2" charset="-122"/>
            </a:rPr>
            <a:t>仓储体系</a:t>
          </a:r>
          <a:endParaRPr lang="zh-CN" altLang="en-US" sz="2400" kern="1200" dirty="0">
            <a:solidFill>
              <a:schemeClr val="accent2">
                <a:lumMod val="50000"/>
              </a:schemeClr>
            </a:solidFill>
            <a:latin typeface="华文细黑" panose="02010600040101010101" pitchFamily="2" charset="-122"/>
            <a:ea typeface="华文细黑" panose="02010600040101010101" pitchFamily="2" charset="-122"/>
          </a:endParaRPr>
        </a:p>
      </dsp:txBody>
      <dsp:txXfrm rot="-5400000">
        <a:off x="3048000" y="2539999"/>
        <a:ext cx="3048000" cy="1524000"/>
      </dsp:txXfrm>
    </dsp:sp>
    <dsp:sp modelId="{7E73C05A-D1A3-4E6D-9E50-39B86E30C9C3}">
      <dsp:nvSpPr>
        <dsp:cNvPr id="0" name=""/>
        <dsp:cNvSpPr/>
      </dsp:nvSpPr>
      <dsp:spPr>
        <a:xfrm>
          <a:off x="2133600" y="1523999"/>
          <a:ext cx="1828800" cy="1016000"/>
        </a:xfrm>
        <a:prstGeom prst="roundRect">
          <a:avLst/>
        </a:prstGeom>
        <a:solidFill>
          <a:schemeClr val="accent1">
            <a:tint val="40000"/>
            <a:hueOff val="0"/>
            <a:satOff val="0"/>
            <a:lumOff val="0"/>
            <a:alphaOff val="0"/>
          </a:schemeClr>
        </a:solidFill>
        <a:ln>
          <a:noFill/>
        </a:ln>
        <a:effectLst/>
        <a:sp3d z="57200" extrusionH="600" contourW="3000" prstMaterial="plastic">
          <a:bevelT w="80600" h="18600" prst="relaxedInset"/>
          <a:bevelB w="80600" h="8600" prst="relaxedInset"/>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accent2">
                  <a:lumMod val="50000"/>
                </a:schemeClr>
              </a:solidFill>
              <a:latin typeface="华文细黑" panose="02010600040101010101" pitchFamily="2" charset="-122"/>
              <a:ea typeface="华文细黑" panose="02010600040101010101" pitchFamily="2" charset="-122"/>
            </a:rPr>
            <a:t>技术体系</a:t>
          </a:r>
          <a:endParaRPr lang="zh-CN" altLang="en-US" sz="2400" b="1" kern="1200" dirty="0">
            <a:solidFill>
              <a:schemeClr val="accent2">
                <a:lumMod val="50000"/>
              </a:schemeClr>
            </a:solidFill>
            <a:latin typeface="华文细黑" panose="02010600040101010101" pitchFamily="2" charset="-122"/>
            <a:ea typeface="华文细黑" panose="02010600040101010101" pitchFamily="2" charset="-122"/>
          </a:endParaRPr>
        </a:p>
      </dsp:txBody>
      <dsp:txXfrm>
        <a:off x="2183197" y="1573596"/>
        <a:ext cx="1729606" cy="9168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70C32F-A664-41F2-86DF-1A82B81E7B8B}">
      <dsp:nvSpPr>
        <dsp:cNvPr id="0" name=""/>
        <dsp:cNvSpPr/>
      </dsp:nvSpPr>
      <dsp:spPr>
        <a:xfrm>
          <a:off x="1436865" y="-57954"/>
          <a:ext cx="2363209" cy="2363569"/>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512A3DF-48D8-4AD8-90FB-92D67BD999F8}">
      <dsp:nvSpPr>
        <dsp:cNvPr id="0" name=""/>
        <dsp:cNvSpPr/>
      </dsp:nvSpPr>
      <dsp:spPr>
        <a:xfrm>
          <a:off x="1927262" y="853320"/>
          <a:ext cx="1313189" cy="656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solidFill>
                <a:srgbClr val="000000"/>
              </a:solidFill>
              <a:latin typeface="华文细黑" panose="02010600040101010101" pitchFamily="2" charset="-122"/>
              <a:ea typeface="华文细黑" panose="02010600040101010101" pitchFamily="2" charset="-122"/>
              <a:cs typeface="Arial" panose="020B0604020202020204" pitchFamily="34" charset="0"/>
            </a:rPr>
            <a:t>交易</a:t>
          </a:r>
          <a:endParaRPr lang="en-US" altLang="zh-CN" sz="1800" b="1" kern="1200" dirty="0" smtClean="0">
            <a:solidFill>
              <a:srgbClr val="000000"/>
            </a:solidFill>
            <a:latin typeface="华文细黑" panose="02010600040101010101" pitchFamily="2" charset="-122"/>
            <a:ea typeface="华文细黑" panose="02010600040101010101" pitchFamily="2" charset="-122"/>
            <a:cs typeface="Arial" panose="020B0604020202020204" pitchFamily="34" charset="0"/>
          </a:endParaRPr>
        </a:p>
        <a:p>
          <a:pPr lvl="0" algn="ctr" defTabSz="800100">
            <a:lnSpc>
              <a:spcPct val="90000"/>
            </a:lnSpc>
            <a:spcBef>
              <a:spcPct val="0"/>
            </a:spcBef>
            <a:spcAft>
              <a:spcPct val="35000"/>
            </a:spcAft>
          </a:pPr>
          <a:r>
            <a:rPr lang="zh-CN" altLang="en-US" sz="1800" b="1" kern="1200" dirty="0" smtClean="0">
              <a:solidFill>
                <a:srgbClr val="000000"/>
              </a:solidFill>
              <a:latin typeface="华文细黑" panose="02010600040101010101" pitchFamily="2" charset="-122"/>
              <a:ea typeface="华文细黑" panose="02010600040101010101" pitchFamily="2" charset="-122"/>
              <a:cs typeface="Arial" panose="020B0604020202020204" pitchFamily="34" charset="0"/>
            </a:rPr>
            <a:t>平台</a:t>
          </a:r>
          <a:endParaRPr lang="zh-CN" altLang="en-US" sz="1800" b="1" kern="1200" dirty="0">
            <a:solidFill>
              <a:srgbClr val="000000"/>
            </a:solidFill>
            <a:latin typeface="华文细黑" panose="02010600040101010101" pitchFamily="2" charset="-122"/>
            <a:ea typeface="华文细黑" panose="02010600040101010101" pitchFamily="2" charset="-122"/>
            <a:cs typeface="Arial" panose="020B0604020202020204" pitchFamily="34" charset="0"/>
          </a:endParaRPr>
        </a:p>
      </dsp:txBody>
      <dsp:txXfrm>
        <a:off x="1927262" y="853320"/>
        <a:ext cx="1313189" cy="656437"/>
      </dsp:txXfrm>
    </dsp:sp>
    <dsp:sp modelId="{C97D44EE-5959-46E8-AFDB-86590703A02B}">
      <dsp:nvSpPr>
        <dsp:cNvPr id="0" name=""/>
        <dsp:cNvSpPr/>
      </dsp:nvSpPr>
      <dsp:spPr>
        <a:xfrm>
          <a:off x="748542" y="1358045"/>
          <a:ext cx="2363209" cy="2363569"/>
        </a:xfrm>
        <a:prstGeom prst="leftCircularArrow">
          <a:avLst>
            <a:gd name="adj1" fmla="val 10980"/>
            <a:gd name="adj2" fmla="val 1142322"/>
            <a:gd name="adj3" fmla="val 6300000"/>
            <a:gd name="adj4" fmla="val 18900000"/>
            <a:gd name="adj5" fmla="val 125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8E9AB56-2FC4-47CF-AF53-FE65B3E8F1FD}">
      <dsp:nvSpPr>
        <dsp:cNvPr id="0" name=""/>
        <dsp:cNvSpPr/>
      </dsp:nvSpPr>
      <dsp:spPr>
        <a:xfrm>
          <a:off x="1273551" y="2219221"/>
          <a:ext cx="1313189" cy="656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smtClean="0">
              <a:solidFill>
                <a:srgbClr val="000000"/>
              </a:solidFill>
              <a:latin typeface="华文细黑" panose="02010600040101010101" pitchFamily="2" charset="-122"/>
              <a:ea typeface="华文细黑" panose="02010600040101010101" pitchFamily="2" charset="-122"/>
              <a:cs typeface="Arial" panose="020B0604020202020204" pitchFamily="34" charset="0"/>
            </a:rPr>
            <a:t>资源</a:t>
          </a:r>
          <a:endParaRPr lang="en-US" altLang="zh-CN" sz="1800" b="1" kern="1200" dirty="0" smtClean="0">
            <a:solidFill>
              <a:srgbClr val="000000"/>
            </a:solidFill>
            <a:latin typeface="华文细黑" panose="02010600040101010101" pitchFamily="2" charset="-122"/>
            <a:ea typeface="华文细黑" panose="02010600040101010101" pitchFamily="2" charset="-122"/>
            <a:cs typeface="Arial" panose="020B0604020202020204" pitchFamily="34" charset="0"/>
          </a:endParaRPr>
        </a:p>
        <a:p>
          <a:pPr lvl="0" algn="ctr" defTabSz="800100">
            <a:lnSpc>
              <a:spcPct val="90000"/>
            </a:lnSpc>
            <a:spcBef>
              <a:spcPct val="0"/>
            </a:spcBef>
            <a:spcAft>
              <a:spcPct val="35000"/>
            </a:spcAft>
          </a:pPr>
          <a:r>
            <a:rPr lang="zh-CN" altLang="en-US" sz="1800" b="1" kern="1200" dirty="0" smtClean="0">
              <a:solidFill>
                <a:srgbClr val="000000"/>
              </a:solidFill>
              <a:latin typeface="华文细黑" panose="02010600040101010101" pitchFamily="2" charset="-122"/>
              <a:ea typeface="华文细黑" panose="02010600040101010101" pitchFamily="2" charset="-122"/>
              <a:cs typeface="Arial" panose="020B0604020202020204" pitchFamily="34" charset="0"/>
            </a:rPr>
            <a:t>基金</a:t>
          </a:r>
          <a:endParaRPr lang="zh-CN" altLang="en-US" sz="1800" b="1" kern="1200" dirty="0">
            <a:solidFill>
              <a:srgbClr val="000000"/>
            </a:solidFill>
            <a:latin typeface="华文细黑" panose="02010600040101010101" pitchFamily="2" charset="-122"/>
            <a:ea typeface="华文细黑" panose="02010600040101010101" pitchFamily="2" charset="-122"/>
            <a:cs typeface="Arial" panose="020B0604020202020204" pitchFamily="34" charset="0"/>
          </a:endParaRPr>
        </a:p>
      </dsp:txBody>
      <dsp:txXfrm>
        <a:off x="1273551" y="2219221"/>
        <a:ext cx="1313189" cy="656437"/>
      </dsp:txXfrm>
    </dsp:sp>
    <dsp:sp modelId="{5A8BE5EB-C922-4F60-853A-DF4FAE88FD19}">
      <dsp:nvSpPr>
        <dsp:cNvPr id="0" name=""/>
        <dsp:cNvSpPr/>
      </dsp:nvSpPr>
      <dsp:spPr>
        <a:xfrm>
          <a:off x="1573113" y="2878605"/>
          <a:ext cx="2030363" cy="2031176"/>
        </a:xfrm>
        <a:prstGeom prst="blockArc">
          <a:avLst>
            <a:gd name="adj1" fmla="val 13500000"/>
            <a:gd name="adj2" fmla="val 10800000"/>
            <a:gd name="adj3" fmla="val 1274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AA75997-3211-44FE-BB9B-030E8FB3D1F1}">
      <dsp:nvSpPr>
        <dsp:cNvPr id="0" name=""/>
        <dsp:cNvSpPr/>
      </dsp:nvSpPr>
      <dsp:spPr>
        <a:xfrm>
          <a:off x="1930368" y="3587086"/>
          <a:ext cx="1313189" cy="656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solidFill>
                <a:srgbClr val="000000"/>
              </a:solidFill>
              <a:latin typeface="华文细黑" panose="02010600040101010101" pitchFamily="2" charset="-122"/>
              <a:ea typeface="华文细黑" panose="02010600040101010101" pitchFamily="2" charset="-122"/>
              <a:cs typeface="Arial" panose="020B0604020202020204" pitchFamily="34" charset="0"/>
            </a:rPr>
            <a:t>贵金属</a:t>
          </a:r>
          <a:endParaRPr lang="en-US" altLang="zh-CN" sz="1800" b="1" kern="1200" dirty="0" smtClean="0">
            <a:solidFill>
              <a:srgbClr val="000000"/>
            </a:solidFill>
            <a:latin typeface="华文细黑" panose="02010600040101010101" pitchFamily="2" charset="-122"/>
            <a:ea typeface="华文细黑" panose="02010600040101010101" pitchFamily="2" charset="-122"/>
            <a:cs typeface="Arial" panose="020B0604020202020204" pitchFamily="34" charset="0"/>
          </a:endParaRPr>
        </a:p>
        <a:p>
          <a:pPr lvl="0" algn="ctr" defTabSz="800100">
            <a:lnSpc>
              <a:spcPct val="90000"/>
            </a:lnSpc>
            <a:spcBef>
              <a:spcPct val="0"/>
            </a:spcBef>
            <a:spcAft>
              <a:spcPct val="35000"/>
            </a:spcAft>
          </a:pPr>
          <a:r>
            <a:rPr lang="zh-CN" altLang="en-US" sz="1800" b="1" kern="1200" dirty="0" smtClean="0">
              <a:solidFill>
                <a:srgbClr val="000000"/>
              </a:solidFill>
              <a:latin typeface="华文细黑" panose="02010600040101010101" pitchFamily="2" charset="-122"/>
              <a:ea typeface="华文细黑" panose="02010600040101010101" pitchFamily="2" charset="-122"/>
              <a:cs typeface="Arial" panose="020B0604020202020204" pitchFamily="34" charset="0"/>
            </a:rPr>
            <a:t>产业园</a:t>
          </a:r>
          <a:endParaRPr lang="zh-CN" altLang="en-US" sz="1800" b="1" kern="1200" dirty="0">
            <a:solidFill>
              <a:srgbClr val="000000"/>
            </a:solidFill>
            <a:latin typeface="华文细黑" panose="02010600040101010101" pitchFamily="2" charset="-122"/>
            <a:ea typeface="华文细黑" panose="02010600040101010101" pitchFamily="2" charset="-122"/>
            <a:cs typeface="Arial" panose="020B0604020202020204" pitchFamily="34" charset="0"/>
          </a:endParaRPr>
        </a:p>
      </dsp:txBody>
      <dsp:txXfrm>
        <a:off x="1930368" y="3587086"/>
        <a:ext cx="1313189" cy="6564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FEFE5-DEF8-4B2F-897D-D0F24B901416}">
      <dsp:nvSpPr>
        <dsp:cNvPr id="0" name=""/>
        <dsp:cNvSpPr/>
      </dsp:nvSpPr>
      <dsp:spPr>
        <a:xfrm>
          <a:off x="894060" y="-31219"/>
          <a:ext cx="4840697" cy="4840697"/>
        </a:xfrm>
        <a:prstGeom prst="circularArrow">
          <a:avLst>
            <a:gd name="adj1" fmla="val 5544"/>
            <a:gd name="adj2" fmla="val 330680"/>
            <a:gd name="adj3" fmla="val 14519128"/>
            <a:gd name="adj4" fmla="val 16948316"/>
            <a:gd name="adj5" fmla="val 5757"/>
          </a:avLst>
        </a:prstGeom>
        <a:solidFill>
          <a:srgbClr val="FEE7CE"/>
        </a:solidFill>
        <a:ln>
          <a:noFill/>
        </a:ln>
        <a:effectLst/>
      </dsp:spPr>
      <dsp:style>
        <a:lnRef idx="0">
          <a:scrgbClr r="0" g="0" b="0"/>
        </a:lnRef>
        <a:fillRef idx="1">
          <a:scrgbClr r="0" g="0" b="0"/>
        </a:fillRef>
        <a:effectRef idx="0">
          <a:scrgbClr r="0" g="0" b="0"/>
        </a:effectRef>
        <a:fontRef idx="minor"/>
      </dsp:style>
    </dsp:sp>
    <dsp:sp modelId="{E082FD1B-07F6-419E-9775-6879B5A58BB4}">
      <dsp:nvSpPr>
        <dsp:cNvPr id="0" name=""/>
        <dsp:cNvSpPr/>
      </dsp:nvSpPr>
      <dsp:spPr>
        <a:xfrm>
          <a:off x="2562679" y="2344"/>
          <a:ext cx="1503459" cy="751729"/>
        </a:xfrm>
        <a:prstGeom prst="roundRect">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chemeClr val="tx1"/>
              </a:solidFill>
            </a:rPr>
            <a:t>现货制度体系</a:t>
          </a:r>
          <a:endParaRPr lang="zh-CN" altLang="en-US" sz="1800" kern="1200" dirty="0">
            <a:solidFill>
              <a:schemeClr val="tx1"/>
            </a:solidFill>
          </a:endParaRPr>
        </a:p>
      </dsp:txBody>
      <dsp:txXfrm>
        <a:off x="2599375" y="39040"/>
        <a:ext cx="1430067" cy="678337"/>
      </dsp:txXfrm>
    </dsp:sp>
    <dsp:sp modelId="{8059647D-96FD-435C-A872-8C30BC1D9E16}">
      <dsp:nvSpPr>
        <dsp:cNvPr id="0" name=""/>
        <dsp:cNvSpPr/>
      </dsp:nvSpPr>
      <dsp:spPr>
        <a:xfrm>
          <a:off x="4176585" y="779561"/>
          <a:ext cx="1503459" cy="751729"/>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sz="1800" kern="1200" dirty="0" smtClean="0">
              <a:solidFill>
                <a:schemeClr val="tx1"/>
              </a:solidFill>
            </a:rPr>
            <a:t>指定现货产品生产厂家</a:t>
          </a:r>
          <a:r>
            <a:rPr lang="en-US" altLang="zh-CN" sz="1800" kern="1200" dirty="0" smtClean="0">
              <a:solidFill>
                <a:schemeClr val="tx1"/>
              </a:solidFill>
            </a:rPr>
            <a:t> </a:t>
          </a:r>
          <a:endParaRPr lang="zh-CN" altLang="en-US" sz="1800" kern="1200" dirty="0">
            <a:solidFill>
              <a:schemeClr val="tx1"/>
            </a:solidFill>
          </a:endParaRPr>
        </a:p>
      </dsp:txBody>
      <dsp:txXfrm>
        <a:off x="4213281" y="816257"/>
        <a:ext cx="1430067" cy="678337"/>
      </dsp:txXfrm>
    </dsp:sp>
    <dsp:sp modelId="{DA797067-30FB-464F-B501-53872B261634}">
      <dsp:nvSpPr>
        <dsp:cNvPr id="0" name=""/>
        <dsp:cNvSpPr/>
      </dsp:nvSpPr>
      <dsp:spPr>
        <a:xfrm>
          <a:off x="4575186" y="2525949"/>
          <a:ext cx="1503459" cy="751729"/>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chemeClr val="tx1"/>
              </a:solidFill>
            </a:rPr>
            <a:t>指定现货产品交收仓库</a:t>
          </a:r>
          <a:endParaRPr lang="zh-CN" altLang="en-US" sz="1800" kern="1200" dirty="0">
            <a:solidFill>
              <a:schemeClr val="tx1"/>
            </a:solidFill>
          </a:endParaRPr>
        </a:p>
      </dsp:txBody>
      <dsp:txXfrm>
        <a:off x="4611882" y="2562645"/>
        <a:ext cx="1430067" cy="678337"/>
      </dsp:txXfrm>
    </dsp:sp>
    <dsp:sp modelId="{2657314B-94F1-46E9-B471-863979B06DBE}">
      <dsp:nvSpPr>
        <dsp:cNvPr id="0" name=""/>
        <dsp:cNvSpPr/>
      </dsp:nvSpPr>
      <dsp:spPr>
        <a:xfrm>
          <a:off x="3458329" y="3926445"/>
          <a:ext cx="1503459" cy="75172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chemeClr val="tx1"/>
              </a:solidFill>
            </a:rPr>
            <a:t>监管会员单位日常现货交收业务</a:t>
          </a:r>
          <a:endParaRPr lang="zh-CN" altLang="en-US" sz="1800" kern="1200" dirty="0">
            <a:solidFill>
              <a:schemeClr val="tx1"/>
            </a:solidFill>
          </a:endParaRPr>
        </a:p>
      </dsp:txBody>
      <dsp:txXfrm>
        <a:off x="3495025" y="3963141"/>
        <a:ext cx="1430067" cy="678337"/>
      </dsp:txXfrm>
    </dsp:sp>
    <dsp:sp modelId="{BC0168D4-F7AA-4F29-9064-A67E1F28FD2B}">
      <dsp:nvSpPr>
        <dsp:cNvPr id="0" name=""/>
        <dsp:cNvSpPr/>
      </dsp:nvSpPr>
      <dsp:spPr>
        <a:xfrm>
          <a:off x="1667028" y="3926445"/>
          <a:ext cx="1503459" cy="751729"/>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chemeClr val="tx1"/>
              </a:solidFill>
            </a:rPr>
            <a:t>指定现货产品检验机构</a:t>
          </a:r>
          <a:endParaRPr lang="zh-CN" altLang="en-US" sz="1800" kern="1200" dirty="0">
            <a:solidFill>
              <a:schemeClr val="tx1"/>
            </a:solidFill>
          </a:endParaRPr>
        </a:p>
      </dsp:txBody>
      <dsp:txXfrm>
        <a:off x="1703724" y="3963141"/>
        <a:ext cx="1430067" cy="678337"/>
      </dsp:txXfrm>
    </dsp:sp>
    <dsp:sp modelId="{69E4B75A-94B9-4931-ADBF-588DBA381D5A}">
      <dsp:nvSpPr>
        <dsp:cNvPr id="0" name=""/>
        <dsp:cNvSpPr/>
      </dsp:nvSpPr>
      <dsp:spPr>
        <a:xfrm>
          <a:off x="550171" y="2525949"/>
          <a:ext cx="1503459" cy="751729"/>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zh-CN" altLang="en-US" sz="1800" kern="1200" dirty="0">
            <a:solidFill>
              <a:schemeClr val="tx1"/>
            </a:solidFill>
          </a:endParaRPr>
        </a:p>
      </dsp:txBody>
      <dsp:txXfrm>
        <a:off x="586867" y="2562645"/>
        <a:ext cx="1430067" cy="678337"/>
      </dsp:txXfrm>
    </dsp:sp>
    <dsp:sp modelId="{AFC1FD84-7E88-44C5-B683-21187B2FB6AE}">
      <dsp:nvSpPr>
        <dsp:cNvPr id="0" name=""/>
        <dsp:cNvSpPr/>
      </dsp:nvSpPr>
      <dsp:spPr>
        <a:xfrm>
          <a:off x="948773" y="779561"/>
          <a:ext cx="1503459" cy="751729"/>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zh-CN" altLang="en-US" sz="1800" kern="1200" dirty="0">
            <a:solidFill>
              <a:schemeClr val="tx1"/>
            </a:solidFill>
          </a:endParaRPr>
        </a:p>
      </dsp:txBody>
      <dsp:txXfrm>
        <a:off x="985469" y="816257"/>
        <a:ext cx="1430067" cy="678337"/>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3D0204-4B33-4D0D-A890-0C404ED4442B}" type="datetimeFigureOut">
              <a:rPr lang="zh-CN" altLang="en-US" smtClean="0"/>
              <a:t>2014/4/18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AC38C4-20ED-4C93-B907-C16563DDCF2C}" type="slidenum">
              <a:rPr lang="zh-CN" altLang="en-US" smtClean="0"/>
              <a:t>‹#›</a:t>
            </a:fld>
            <a:endParaRPr lang="zh-CN" altLang="en-US"/>
          </a:p>
        </p:txBody>
      </p:sp>
    </p:spTree>
    <p:extLst>
      <p:ext uri="{BB962C8B-B14F-4D97-AF65-F5344CB8AC3E}">
        <p14:creationId xmlns:p14="http://schemas.microsoft.com/office/powerpoint/2010/main" val="6954198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A0BFF8FE-1D97-4336-9100-22D0B9A5BB2C}" type="datetimeFigureOut">
              <a:rPr lang="zh-CN" altLang="en-US"/>
              <a:pPr>
                <a:defRPr/>
              </a:pPr>
              <a:t>2014/4/18</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4A8748D4-60D0-4353-ABAE-C12B6BFEAFC1}" type="slidenum">
              <a:rPr lang="zh-CN" altLang="en-US"/>
              <a:pPr>
                <a:defRPr/>
              </a:pPr>
              <a:t>‹#›</a:t>
            </a:fld>
            <a:endParaRPr lang="zh-CN" altLang="en-US"/>
          </a:p>
        </p:txBody>
      </p:sp>
    </p:spTree>
    <p:extLst>
      <p:ext uri="{BB962C8B-B14F-4D97-AF65-F5344CB8AC3E}">
        <p14:creationId xmlns:p14="http://schemas.microsoft.com/office/powerpoint/2010/main" val="299837748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15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28D568-A507-468D-810D-5570B35C802C}" type="slidenum">
              <a:rPr lang="zh-CN" altLang="en-US" smtClean="0"/>
              <a:pPr/>
              <a:t>2</a:t>
            </a:fld>
            <a:endParaRPr lang="zh-CN" altLang="en-US" smtClean="0"/>
          </a:p>
        </p:txBody>
      </p:sp>
    </p:spTree>
    <p:extLst>
      <p:ext uri="{BB962C8B-B14F-4D97-AF65-F5344CB8AC3E}">
        <p14:creationId xmlns:p14="http://schemas.microsoft.com/office/powerpoint/2010/main" val="1277108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215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28D568-A507-468D-810D-5570B35C802C}" type="slidenum">
              <a:rPr lang="zh-CN" altLang="en-US" smtClean="0">
                <a:solidFill>
                  <a:prstClr val="black"/>
                </a:solidFill>
              </a:rPr>
              <a:pPr/>
              <a:t>20</a:t>
            </a:fld>
            <a:endParaRPr lang="zh-CN" altLang="en-US" smtClean="0">
              <a:solidFill>
                <a:prstClr val="black"/>
              </a:solidFill>
            </a:endParaRPr>
          </a:p>
        </p:txBody>
      </p:sp>
    </p:spTree>
    <p:extLst>
      <p:ext uri="{BB962C8B-B14F-4D97-AF65-F5344CB8AC3E}">
        <p14:creationId xmlns:p14="http://schemas.microsoft.com/office/powerpoint/2010/main" val="835686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215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28D568-A507-468D-810D-5570B35C802C}" type="slidenum">
              <a:rPr lang="zh-CN" altLang="en-US" smtClean="0">
                <a:solidFill>
                  <a:prstClr val="black"/>
                </a:solidFill>
              </a:rPr>
              <a:pPr/>
              <a:t>21</a:t>
            </a:fld>
            <a:endParaRPr lang="zh-CN" altLang="en-US" smtClean="0">
              <a:solidFill>
                <a:prstClr val="black"/>
              </a:solidFill>
            </a:endParaRPr>
          </a:p>
        </p:txBody>
      </p:sp>
    </p:spTree>
    <p:extLst>
      <p:ext uri="{BB962C8B-B14F-4D97-AF65-F5344CB8AC3E}">
        <p14:creationId xmlns:p14="http://schemas.microsoft.com/office/powerpoint/2010/main" val="835686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215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28D568-A507-468D-810D-5570B35C802C}" type="slidenum">
              <a:rPr lang="zh-CN" altLang="en-US" smtClean="0">
                <a:solidFill>
                  <a:prstClr val="black"/>
                </a:solidFill>
              </a:rPr>
              <a:pPr/>
              <a:t>22</a:t>
            </a:fld>
            <a:endParaRPr lang="zh-CN" altLang="en-US" smtClean="0">
              <a:solidFill>
                <a:prstClr val="black"/>
              </a:solidFill>
            </a:endParaRPr>
          </a:p>
        </p:txBody>
      </p:sp>
    </p:spTree>
    <p:extLst>
      <p:ext uri="{BB962C8B-B14F-4D97-AF65-F5344CB8AC3E}">
        <p14:creationId xmlns:p14="http://schemas.microsoft.com/office/powerpoint/2010/main" val="835686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215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28D568-A507-468D-810D-5570B35C802C}" type="slidenum">
              <a:rPr lang="zh-CN" altLang="en-US" smtClean="0">
                <a:solidFill>
                  <a:prstClr val="black"/>
                </a:solidFill>
              </a:rPr>
              <a:pPr/>
              <a:t>23</a:t>
            </a:fld>
            <a:endParaRPr lang="zh-CN" altLang="en-US" smtClean="0">
              <a:solidFill>
                <a:prstClr val="black"/>
              </a:solidFill>
            </a:endParaRPr>
          </a:p>
        </p:txBody>
      </p:sp>
    </p:spTree>
    <p:extLst>
      <p:ext uri="{BB962C8B-B14F-4D97-AF65-F5344CB8AC3E}">
        <p14:creationId xmlns:p14="http://schemas.microsoft.com/office/powerpoint/2010/main" val="835686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15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28D568-A507-468D-810D-5570B35C802C}" type="slidenum">
              <a:rPr lang="zh-CN" altLang="en-US" smtClean="0">
                <a:solidFill>
                  <a:prstClr val="black"/>
                </a:solidFill>
              </a:rPr>
              <a:pPr/>
              <a:t>24</a:t>
            </a:fld>
            <a:endParaRPr lang="zh-CN" altLang="en-US" smtClean="0">
              <a:solidFill>
                <a:prstClr val="black"/>
              </a:solidFill>
            </a:endParaRPr>
          </a:p>
        </p:txBody>
      </p:sp>
    </p:spTree>
    <p:extLst>
      <p:ext uri="{BB962C8B-B14F-4D97-AF65-F5344CB8AC3E}">
        <p14:creationId xmlns:p14="http://schemas.microsoft.com/office/powerpoint/2010/main" val="3022732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15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28D568-A507-468D-810D-5570B35C802C}" type="slidenum">
              <a:rPr lang="zh-CN" altLang="en-US" smtClean="0">
                <a:solidFill>
                  <a:prstClr val="black"/>
                </a:solidFill>
              </a:rPr>
              <a:pPr/>
              <a:t>25</a:t>
            </a:fld>
            <a:endParaRPr lang="zh-CN" altLang="en-US" smtClean="0">
              <a:solidFill>
                <a:prstClr val="black"/>
              </a:solidFill>
            </a:endParaRPr>
          </a:p>
        </p:txBody>
      </p:sp>
    </p:spTree>
    <p:extLst>
      <p:ext uri="{BB962C8B-B14F-4D97-AF65-F5344CB8AC3E}">
        <p14:creationId xmlns:p14="http://schemas.microsoft.com/office/powerpoint/2010/main" val="3022732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15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28D568-A507-468D-810D-5570B35C802C}" type="slidenum">
              <a:rPr lang="zh-CN" altLang="en-US" smtClean="0">
                <a:solidFill>
                  <a:prstClr val="black"/>
                </a:solidFill>
              </a:rPr>
              <a:pPr/>
              <a:t>26</a:t>
            </a:fld>
            <a:endParaRPr lang="zh-CN" altLang="en-US" smtClean="0">
              <a:solidFill>
                <a:prstClr val="black"/>
              </a:solidFill>
            </a:endParaRPr>
          </a:p>
        </p:txBody>
      </p:sp>
    </p:spTree>
    <p:extLst>
      <p:ext uri="{BB962C8B-B14F-4D97-AF65-F5344CB8AC3E}">
        <p14:creationId xmlns:p14="http://schemas.microsoft.com/office/powerpoint/2010/main" val="3022732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15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28D568-A507-468D-810D-5570B35C802C}" type="slidenum">
              <a:rPr lang="zh-CN" altLang="en-US" smtClean="0">
                <a:solidFill>
                  <a:prstClr val="black"/>
                </a:solidFill>
              </a:rPr>
              <a:pPr/>
              <a:t>27</a:t>
            </a:fld>
            <a:endParaRPr lang="zh-CN" altLang="en-US" smtClean="0">
              <a:solidFill>
                <a:prstClr val="black"/>
              </a:solidFill>
            </a:endParaRPr>
          </a:p>
        </p:txBody>
      </p:sp>
    </p:spTree>
    <p:extLst>
      <p:ext uri="{BB962C8B-B14F-4D97-AF65-F5344CB8AC3E}">
        <p14:creationId xmlns:p14="http://schemas.microsoft.com/office/powerpoint/2010/main" val="3022732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15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28D568-A507-468D-810D-5570B35C802C}" type="slidenum">
              <a:rPr lang="zh-CN" altLang="en-US" smtClean="0">
                <a:solidFill>
                  <a:prstClr val="black"/>
                </a:solidFill>
              </a:rPr>
              <a:pPr/>
              <a:t>28</a:t>
            </a:fld>
            <a:endParaRPr lang="zh-CN" altLang="en-US" smtClean="0">
              <a:solidFill>
                <a:prstClr val="black"/>
              </a:solidFill>
            </a:endParaRPr>
          </a:p>
        </p:txBody>
      </p:sp>
    </p:spTree>
    <p:extLst>
      <p:ext uri="{BB962C8B-B14F-4D97-AF65-F5344CB8AC3E}">
        <p14:creationId xmlns:p14="http://schemas.microsoft.com/office/powerpoint/2010/main" val="3022732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15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28D568-A507-468D-810D-5570B35C802C}" type="slidenum">
              <a:rPr lang="zh-CN" altLang="en-US" smtClean="0">
                <a:solidFill>
                  <a:prstClr val="black"/>
                </a:solidFill>
              </a:rPr>
              <a:pPr/>
              <a:t>29</a:t>
            </a:fld>
            <a:endParaRPr lang="zh-CN" altLang="en-US" smtClean="0">
              <a:solidFill>
                <a:prstClr val="black"/>
              </a:solidFill>
            </a:endParaRPr>
          </a:p>
        </p:txBody>
      </p:sp>
    </p:spTree>
    <p:extLst>
      <p:ext uri="{BB962C8B-B14F-4D97-AF65-F5344CB8AC3E}">
        <p14:creationId xmlns:p14="http://schemas.microsoft.com/office/powerpoint/2010/main" val="3022732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15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28D568-A507-468D-810D-5570B35C802C}" type="slidenum">
              <a:rPr lang="zh-CN" altLang="en-US" smtClean="0"/>
              <a:pPr/>
              <a:t>3</a:t>
            </a:fld>
            <a:endParaRPr lang="zh-CN" altLang="en-US" smtClean="0"/>
          </a:p>
        </p:txBody>
      </p:sp>
    </p:spTree>
    <p:extLst>
      <p:ext uri="{BB962C8B-B14F-4D97-AF65-F5344CB8AC3E}">
        <p14:creationId xmlns:p14="http://schemas.microsoft.com/office/powerpoint/2010/main" val="3022732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15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28D568-A507-468D-810D-5570B35C802C}" type="slidenum">
              <a:rPr lang="zh-CN" altLang="en-US" smtClean="0">
                <a:solidFill>
                  <a:prstClr val="black"/>
                </a:solidFill>
              </a:rPr>
              <a:pPr/>
              <a:t>30</a:t>
            </a:fld>
            <a:endParaRPr lang="zh-CN" altLang="en-US" smtClean="0">
              <a:solidFill>
                <a:prstClr val="black"/>
              </a:solidFill>
            </a:endParaRPr>
          </a:p>
        </p:txBody>
      </p:sp>
    </p:spTree>
    <p:extLst>
      <p:ext uri="{BB962C8B-B14F-4D97-AF65-F5344CB8AC3E}">
        <p14:creationId xmlns:p14="http://schemas.microsoft.com/office/powerpoint/2010/main" val="3022732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A8748D4-60D0-4353-ABAE-C12B6BFEAFC1}" type="slidenum">
              <a:rPr lang="zh-CN" altLang="en-US" smtClean="0"/>
              <a:pPr>
                <a:defRPr/>
              </a:pPr>
              <a:t>8</a:t>
            </a:fld>
            <a:endParaRPr lang="zh-CN" altLang="en-US"/>
          </a:p>
        </p:txBody>
      </p:sp>
    </p:spTree>
    <p:extLst>
      <p:ext uri="{BB962C8B-B14F-4D97-AF65-F5344CB8AC3E}">
        <p14:creationId xmlns:p14="http://schemas.microsoft.com/office/powerpoint/2010/main" val="1763201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A8748D4-60D0-4353-ABAE-C12B6BFEAFC1}" type="slidenum">
              <a:rPr lang="zh-CN" altLang="en-US" smtClean="0"/>
              <a:pPr>
                <a:defRPr/>
              </a:pPr>
              <a:t>9</a:t>
            </a:fld>
            <a:endParaRPr lang="zh-CN" altLang="en-US"/>
          </a:p>
        </p:txBody>
      </p:sp>
    </p:spTree>
    <p:extLst>
      <p:ext uri="{BB962C8B-B14F-4D97-AF65-F5344CB8AC3E}">
        <p14:creationId xmlns:p14="http://schemas.microsoft.com/office/powerpoint/2010/main" val="2999062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A8748D4-60D0-4353-ABAE-C12B6BFEAFC1}" type="slidenum">
              <a:rPr lang="zh-CN" altLang="en-US" smtClean="0"/>
              <a:pPr>
                <a:defRPr/>
              </a:pPr>
              <a:t>12</a:t>
            </a:fld>
            <a:endParaRPr lang="zh-CN" altLang="en-US"/>
          </a:p>
        </p:txBody>
      </p:sp>
    </p:spTree>
    <p:extLst>
      <p:ext uri="{BB962C8B-B14F-4D97-AF65-F5344CB8AC3E}">
        <p14:creationId xmlns:p14="http://schemas.microsoft.com/office/powerpoint/2010/main" val="2545354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89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288B17-61AA-46CA-919B-40D87C6FF6E1}" type="slidenum">
              <a:rPr lang="zh-CN" altLang="en-US" smtClean="0"/>
              <a:pPr/>
              <a:t>13</a:t>
            </a:fld>
            <a:endParaRPr lang="zh-CN" altLang="en-US" smtClean="0"/>
          </a:p>
        </p:txBody>
      </p:sp>
    </p:spTree>
    <p:extLst>
      <p:ext uri="{BB962C8B-B14F-4D97-AF65-F5344CB8AC3E}">
        <p14:creationId xmlns:p14="http://schemas.microsoft.com/office/powerpoint/2010/main" val="310167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32B83B-8015-4DC5-9984-2A7AA9A1F2CB}" type="slidenum">
              <a:rPr lang="zh-CN" altLang="en-US" smtClean="0"/>
              <a:pPr/>
              <a:t>14</a:t>
            </a:fld>
            <a:endParaRPr lang="zh-CN" altLang="en-US" smtClean="0"/>
          </a:p>
        </p:txBody>
      </p:sp>
    </p:spTree>
    <p:extLst>
      <p:ext uri="{BB962C8B-B14F-4D97-AF65-F5344CB8AC3E}">
        <p14:creationId xmlns:p14="http://schemas.microsoft.com/office/powerpoint/2010/main" val="1214148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15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28D568-A507-468D-810D-5570B35C802C}" type="slidenum">
              <a:rPr lang="zh-CN" altLang="en-US" smtClean="0"/>
              <a:pPr/>
              <a:t>17</a:t>
            </a:fld>
            <a:endParaRPr lang="zh-CN" altLang="en-US" smtClean="0"/>
          </a:p>
        </p:txBody>
      </p:sp>
    </p:spTree>
    <p:extLst>
      <p:ext uri="{BB962C8B-B14F-4D97-AF65-F5344CB8AC3E}">
        <p14:creationId xmlns:p14="http://schemas.microsoft.com/office/powerpoint/2010/main" val="835686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15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28D568-A507-468D-810D-5570B35C802C}" type="slidenum">
              <a:rPr lang="zh-CN" altLang="en-US" smtClean="0">
                <a:solidFill>
                  <a:prstClr val="black"/>
                </a:solidFill>
              </a:rPr>
              <a:pPr/>
              <a:t>19</a:t>
            </a:fld>
            <a:endParaRPr lang="zh-CN" altLang="en-US" smtClean="0">
              <a:solidFill>
                <a:prstClr val="black"/>
              </a:solidFill>
            </a:endParaRPr>
          </a:p>
        </p:txBody>
      </p:sp>
    </p:spTree>
    <p:extLst>
      <p:ext uri="{BB962C8B-B14F-4D97-AF65-F5344CB8AC3E}">
        <p14:creationId xmlns:p14="http://schemas.microsoft.com/office/powerpoint/2010/main" val="835686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a:defRPr/>
            </a:pPr>
            <a:fld id="{AC556E7D-62E1-4802-A52C-9AD7E9537822}" type="datetime1">
              <a:rPr lang="es-ES" altLang="zh-CN" smtClean="0"/>
              <a:t>18/04/2014</a:t>
            </a:fld>
            <a:endParaRPr lang="es-ES" altLang="zh-CN"/>
          </a:p>
        </p:txBody>
      </p:sp>
      <p:sp>
        <p:nvSpPr>
          <p:cNvPr id="5" name="页脚占位符 4"/>
          <p:cNvSpPr>
            <a:spLocks noGrp="1"/>
          </p:cNvSpPr>
          <p:nvPr>
            <p:ph type="ftr" sz="quarter" idx="11"/>
          </p:nvPr>
        </p:nvSpPr>
        <p:spPr/>
        <p:txBody>
          <a:bodyPr/>
          <a:lstStyle/>
          <a:p>
            <a:pPr>
              <a:defRPr/>
            </a:pPr>
            <a:endParaRPr lang="zh-CN" altLang="zh-CN"/>
          </a:p>
        </p:txBody>
      </p:sp>
      <p:sp>
        <p:nvSpPr>
          <p:cNvPr id="6" name="灯片编号占位符 5"/>
          <p:cNvSpPr>
            <a:spLocks noGrp="1"/>
          </p:cNvSpPr>
          <p:nvPr>
            <p:ph type="sldNum" sz="quarter" idx="12"/>
          </p:nvPr>
        </p:nvSpPr>
        <p:spPr/>
        <p:txBody>
          <a:bodyPr/>
          <a:lstStyle/>
          <a:p>
            <a:pPr>
              <a:defRPr/>
            </a:pPr>
            <a:fld id="{6B81A9B1-52A4-4B27-A32B-FD92A4054C7D}" type="slidenum">
              <a:rPr lang="es-ES" altLang="zh-CN" smtClean="0"/>
              <a:pPr>
                <a:defRPr/>
              </a:pPr>
              <a:t>‹#›</a:t>
            </a:fld>
            <a:endParaRPr lang="es-ES" altLang="zh-CN"/>
          </a:p>
        </p:txBody>
      </p:sp>
    </p:spTree>
    <p:extLst>
      <p:ext uri="{BB962C8B-B14F-4D97-AF65-F5344CB8AC3E}">
        <p14:creationId xmlns:p14="http://schemas.microsoft.com/office/powerpoint/2010/main" val="1233034074"/>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6BADEE58-7185-4704-97A7-7D8F1E94BBD4}" type="datetime1">
              <a:rPr lang="es-ES" altLang="zh-CN" smtClean="0"/>
              <a:t>18/04/2014</a:t>
            </a:fld>
            <a:endParaRPr lang="es-ES" altLang="zh-CN"/>
          </a:p>
        </p:txBody>
      </p:sp>
      <p:sp>
        <p:nvSpPr>
          <p:cNvPr id="5" name="页脚占位符 4"/>
          <p:cNvSpPr>
            <a:spLocks noGrp="1"/>
          </p:cNvSpPr>
          <p:nvPr>
            <p:ph type="ftr" sz="quarter" idx="11"/>
          </p:nvPr>
        </p:nvSpPr>
        <p:spPr/>
        <p:txBody>
          <a:bodyPr/>
          <a:lstStyle/>
          <a:p>
            <a:pPr>
              <a:defRPr/>
            </a:pPr>
            <a:endParaRPr lang="zh-CN" altLang="zh-CN"/>
          </a:p>
        </p:txBody>
      </p:sp>
      <p:sp>
        <p:nvSpPr>
          <p:cNvPr id="6" name="灯片编号占位符 5"/>
          <p:cNvSpPr>
            <a:spLocks noGrp="1"/>
          </p:cNvSpPr>
          <p:nvPr>
            <p:ph type="sldNum" sz="quarter" idx="12"/>
          </p:nvPr>
        </p:nvSpPr>
        <p:spPr/>
        <p:txBody>
          <a:bodyPr/>
          <a:lstStyle/>
          <a:p>
            <a:pPr>
              <a:defRPr/>
            </a:pPr>
            <a:fld id="{493829FC-6547-46ED-801D-00A427852F30}" type="slidenum">
              <a:rPr lang="es-ES" altLang="zh-CN" smtClean="0"/>
              <a:pPr>
                <a:defRPr/>
              </a:pPr>
              <a:t>‹#›</a:t>
            </a:fld>
            <a:endParaRPr lang="es-ES" altLang="zh-CN"/>
          </a:p>
        </p:txBody>
      </p:sp>
    </p:spTree>
    <p:extLst>
      <p:ext uri="{BB962C8B-B14F-4D97-AF65-F5344CB8AC3E}">
        <p14:creationId xmlns:p14="http://schemas.microsoft.com/office/powerpoint/2010/main" val="2142383080"/>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BD3754E4-505F-428E-9424-662721465B8D}" type="datetime1">
              <a:rPr lang="es-ES" altLang="zh-CN" smtClean="0"/>
              <a:t>18/04/2014</a:t>
            </a:fld>
            <a:endParaRPr lang="es-ES" altLang="zh-CN"/>
          </a:p>
        </p:txBody>
      </p:sp>
      <p:sp>
        <p:nvSpPr>
          <p:cNvPr id="5" name="页脚占位符 4"/>
          <p:cNvSpPr>
            <a:spLocks noGrp="1"/>
          </p:cNvSpPr>
          <p:nvPr>
            <p:ph type="ftr" sz="quarter" idx="11"/>
          </p:nvPr>
        </p:nvSpPr>
        <p:spPr/>
        <p:txBody>
          <a:bodyPr/>
          <a:lstStyle/>
          <a:p>
            <a:pPr>
              <a:defRPr/>
            </a:pPr>
            <a:endParaRPr lang="zh-CN" altLang="zh-CN"/>
          </a:p>
        </p:txBody>
      </p:sp>
      <p:sp>
        <p:nvSpPr>
          <p:cNvPr id="6" name="灯片编号占位符 5"/>
          <p:cNvSpPr>
            <a:spLocks noGrp="1"/>
          </p:cNvSpPr>
          <p:nvPr>
            <p:ph type="sldNum" sz="quarter" idx="12"/>
          </p:nvPr>
        </p:nvSpPr>
        <p:spPr/>
        <p:txBody>
          <a:bodyPr/>
          <a:lstStyle/>
          <a:p>
            <a:pPr>
              <a:defRPr/>
            </a:pPr>
            <a:fld id="{0C931467-17BE-4862-AC2C-14761B067018}" type="slidenum">
              <a:rPr lang="es-ES" altLang="zh-CN" smtClean="0"/>
              <a:pPr>
                <a:defRPr/>
              </a:pPr>
              <a:t>‹#›</a:t>
            </a:fld>
            <a:endParaRPr lang="es-ES" altLang="zh-CN"/>
          </a:p>
        </p:txBody>
      </p:sp>
    </p:spTree>
    <p:extLst>
      <p:ext uri="{BB962C8B-B14F-4D97-AF65-F5344CB8AC3E}">
        <p14:creationId xmlns:p14="http://schemas.microsoft.com/office/powerpoint/2010/main" val="3073958339"/>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750" y="1866900"/>
            <a:ext cx="7772400" cy="1438275"/>
          </a:xfrm>
        </p:spPr>
        <p:txBody>
          <a:bodyPr/>
          <a:lstStyle>
            <a:lvl1pPr algn="ctr">
              <a:defRPr sz="4400" b="1">
                <a:solidFill>
                  <a:schemeClr val="bg1"/>
                </a:solidFill>
                <a:effectLst>
                  <a:outerShdw blurRad="38100" dist="38100" dir="2700000" algn="tl">
                    <a:srgbClr val="C0C0C0"/>
                  </a:outerShdw>
                </a:effectLst>
              </a:defRPr>
            </a:lvl1pPr>
          </a:lstStyle>
          <a:p>
            <a:r>
              <a:rPr lang="zh-CN"/>
              <a:t>单击此处编辑母版标题样式</a:t>
            </a:r>
          </a:p>
        </p:txBody>
      </p:sp>
      <p:sp>
        <p:nvSpPr>
          <p:cNvPr id="2051" name="Rectangle 3"/>
          <p:cNvSpPr>
            <a:spLocks noGrp="1" noChangeArrowheads="1"/>
          </p:cNvSpPr>
          <p:nvPr>
            <p:ph type="subTitle" idx="1"/>
          </p:nvPr>
        </p:nvSpPr>
        <p:spPr>
          <a:xfrm>
            <a:off x="1225550" y="3522663"/>
            <a:ext cx="6400800" cy="1058862"/>
          </a:xfrm>
        </p:spPr>
        <p:txBody>
          <a:bodyPr anchor="ctr" anchorCtr="1"/>
          <a:lstStyle>
            <a:lvl1pPr marL="0" indent="0" algn="ctr">
              <a:buFontTx/>
              <a:buNone/>
              <a:defRPr>
                <a:solidFill>
                  <a:schemeClr val="bg1"/>
                </a:solidFill>
              </a:defRPr>
            </a:lvl1pPr>
          </a:lstStyle>
          <a:p>
            <a:r>
              <a:rPr lang="zh-CN"/>
              <a:t>单击此处编辑母版副标题样式</a:t>
            </a:r>
          </a:p>
        </p:txBody>
      </p:sp>
      <p:sp>
        <p:nvSpPr>
          <p:cNvPr id="4" name="Rectangle 4"/>
          <p:cNvSpPr>
            <a:spLocks noGrp="1" noChangeArrowheads="1"/>
          </p:cNvSpPr>
          <p:nvPr>
            <p:ph type="dt" sz="half" idx="10"/>
          </p:nvPr>
        </p:nvSpPr>
        <p:spPr/>
        <p:txBody>
          <a:bodyPr/>
          <a:lstStyle>
            <a:lvl1pPr>
              <a:defRPr/>
            </a:lvl1pPr>
          </a:lstStyle>
          <a:p>
            <a:pPr>
              <a:defRPr/>
            </a:pPr>
            <a:fld id="{1B0959E8-2DB0-4A52-A214-EC6FC22606A1}" type="datetime1">
              <a:rPr lang="es-ES" altLang="zh-CN" smtClean="0">
                <a:solidFill>
                  <a:srgbClr val="000000"/>
                </a:solidFill>
              </a:rPr>
              <a:t>18/04/2014</a:t>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F87A515-C64A-451A-AE68-427F29E3C9CC}" type="slidenum">
              <a:rPr lang="zh-CN" alt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7234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4EE9EA87-C734-454A-B8D1-C03CD3D889E7}" type="datetime1">
              <a:rPr lang="es-ES" altLang="zh-CN" smtClean="0">
                <a:solidFill>
                  <a:srgbClr val="000000"/>
                </a:solidFill>
              </a:rPr>
              <a:t>18/04/2014</a:t>
            </a:fld>
            <a:endParaRPr lang="zh-C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5CD24D-C985-4EB2-A48A-D3DDEC1EADCF}"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1028759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fld id="{A6D4310F-963A-4371-9B31-294340FDEDF0}" type="datetime1">
              <a:rPr lang="es-ES" altLang="zh-CN" smtClean="0">
                <a:solidFill>
                  <a:srgbClr val="000000"/>
                </a:solidFill>
              </a:rPr>
              <a:t>18/04/2014</a:t>
            </a:fld>
            <a:endParaRPr lang="zh-C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E7E5F0-7390-4D1C-8EA6-780FF4B9672D}"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3323282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95288" y="1855788"/>
            <a:ext cx="4038600" cy="4310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586288" y="1855788"/>
            <a:ext cx="4038600" cy="4310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fld id="{FFAEC8C9-3EC9-4067-9142-257BE09E7E40}" type="datetime1">
              <a:rPr lang="es-ES" altLang="zh-CN" smtClean="0">
                <a:solidFill>
                  <a:srgbClr val="000000"/>
                </a:solidFill>
              </a:rPr>
              <a:t>18/04/2014</a:t>
            </a:fld>
            <a:endParaRPr lang="zh-C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4E808DD-84D6-486B-A48E-AFEDAD2ED357}"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2787624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fld id="{227FDF5D-4C91-4E01-B8DA-720058C02947}" type="datetime1">
              <a:rPr lang="es-ES" altLang="zh-CN" smtClean="0">
                <a:solidFill>
                  <a:srgbClr val="000000"/>
                </a:solidFill>
              </a:rPr>
              <a:t>18/04/2014</a:t>
            </a:fld>
            <a:endParaRPr lang="zh-CN"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B77F9B6-92E9-4849-837D-6E4D816D2465}"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566447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fld id="{C86E77CF-1BE8-4B76-96CC-0E72EF7B4B77}" type="datetime1">
              <a:rPr lang="es-ES" altLang="zh-CN" smtClean="0">
                <a:solidFill>
                  <a:srgbClr val="000000"/>
                </a:solidFill>
              </a:rPr>
              <a:t>18/04/2014</a:t>
            </a:fld>
            <a:endParaRPr lang="zh-CN"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47E0A88-BF89-4AEB-BF35-06B30C5DC1C2}"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282890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AA1C2C1-73EE-4297-9474-3A1AA16F2D5B}" type="datetime1">
              <a:rPr lang="es-ES" altLang="zh-CN" smtClean="0">
                <a:solidFill>
                  <a:srgbClr val="000000"/>
                </a:solidFill>
              </a:rPr>
              <a:t>18/04/2014</a:t>
            </a:fld>
            <a:endParaRPr lang="zh-CN"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9D16144-4A0F-4192-82BE-549A0E57856F}"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3844002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EBD49817-1439-4BE6-A11B-A6B0CDDB5937}" type="datetime1">
              <a:rPr lang="es-ES" altLang="zh-CN" smtClean="0">
                <a:solidFill>
                  <a:srgbClr val="000000"/>
                </a:solidFill>
              </a:rPr>
              <a:t>18/04/2014</a:t>
            </a:fld>
            <a:endParaRPr lang="zh-C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A815A8-4C47-4127-81BF-B39AAB168EBC}"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3431949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09FC35C2-D072-4247-AC24-15A2444D6ABA}" type="datetime1">
              <a:rPr lang="es-ES" altLang="zh-CN" smtClean="0"/>
              <a:t>18/04/2014</a:t>
            </a:fld>
            <a:endParaRPr lang="es-ES" altLang="zh-CN"/>
          </a:p>
        </p:txBody>
      </p:sp>
      <p:sp>
        <p:nvSpPr>
          <p:cNvPr id="5" name="页脚占位符 4"/>
          <p:cNvSpPr>
            <a:spLocks noGrp="1"/>
          </p:cNvSpPr>
          <p:nvPr>
            <p:ph type="ftr" sz="quarter" idx="11"/>
          </p:nvPr>
        </p:nvSpPr>
        <p:spPr/>
        <p:txBody>
          <a:bodyPr/>
          <a:lstStyle/>
          <a:p>
            <a:pPr>
              <a:defRPr/>
            </a:pPr>
            <a:endParaRPr lang="zh-CN" altLang="zh-CN"/>
          </a:p>
        </p:txBody>
      </p:sp>
      <p:sp>
        <p:nvSpPr>
          <p:cNvPr id="6" name="灯片编号占位符 5"/>
          <p:cNvSpPr>
            <a:spLocks noGrp="1"/>
          </p:cNvSpPr>
          <p:nvPr>
            <p:ph type="sldNum" sz="quarter" idx="12"/>
          </p:nvPr>
        </p:nvSpPr>
        <p:spPr/>
        <p:txBody>
          <a:bodyPr/>
          <a:lstStyle/>
          <a:p>
            <a:pPr>
              <a:defRPr/>
            </a:pPr>
            <a:fld id="{DFA00E42-2E28-4153-B4AD-9D9F673E295D}" type="slidenum">
              <a:rPr lang="es-ES" altLang="zh-CN" smtClean="0"/>
              <a:pPr>
                <a:defRPr/>
              </a:pPr>
              <a:t>‹#›</a:t>
            </a:fld>
            <a:endParaRPr lang="es-ES" altLang="zh-CN"/>
          </a:p>
        </p:txBody>
      </p:sp>
    </p:spTree>
    <p:extLst>
      <p:ext uri="{BB962C8B-B14F-4D97-AF65-F5344CB8AC3E}">
        <p14:creationId xmlns:p14="http://schemas.microsoft.com/office/powerpoint/2010/main" val="2639879559"/>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1AE7931B-6F6F-4115-9695-C5582AF3DBBE}" type="datetime1">
              <a:rPr lang="es-ES" altLang="zh-CN" smtClean="0">
                <a:solidFill>
                  <a:srgbClr val="000000"/>
                </a:solidFill>
              </a:rPr>
              <a:t>18/04/2014</a:t>
            </a:fld>
            <a:endParaRPr lang="zh-C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E30908-63E6-4EF1-986E-E6F4DCEB5362}"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1176582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4CDAC50A-0565-47F3-B1D1-C7A9FFACC16C}" type="datetime1">
              <a:rPr lang="es-ES" altLang="zh-CN" smtClean="0">
                <a:solidFill>
                  <a:srgbClr val="000000"/>
                </a:solidFill>
              </a:rPr>
              <a:t>18/04/2014</a:t>
            </a:fld>
            <a:endParaRPr lang="zh-C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436E13-FB19-4B42-B555-1438F174158A}"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562797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67488" y="776288"/>
            <a:ext cx="2057400" cy="53895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95288" y="776288"/>
            <a:ext cx="6019800" cy="5389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B9188ADF-B4C4-4A08-B9ED-3FFC1C35E0BB}" type="datetime1">
              <a:rPr lang="es-ES" altLang="zh-CN" smtClean="0">
                <a:solidFill>
                  <a:srgbClr val="000000"/>
                </a:solidFill>
              </a:rPr>
              <a:t>18/04/2014</a:t>
            </a:fld>
            <a:endParaRPr lang="zh-C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241FA0-85C0-4C1D-869B-D800593DBD16}"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4071120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06400" y="776288"/>
            <a:ext cx="8210550" cy="935037"/>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395288" y="1855788"/>
            <a:ext cx="8229600" cy="4310062"/>
          </a:xfrm>
        </p:spPr>
        <p:txBody>
          <a:bodyPr/>
          <a:lstStyle/>
          <a:p>
            <a:pPr lvl="0"/>
            <a:endParaRPr lang="zh-CN"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4CF07B1F-8A78-4987-BD8F-7ADF162865E5}" type="datetime1">
              <a:rPr lang="es-ES" altLang="zh-CN" smtClean="0">
                <a:solidFill>
                  <a:srgbClr val="000000"/>
                </a:solidFill>
              </a:rPr>
              <a:t>18/04/2014</a:t>
            </a:fld>
            <a:endParaRPr lang="zh-C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B97170-683E-4094-B807-D5F9BA076FB0}"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351065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a:defRPr/>
            </a:pPr>
            <a:fld id="{BA5EDC6E-7CCD-4F53-8125-2AA2851289D0}" type="datetime1">
              <a:rPr lang="es-ES" altLang="zh-CN" smtClean="0"/>
              <a:t>18/04/2014</a:t>
            </a:fld>
            <a:endParaRPr lang="es-ES" altLang="zh-CN"/>
          </a:p>
        </p:txBody>
      </p:sp>
      <p:sp>
        <p:nvSpPr>
          <p:cNvPr id="5" name="页脚占位符 4"/>
          <p:cNvSpPr>
            <a:spLocks noGrp="1"/>
          </p:cNvSpPr>
          <p:nvPr>
            <p:ph type="ftr" sz="quarter" idx="11"/>
          </p:nvPr>
        </p:nvSpPr>
        <p:spPr/>
        <p:txBody>
          <a:bodyPr/>
          <a:lstStyle/>
          <a:p>
            <a:pPr>
              <a:defRPr/>
            </a:pPr>
            <a:endParaRPr lang="zh-CN" altLang="zh-CN"/>
          </a:p>
        </p:txBody>
      </p:sp>
      <p:sp>
        <p:nvSpPr>
          <p:cNvPr id="6" name="灯片编号占位符 5"/>
          <p:cNvSpPr>
            <a:spLocks noGrp="1"/>
          </p:cNvSpPr>
          <p:nvPr>
            <p:ph type="sldNum" sz="quarter" idx="12"/>
          </p:nvPr>
        </p:nvSpPr>
        <p:spPr/>
        <p:txBody>
          <a:bodyPr/>
          <a:lstStyle/>
          <a:p>
            <a:pPr>
              <a:defRPr/>
            </a:pPr>
            <a:fld id="{66A6BFC7-DC56-43F3-A71E-B0CDA2800A05}" type="slidenum">
              <a:rPr lang="es-ES" altLang="zh-CN" smtClean="0"/>
              <a:pPr>
                <a:defRPr/>
              </a:pPr>
              <a:t>‹#›</a:t>
            </a:fld>
            <a:endParaRPr lang="es-ES" altLang="zh-CN"/>
          </a:p>
        </p:txBody>
      </p:sp>
    </p:spTree>
    <p:extLst>
      <p:ext uri="{BB962C8B-B14F-4D97-AF65-F5344CB8AC3E}">
        <p14:creationId xmlns:p14="http://schemas.microsoft.com/office/powerpoint/2010/main" val="4179784093"/>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a:defRPr/>
            </a:pPr>
            <a:fld id="{22DCD5EF-000D-4D92-8528-AD497AF27796}" type="datetime1">
              <a:rPr lang="es-ES" altLang="zh-CN" smtClean="0"/>
              <a:t>18/04/2014</a:t>
            </a:fld>
            <a:endParaRPr lang="es-ES" altLang="zh-CN"/>
          </a:p>
        </p:txBody>
      </p:sp>
      <p:sp>
        <p:nvSpPr>
          <p:cNvPr id="6" name="页脚占位符 5"/>
          <p:cNvSpPr>
            <a:spLocks noGrp="1"/>
          </p:cNvSpPr>
          <p:nvPr>
            <p:ph type="ftr" sz="quarter" idx="11"/>
          </p:nvPr>
        </p:nvSpPr>
        <p:spPr/>
        <p:txBody>
          <a:bodyPr/>
          <a:lstStyle/>
          <a:p>
            <a:pPr>
              <a:defRPr/>
            </a:pPr>
            <a:endParaRPr lang="zh-CN" altLang="zh-CN"/>
          </a:p>
        </p:txBody>
      </p:sp>
      <p:sp>
        <p:nvSpPr>
          <p:cNvPr id="7" name="灯片编号占位符 6"/>
          <p:cNvSpPr>
            <a:spLocks noGrp="1"/>
          </p:cNvSpPr>
          <p:nvPr>
            <p:ph type="sldNum" sz="quarter" idx="12"/>
          </p:nvPr>
        </p:nvSpPr>
        <p:spPr/>
        <p:txBody>
          <a:bodyPr/>
          <a:lstStyle/>
          <a:p>
            <a:pPr>
              <a:defRPr/>
            </a:pPr>
            <a:fld id="{4B6D7235-9086-4333-A0E8-16252506D560}" type="slidenum">
              <a:rPr lang="es-ES" altLang="zh-CN" smtClean="0"/>
              <a:pPr>
                <a:defRPr/>
              </a:pPr>
              <a:t>‹#›</a:t>
            </a:fld>
            <a:endParaRPr lang="es-ES" altLang="zh-CN"/>
          </a:p>
        </p:txBody>
      </p:sp>
    </p:spTree>
    <p:extLst>
      <p:ext uri="{BB962C8B-B14F-4D97-AF65-F5344CB8AC3E}">
        <p14:creationId xmlns:p14="http://schemas.microsoft.com/office/powerpoint/2010/main" val="3683886782"/>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a:defRPr/>
            </a:pPr>
            <a:fld id="{B7A5557A-CA5E-47B4-ADE4-7B4FACDCB0A8}" type="datetime1">
              <a:rPr lang="es-ES" altLang="zh-CN" smtClean="0"/>
              <a:t>18/04/2014</a:t>
            </a:fld>
            <a:endParaRPr lang="es-ES" altLang="zh-CN"/>
          </a:p>
        </p:txBody>
      </p:sp>
      <p:sp>
        <p:nvSpPr>
          <p:cNvPr id="8" name="页脚占位符 7"/>
          <p:cNvSpPr>
            <a:spLocks noGrp="1"/>
          </p:cNvSpPr>
          <p:nvPr>
            <p:ph type="ftr" sz="quarter" idx="11"/>
          </p:nvPr>
        </p:nvSpPr>
        <p:spPr/>
        <p:txBody>
          <a:bodyPr/>
          <a:lstStyle/>
          <a:p>
            <a:pPr>
              <a:defRPr/>
            </a:pPr>
            <a:endParaRPr lang="zh-CN" altLang="zh-CN"/>
          </a:p>
        </p:txBody>
      </p:sp>
      <p:sp>
        <p:nvSpPr>
          <p:cNvPr id="9" name="灯片编号占位符 8"/>
          <p:cNvSpPr>
            <a:spLocks noGrp="1"/>
          </p:cNvSpPr>
          <p:nvPr>
            <p:ph type="sldNum" sz="quarter" idx="12"/>
          </p:nvPr>
        </p:nvSpPr>
        <p:spPr/>
        <p:txBody>
          <a:bodyPr/>
          <a:lstStyle/>
          <a:p>
            <a:pPr>
              <a:defRPr/>
            </a:pPr>
            <a:fld id="{06D5C7EF-2B4F-4195-B697-C6089B3E57CD}" type="slidenum">
              <a:rPr lang="es-ES" altLang="zh-CN" smtClean="0"/>
              <a:pPr>
                <a:defRPr/>
              </a:pPr>
              <a:t>‹#›</a:t>
            </a:fld>
            <a:endParaRPr lang="es-ES" altLang="zh-CN"/>
          </a:p>
        </p:txBody>
      </p:sp>
    </p:spTree>
    <p:extLst>
      <p:ext uri="{BB962C8B-B14F-4D97-AF65-F5344CB8AC3E}">
        <p14:creationId xmlns:p14="http://schemas.microsoft.com/office/powerpoint/2010/main" val="1362306561"/>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ABC56A68-945F-47D9-AE85-4347B44B4DB5}" type="datetime1">
              <a:rPr lang="es-ES" altLang="zh-CN" smtClean="0"/>
              <a:t>18/04/2014</a:t>
            </a:fld>
            <a:endParaRPr lang="es-ES" altLang="zh-CN"/>
          </a:p>
        </p:txBody>
      </p:sp>
      <p:sp>
        <p:nvSpPr>
          <p:cNvPr id="4" name="页脚占位符 3"/>
          <p:cNvSpPr>
            <a:spLocks noGrp="1"/>
          </p:cNvSpPr>
          <p:nvPr>
            <p:ph type="ftr" sz="quarter" idx="11"/>
          </p:nvPr>
        </p:nvSpPr>
        <p:spPr/>
        <p:txBody>
          <a:bodyPr/>
          <a:lstStyle/>
          <a:p>
            <a:pPr>
              <a:defRPr/>
            </a:pPr>
            <a:endParaRPr lang="zh-CN" altLang="zh-CN"/>
          </a:p>
        </p:txBody>
      </p:sp>
      <p:sp>
        <p:nvSpPr>
          <p:cNvPr id="5" name="灯片编号占位符 4"/>
          <p:cNvSpPr>
            <a:spLocks noGrp="1"/>
          </p:cNvSpPr>
          <p:nvPr>
            <p:ph type="sldNum" sz="quarter" idx="12"/>
          </p:nvPr>
        </p:nvSpPr>
        <p:spPr/>
        <p:txBody>
          <a:bodyPr/>
          <a:lstStyle/>
          <a:p>
            <a:pPr>
              <a:defRPr/>
            </a:pPr>
            <a:fld id="{317569ED-FC09-48D0-B7F2-E6BB0A6022F6}" type="slidenum">
              <a:rPr lang="es-ES" altLang="zh-CN" smtClean="0"/>
              <a:pPr>
                <a:defRPr/>
              </a:pPr>
              <a:t>‹#›</a:t>
            </a:fld>
            <a:endParaRPr lang="es-ES" altLang="zh-CN"/>
          </a:p>
        </p:txBody>
      </p:sp>
    </p:spTree>
    <p:extLst>
      <p:ext uri="{BB962C8B-B14F-4D97-AF65-F5344CB8AC3E}">
        <p14:creationId xmlns:p14="http://schemas.microsoft.com/office/powerpoint/2010/main" val="2093360387"/>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CA17BFA4-5891-4EA0-BA66-BD1C81C47805}" type="datetime1">
              <a:rPr lang="es-ES" altLang="zh-CN" smtClean="0"/>
              <a:t>18/04/2014</a:t>
            </a:fld>
            <a:endParaRPr lang="es-ES" altLang="zh-CN"/>
          </a:p>
        </p:txBody>
      </p:sp>
      <p:sp>
        <p:nvSpPr>
          <p:cNvPr id="3" name="页脚占位符 2"/>
          <p:cNvSpPr>
            <a:spLocks noGrp="1"/>
          </p:cNvSpPr>
          <p:nvPr>
            <p:ph type="ftr" sz="quarter" idx="11"/>
          </p:nvPr>
        </p:nvSpPr>
        <p:spPr/>
        <p:txBody>
          <a:bodyPr/>
          <a:lstStyle/>
          <a:p>
            <a:pPr>
              <a:defRPr/>
            </a:pPr>
            <a:endParaRPr lang="zh-CN" altLang="zh-CN"/>
          </a:p>
        </p:txBody>
      </p:sp>
      <p:sp>
        <p:nvSpPr>
          <p:cNvPr id="4" name="灯片编号占位符 3"/>
          <p:cNvSpPr>
            <a:spLocks noGrp="1"/>
          </p:cNvSpPr>
          <p:nvPr>
            <p:ph type="sldNum" sz="quarter" idx="12"/>
          </p:nvPr>
        </p:nvSpPr>
        <p:spPr/>
        <p:txBody>
          <a:bodyPr/>
          <a:lstStyle/>
          <a:p>
            <a:pPr>
              <a:defRPr/>
            </a:pPr>
            <a:fld id="{D4B1865B-94B9-42B6-A254-9BC1383B163B}" type="slidenum">
              <a:rPr lang="es-ES" altLang="zh-CN" smtClean="0"/>
              <a:pPr>
                <a:defRPr/>
              </a:pPr>
              <a:t>‹#›</a:t>
            </a:fld>
            <a:endParaRPr lang="es-ES" altLang="zh-CN"/>
          </a:p>
        </p:txBody>
      </p:sp>
    </p:spTree>
    <p:extLst>
      <p:ext uri="{BB962C8B-B14F-4D97-AF65-F5344CB8AC3E}">
        <p14:creationId xmlns:p14="http://schemas.microsoft.com/office/powerpoint/2010/main" val="1133251962"/>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fld id="{A20FE8C7-B568-4E0B-9E5D-E4F0F616FB2D}" type="datetime1">
              <a:rPr lang="es-ES" altLang="zh-CN" smtClean="0"/>
              <a:t>18/04/2014</a:t>
            </a:fld>
            <a:endParaRPr lang="es-ES" altLang="zh-CN"/>
          </a:p>
        </p:txBody>
      </p:sp>
      <p:sp>
        <p:nvSpPr>
          <p:cNvPr id="6" name="页脚占位符 5"/>
          <p:cNvSpPr>
            <a:spLocks noGrp="1"/>
          </p:cNvSpPr>
          <p:nvPr>
            <p:ph type="ftr" sz="quarter" idx="11"/>
          </p:nvPr>
        </p:nvSpPr>
        <p:spPr/>
        <p:txBody>
          <a:bodyPr/>
          <a:lstStyle/>
          <a:p>
            <a:pPr>
              <a:defRPr/>
            </a:pPr>
            <a:endParaRPr lang="zh-CN" altLang="zh-CN"/>
          </a:p>
        </p:txBody>
      </p:sp>
      <p:sp>
        <p:nvSpPr>
          <p:cNvPr id="7" name="灯片编号占位符 6"/>
          <p:cNvSpPr>
            <a:spLocks noGrp="1"/>
          </p:cNvSpPr>
          <p:nvPr>
            <p:ph type="sldNum" sz="quarter" idx="12"/>
          </p:nvPr>
        </p:nvSpPr>
        <p:spPr/>
        <p:txBody>
          <a:bodyPr/>
          <a:lstStyle/>
          <a:p>
            <a:pPr>
              <a:defRPr/>
            </a:pPr>
            <a:fld id="{2A9AE2C0-B619-4CF7-A2C8-FBAE8B025955}" type="slidenum">
              <a:rPr lang="es-ES" altLang="zh-CN" smtClean="0"/>
              <a:pPr>
                <a:defRPr/>
              </a:pPr>
              <a:t>‹#›</a:t>
            </a:fld>
            <a:endParaRPr lang="es-ES" altLang="zh-CN"/>
          </a:p>
        </p:txBody>
      </p:sp>
    </p:spTree>
    <p:extLst>
      <p:ext uri="{BB962C8B-B14F-4D97-AF65-F5344CB8AC3E}">
        <p14:creationId xmlns:p14="http://schemas.microsoft.com/office/powerpoint/2010/main" val="3462620275"/>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fld id="{43C1D514-2E82-4571-A1B9-D9DEBD6A092A}" type="datetime1">
              <a:rPr lang="es-ES" altLang="zh-CN" smtClean="0"/>
              <a:t>18/04/2014</a:t>
            </a:fld>
            <a:endParaRPr lang="es-ES" altLang="zh-CN"/>
          </a:p>
        </p:txBody>
      </p:sp>
      <p:sp>
        <p:nvSpPr>
          <p:cNvPr id="6" name="页脚占位符 5"/>
          <p:cNvSpPr>
            <a:spLocks noGrp="1"/>
          </p:cNvSpPr>
          <p:nvPr>
            <p:ph type="ftr" sz="quarter" idx="11"/>
          </p:nvPr>
        </p:nvSpPr>
        <p:spPr/>
        <p:txBody>
          <a:bodyPr/>
          <a:lstStyle/>
          <a:p>
            <a:pPr>
              <a:defRPr/>
            </a:pPr>
            <a:endParaRPr lang="zh-CN" altLang="zh-CN"/>
          </a:p>
        </p:txBody>
      </p:sp>
      <p:sp>
        <p:nvSpPr>
          <p:cNvPr id="7" name="灯片编号占位符 6"/>
          <p:cNvSpPr>
            <a:spLocks noGrp="1"/>
          </p:cNvSpPr>
          <p:nvPr>
            <p:ph type="sldNum" sz="quarter" idx="12"/>
          </p:nvPr>
        </p:nvSpPr>
        <p:spPr/>
        <p:txBody>
          <a:bodyPr/>
          <a:lstStyle/>
          <a:p>
            <a:pPr>
              <a:defRPr/>
            </a:pPr>
            <a:fld id="{E9FDD526-8FA7-498D-99CA-92112997366A}" type="slidenum">
              <a:rPr lang="es-ES" altLang="zh-CN" smtClean="0"/>
              <a:pPr>
                <a:defRPr/>
              </a:pPr>
              <a:t>‹#›</a:t>
            </a:fld>
            <a:endParaRPr lang="es-ES" altLang="zh-CN"/>
          </a:p>
        </p:txBody>
      </p:sp>
    </p:spTree>
    <p:extLst>
      <p:ext uri="{BB962C8B-B14F-4D97-AF65-F5344CB8AC3E}">
        <p14:creationId xmlns:p14="http://schemas.microsoft.com/office/powerpoint/2010/main" val="2563374077"/>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6ED4CB30-1515-4C97-9C01-D15916B3056C}" type="datetime1">
              <a:rPr lang="es-ES" altLang="zh-CN" smtClean="0"/>
              <a:t>18/04/2014</a:t>
            </a:fld>
            <a:endParaRPr lang="es-ES" altLang="zh-CN"/>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zh-CN" altLang="zh-CN"/>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C78C8C6-39F3-48D4-9EFB-D7541C2D8F01}" type="slidenum">
              <a:rPr lang="es-ES" altLang="zh-CN" smtClean="0"/>
              <a:pPr>
                <a:defRPr/>
              </a:pPr>
              <a:t>‹#›</a:t>
            </a:fld>
            <a:endParaRPr lang="es-ES" altLang="zh-CN"/>
          </a:p>
        </p:txBody>
      </p:sp>
    </p:spTree>
    <p:extLst>
      <p:ext uri="{BB962C8B-B14F-4D97-AF65-F5344CB8AC3E}">
        <p14:creationId xmlns:p14="http://schemas.microsoft.com/office/powerpoint/2010/main" val="1278662096"/>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6400" y="776288"/>
            <a:ext cx="8210550" cy="9350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7" name="Rectangle 3"/>
          <p:cNvSpPr>
            <a:spLocks noGrp="1" noChangeArrowheads="1"/>
          </p:cNvSpPr>
          <p:nvPr>
            <p:ph type="body" idx="1"/>
          </p:nvPr>
        </p:nvSpPr>
        <p:spPr bwMode="auto">
          <a:xfrm>
            <a:off x="395288" y="1855788"/>
            <a:ext cx="8229600" cy="4310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fld id="{3CDF1358-B5C5-4DE6-AB7D-507574D2DD03}" type="datetime1">
              <a:rPr lang="es-ES" altLang="zh-CN" smtClean="0">
                <a:solidFill>
                  <a:srgbClr val="000000"/>
                </a:solidFill>
                <a:ea typeface="宋体" pitchFamily="2" charset="-122"/>
              </a:rPr>
              <a:t>18/04/2014</a:t>
            </a:fld>
            <a:endParaRPr lang="zh-CN" altLang="en-US">
              <a:solidFill>
                <a:srgbClr val="000000"/>
              </a:solidFill>
              <a:ea typeface="宋体" pitchFamily="2" charset="-122"/>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defRPr/>
            </a:pPr>
            <a:endParaRPr lang="zh-CN" altLang="en-US">
              <a:solidFill>
                <a:srgbClr val="000000"/>
              </a:solidFill>
              <a:ea typeface="宋体" pitchFamily="2" charset="-122"/>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188F1089-3AC8-4F13-9862-F3755B541E44}" type="slidenum">
              <a:rPr lang="zh-CN" altLang="en-US">
                <a:solidFill>
                  <a:srgbClr val="000000"/>
                </a:solidFill>
                <a:ea typeface="宋体" pitchFamily="2" charset="-122"/>
              </a:rPr>
              <a:pPr eaLnBrk="1" hangingPunct="1">
                <a:defRPr/>
              </a:pPr>
              <a:t>‹#›</a:t>
            </a:fld>
            <a:endParaRPr lang="zh-CN" altLang="en-US">
              <a:solidFill>
                <a:srgbClr val="000000"/>
              </a:solidFill>
              <a:ea typeface="宋体" pitchFamily="2" charset="-122"/>
            </a:endParaRPr>
          </a:p>
        </p:txBody>
      </p:sp>
    </p:spTree>
    <p:extLst>
      <p:ext uri="{BB962C8B-B14F-4D97-AF65-F5344CB8AC3E}">
        <p14:creationId xmlns:p14="http://schemas.microsoft.com/office/powerpoint/2010/main" val="1253202136"/>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Lst>
  <p:hf sldNum="0" hdr="0" ftr="0" dt="0"/>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Rounded MT Bold" pitchFamily="2" charset="0"/>
          <a:ea typeface="黑体" pitchFamily="49" charset="-122"/>
        </a:defRPr>
      </a:lvl2pPr>
      <a:lvl3pPr algn="l" rtl="0" eaLnBrk="0" fontAlgn="base" hangingPunct="0">
        <a:spcBef>
          <a:spcPct val="0"/>
        </a:spcBef>
        <a:spcAft>
          <a:spcPct val="0"/>
        </a:spcAft>
        <a:defRPr sz="3600">
          <a:solidFill>
            <a:schemeClr val="tx1"/>
          </a:solidFill>
          <a:latin typeface="Arial Rounded MT Bold" pitchFamily="2" charset="0"/>
          <a:ea typeface="黑体" pitchFamily="49" charset="-122"/>
        </a:defRPr>
      </a:lvl3pPr>
      <a:lvl4pPr algn="l" rtl="0" eaLnBrk="0" fontAlgn="base" hangingPunct="0">
        <a:spcBef>
          <a:spcPct val="0"/>
        </a:spcBef>
        <a:spcAft>
          <a:spcPct val="0"/>
        </a:spcAft>
        <a:defRPr sz="3600">
          <a:solidFill>
            <a:schemeClr val="tx1"/>
          </a:solidFill>
          <a:latin typeface="Arial Rounded MT Bold" pitchFamily="2" charset="0"/>
          <a:ea typeface="黑体" pitchFamily="49" charset="-122"/>
        </a:defRPr>
      </a:lvl4pPr>
      <a:lvl5pPr algn="l" rtl="0" eaLnBrk="0" fontAlgn="base" hangingPunct="0">
        <a:spcBef>
          <a:spcPct val="0"/>
        </a:spcBef>
        <a:spcAft>
          <a:spcPct val="0"/>
        </a:spcAft>
        <a:defRPr sz="3600">
          <a:solidFill>
            <a:schemeClr val="tx1"/>
          </a:solidFill>
          <a:latin typeface="Arial Rounded MT Bold" pitchFamily="2" charset="0"/>
          <a:ea typeface="黑体" pitchFamily="49" charset="-122"/>
        </a:defRPr>
      </a:lvl5pPr>
      <a:lvl6pPr marL="457200" algn="l" rtl="0" fontAlgn="base">
        <a:spcBef>
          <a:spcPct val="0"/>
        </a:spcBef>
        <a:spcAft>
          <a:spcPct val="0"/>
        </a:spcAft>
        <a:defRPr sz="3600">
          <a:solidFill>
            <a:schemeClr val="tx1"/>
          </a:solidFill>
          <a:latin typeface="Arial Rounded MT Bold" pitchFamily="2" charset="0"/>
          <a:ea typeface="黑体" pitchFamily="49" charset="-122"/>
        </a:defRPr>
      </a:lvl6pPr>
      <a:lvl7pPr marL="914400" algn="l" rtl="0" fontAlgn="base">
        <a:spcBef>
          <a:spcPct val="0"/>
        </a:spcBef>
        <a:spcAft>
          <a:spcPct val="0"/>
        </a:spcAft>
        <a:defRPr sz="3600">
          <a:solidFill>
            <a:schemeClr val="tx1"/>
          </a:solidFill>
          <a:latin typeface="Arial Rounded MT Bold" pitchFamily="2" charset="0"/>
          <a:ea typeface="黑体" pitchFamily="49" charset="-122"/>
        </a:defRPr>
      </a:lvl7pPr>
      <a:lvl8pPr marL="1371600" algn="l" rtl="0" fontAlgn="base">
        <a:spcBef>
          <a:spcPct val="0"/>
        </a:spcBef>
        <a:spcAft>
          <a:spcPct val="0"/>
        </a:spcAft>
        <a:defRPr sz="3600">
          <a:solidFill>
            <a:schemeClr val="tx1"/>
          </a:solidFill>
          <a:latin typeface="Arial Rounded MT Bold" pitchFamily="2" charset="0"/>
          <a:ea typeface="黑体" pitchFamily="49" charset="-122"/>
        </a:defRPr>
      </a:lvl8pPr>
      <a:lvl9pPr marL="1828800" algn="l" rtl="0" fontAlgn="base">
        <a:spcBef>
          <a:spcPct val="0"/>
        </a:spcBef>
        <a:spcAft>
          <a:spcPct val="0"/>
        </a:spcAft>
        <a:defRPr sz="3600">
          <a:solidFill>
            <a:schemeClr val="tx1"/>
          </a:solidFill>
          <a:latin typeface="Arial Rounded MT Bold" pitchFamily="2" charset="0"/>
          <a:ea typeface="黑体" pitchFamily="49"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1.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gi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6.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6.png"/><Relationship Id="rId7" Type="http://schemas.openxmlformats.org/officeDocument/2006/relationships/diagramData" Target="../diagrams/data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gif"/><Relationship Id="rId11" Type="http://schemas.microsoft.com/office/2007/relationships/diagramDrawing" Target="../diagrams/drawing2.xml"/><Relationship Id="rId5" Type="http://schemas.openxmlformats.org/officeDocument/2006/relationships/image" Target="../media/image5.jpeg"/><Relationship Id="rId10" Type="http://schemas.openxmlformats.org/officeDocument/2006/relationships/diagramColors" Target="../diagrams/colors2.xml"/><Relationship Id="rId4" Type="http://schemas.openxmlformats.org/officeDocument/2006/relationships/image" Target="../media/image7.png"/><Relationship Id="rId9"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5.jpe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4.gif"/><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5.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11" Type="http://schemas.openxmlformats.org/officeDocument/2006/relationships/image" Target="../media/image7.png"/><Relationship Id="rId5" Type="http://schemas.openxmlformats.org/officeDocument/2006/relationships/image" Target="../media/image30.jpeg"/><Relationship Id="rId10" Type="http://schemas.openxmlformats.org/officeDocument/2006/relationships/image" Target="../media/image6.png"/><Relationship Id="rId4" Type="http://schemas.openxmlformats.org/officeDocument/2006/relationships/image" Target="../media/image29.jpeg"/><Relationship Id="rId9"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4.gif"/><Relationship Id="rId4" Type="http://schemas.openxmlformats.org/officeDocument/2006/relationships/diagramData" Target="../diagrams/data3.xml"/><Relationship Id="rId9"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5.jpeg"/><Relationship Id="rId7"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5.jpeg"/><Relationship Id="rId7" Type="http://schemas.openxmlformats.org/officeDocument/2006/relationships/diagramData" Target="../diagrams/data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gif"/><Relationship Id="rId11" Type="http://schemas.microsoft.com/office/2007/relationships/diagramDrawing" Target="../diagrams/drawing4.xml"/><Relationship Id="rId5" Type="http://schemas.openxmlformats.org/officeDocument/2006/relationships/image" Target="../media/image7.png"/><Relationship Id="rId10" Type="http://schemas.openxmlformats.org/officeDocument/2006/relationships/diagramColors" Target="../diagrams/colors4.xml"/><Relationship Id="rId4" Type="http://schemas.openxmlformats.org/officeDocument/2006/relationships/image" Target="../media/image6.png"/><Relationship Id="rId9"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5.jpe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5.jpe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5.jpe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5.jpe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5.jpe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5.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5.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5.jpe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png"/><Relationship Id="rId7" Type="http://schemas.openxmlformats.org/officeDocument/2006/relationships/image" Target="../media/image4.gif"/><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1.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5.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gif"/><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gif"/><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7.png"/><Relationship Id="rId7"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4.gif"/><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4.gi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5.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9462" name="Group 8"/>
          <p:cNvGrpSpPr>
            <a:grpSpLocks/>
          </p:cNvGrpSpPr>
          <p:nvPr/>
        </p:nvGrpSpPr>
        <p:grpSpPr bwMode="auto">
          <a:xfrm>
            <a:off x="468313" y="4375150"/>
            <a:ext cx="2457450" cy="709613"/>
            <a:chOff x="391513" y="0"/>
            <a:chExt cx="2458690" cy="709949"/>
          </a:xfrm>
        </p:grpSpPr>
        <p:sp>
          <p:nvSpPr>
            <p:cNvPr id="19472" name="11 CuadroTexto"/>
            <p:cNvSpPr txBox="1">
              <a:spLocks noChangeArrowheads="1"/>
            </p:cNvSpPr>
            <p:nvPr/>
          </p:nvSpPr>
          <p:spPr bwMode="auto">
            <a:xfrm>
              <a:off x="1105367" y="0"/>
              <a:ext cx="646613" cy="36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zh-CN" altLang="en-US">
                  <a:solidFill>
                    <a:srgbClr val="FFCC00"/>
                  </a:solidFill>
                  <a:latin typeface="华文细黑" panose="02010600040101010101" pitchFamily="2" charset="-122"/>
                  <a:ea typeface="华文细黑" panose="02010600040101010101" pitchFamily="2" charset="-122"/>
                </a:rPr>
                <a:t>诚信</a:t>
              </a:r>
            </a:p>
          </p:txBody>
        </p:sp>
        <p:sp>
          <p:nvSpPr>
            <p:cNvPr id="19473" name="12 CuadroTexto"/>
            <p:cNvSpPr txBox="1">
              <a:spLocks noChangeArrowheads="1"/>
            </p:cNvSpPr>
            <p:nvPr/>
          </p:nvSpPr>
          <p:spPr bwMode="auto">
            <a:xfrm>
              <a:off x="391513" y="402208"/>
              <a:ext cx="2458690" cy="307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zh-CN" altLang="en-US" sz="1400" b="1">
                  <a:solidFill>
                    <a:schemeClr val="bg1"/>
                  </a:solidFill>
                  <a:latin typeface="华文细黑" panose="02010600040101010101" pitchFamily="2" charset="-122"/>
                  <a:ea typeface="华文细黑" panose="02010600040101010101" pitchFamily="2" charset="-122"/>
                </a:rPr>
                <a:t>建立诚信公平交易体系</a:t>
              </a:r>
            </a:p>
          </p:txBody>
        </p:sp>
      </p:grpSp>
      <p:grpSp>
        <p:nvGrpSpPr>
          <p:cNvPr id="19463" name="Group 11"/>
          <p:cNvGrpSpPr>
            <a:grpSpLocks/>
          </p:cNvGrpSpPr>
          <p:nvPr/>
        </p:nvGrpSpPr>
        <p:grpSpPr bwMode="auto">
          <a:xfrm>
            <a:off x="3727450" y="4368800"/>
            <a:ext cx="1943100" cy="709613"/>
            <a:chOff x="1287667" y="-5776"/>
            <a:chExt cx="1944215" cy="709969"/>
          </a:xfrm>
        </p:grpSpPr>
        <p:sp>
          <p:nvSpPr>
            <p:cNvPr id="19470" name="19 CuadroTexto"/>
            <p:cNvSpPr txBox="1">
              <a:spLocks noChangeArrowheads="1"/>
            </p:cNvSpPr>
            <p:nvPr/>
          </p:nvSpPr>
          <p:spPr bwMode="auto">
            <a:xfrm>
              <a:off x="1639523" y="-5776"/>
              <a:ext cx="646613" cy="36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zh-CN" altLang="en-US">
                  <a:solidFill>
                    <a:srgbClr val="FFCC00"/>
                  </a:solidFill>
                  <a:latin typeface="华文细黑" panose="02010600040101010101" pitchFamily="2" charset="-122"/>
                  <a:ea typeface="华文细黑" panose="02010600040101010101" pitchFamily="2" charset="-122"/>
                </a:rPr>
                <a:t>创新</a:t>
              </a:r>
            </a:p>
          </p:txBody>
        </p:sp>
        <p:sp>
          <p:nvSpPr>
            <p:cNvPr id="19471" name="20 CuadroTexto"/>
            <p:cNvSpPr txBox="1">
              <a:spLocks noChangeArrowheads="1"/>
            </p:cNvSpPr>
            <p:nvPr/>
          </p:nvSpPr>
          <p:spPr bwMode="auto">
            <a:xfrm>
              <a:off x="1287667" y="396452"/>
              <a:ext cx="1944215" cy="307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zh-CN" altLang="en-US" sz="1400" b="1">
                  <a:solidFill>
                    <a:schemeClr val="bg1"/>
                  </a:solidFill>
                  <a:latin typeface="华文细黑" panose="02010600040101010101" pitchFamily="2" charset="-122"/>
                  <a:ea typeface="华文细黑" panose="02010600040101010101" pitchFamily="2" charset="-122"/>
                </a:rPr>
                <a:t>探索特色交易模式</a:t>
              </a:r>
            </a:p>
          </p:txBody>
        </p:sp>
      </p:grpSp>
      <p:grpSp>
        <p:nvGrpSpPr>
          <p:cNvPr id="19464" name="Group 17"/>
          <p:cNvGrpSpPr>
            <a:grpSpLocks/>
          </p:cNvGrpSpPr>
          <p:nvPr/>
        </p:nvGrpSpPr>
        <p:grpSpPr bwMode="auto">
          <a:xfrm>
            <a:off x="6443663" y="4368800"/>
            <a:ext cx="2543175" cy="715963"/>
            <a:chOff x="-575503" y="-5773"/>
            <a:chExt cx="2541685" cy="715724"/>
          </a:xfrm>
        </p:grpSpPr>
        <p:sp>
          <p:nvSpPr>
            <p:cNvPr id="19468" name="25 CuadroTexto"/>
            <p:cNvSpPr txBox="1">
              <a:spLocks noChangeArrowheads="1"/>
            </p:cNvSpPr>
            <p:nvPr/>
          </p:nvSpPr>
          <p:spPr bwMode="auto">
            <a:xfrm>
              <a:off x="269959" y="-5773"/>
              <a:ext cx="646091" cy="36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zh-CN" altLang="en-US">
                  <a:solidFill>
                    <a:srgbClr val="FFCC00"/>
                  </a:solidFill>
                  <a:latin typeface="华文细黑" panose="02010600040101010101" pitchFamily="2" charset="-122"/>
                  <a:ea typeface="华文细黑" panose="02010600040101010101" pitchFamily="2" charset="-122"/>
                </a:rPr>
                <a:t>安全</a:t>
              </a:r>
            </a:p>
          </p:txBody>
        </p:sp>
        <p:sp>
          <p:nvSpPr>
            <p:cNvPr id="19469" name="26 CuadroTexto"/>
            <p:cNvSpPr txBox="1">
              <a:spLocks noChangeArrowheads="1"/>
            </p:cNvSpPr>
            <p:nvPr/>
          </p:nvSpPr>
          <p:spPr bwMode="auto">
            <a:xfrm>
              <a:off x="-575503" y="402210"/>
              <a:ext cx="2541685" cy="307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zh-CN" altLang="en-US" sz="1400" b="1">
                  <a:solidFill>
                    <a:schemeClr val="bg1"/>
                  </a:solidFill>
                  <a:latin typeface="华文细黑" panose="02010600040101010101" pitchFamily="2" charset="-122"/>
                  <a:ea typeface="华文细黑" panose="02010600040101010101" pitchFamily="2" charset="-122"/>
                </a:rPr>
                <a:t>提供安全、高效的交易平台</a:t>
              </a:r>
            </a:p>
          </p:txBody>
        </p:sp>
      </p:grpSp>
      <p:sp>
        <p:nvSpPr>
          <p:cNvPr id="19466" name="5 CuadroTexto"/>
          <p:cNvSpPr txBox="1">
            <a:spLocks noChangeArrowheads="1"/>
          </p:cNvSpPr>
          <p:nvPr/>
        </p:nvSpPr>
        <p:spPr bwMode="auto">
          <a:xfrm>
            <a:off x="1531938" y="1339245"/>
            <a:ext cx="649644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zh-CN" altLang="en-US" sz="4800" b="1" dirty="0" smtClean="0">
                <a:solidFill>
                  <a:schemeClr val="tx1"/>
                </a:solidFill>
                <a:latin typeface="黑体" panose="02010609060101010101" pitchFamily="49" charset="-122"/>
                <a:ea typeface="黑体" panose="02010609060101010101" pitchFamily="49" charset="-122"/>
              </a:rPr>
              <a:t>天津贵金属交易所简介及现货业务介绍</a:t>
            </a:r>
            <a:endParaRPr lang="zh-CN" altLang="en-US" sz="4800" b="1" dirty="0">
              <a:solidFill>
                <a:schemeClr val="tx1"/>
              </a:solidFill>
              <a:latin typeface="黑体" panose="02010609060101010101" pitchFamily="49" charset="-122"/>
              <a:ea typeface="黑体" panose="02010609060101010101" pitchFamily="49" charset="-122"/>
            </a:endParaRPr>
          </a:p>
        </p:txBody>
      </p:sp>
      <p:sp>
        <p:nvSpPr>
          <p:cNvPr id="19467" name="Rectangle 17"/>
          <p:cNvSpPr>
            <a:spLocks noChangeArrowheads="1"/>
          </p:cNvSpPr>
          <p:nvPr/>
        </p:nvSpPr>
        <p:spPr bwMode="auto">
          <a:xfrm>
            <a:off x="457200" y="3697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4" name="矩形 3"/>
          <p:cNvSpPr/>
          <p:nvPr/>
        </p:nvSpPr>
        <p:spPr>
          <a:xfrm>
            <a:off x="1" y="3997378"/>
            <a:ext cx="3062244" cy="1356225"/>
          </a:xfrm>
          <a:prstGeom prst="rect">
            <a:avLst/>
          </a:prstGeom>
          <a:gradFill flip="none" rotWithShape="1">
            <a:gsLst>
              <a:gs pos="25000">
                <a:schemeClr val="accent2">
                  <a:lumMod val="75000"/>
                </a:schemeClr>
              </a:gs>
              <a:gs pos="50000">
                <a:schemeClr val="accent2">
                  <a:shade val="67500"/>
                  <a:satMod val="115000"/>
                </a:schemeClr>
              </a:gs>
              <a:gs pos="100000">
                <a:schemeClr val="accent2">
                  <a:shade val="100000"/>
                  <a:satMod val="115000"/>
                </a:schemeClr>
              </a:gs>
            </a:gsLst>
            <a:lin ang="2700000" scaled="1"/>
            <a:tileRect/>
          </a:gradFill>
          <a:ln>
            <a:solidFill>
              <a:schemeClr val="accent2">
                <a:shade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altLang="zh-CN" sz="2000" dirty="0" smtClean="0">
                <a:solidFill>
                  <a:schemeClr val="accent4">
                    <a:lumMod val="60000"/>
                    <a:lumOff val="40000"/>
                  </a:schemeClr>
                </a:solidFill>
                <a:latin typeface="黑体" panose="02010609060101010101" pitchFamily="49" charset="-122"/>
                <a:ea typeface="黑体" panose="02010609060101010101" pitchFamily="49" charset="-122"/>
              </a:rPr>
              <a:t>   </a:t>
            </a:r>
            <a:r>
              <a:rPr lang="zh-CN" altLang="en-US" sz="2000" dirty="0" smtClean="0">
                <a:solidFill>
                  <a:schemeClr val="accent4">
                    <a:lumMod val="60000"/>
                    <a:lumOff val="40000"/>
                  </a:schemeClr>
                </a:solidFill>
                <a:latin typeface="黑体" panose="02010609060101010101" pitchFamily="49" charset="-122"/>
                <a:ea typeface="黑体" panose="02010609060101010101" pitchFamily="49" charset="-122"/>
              </a:rPr>
              <a:t>诚信</a:t>
            </a:r>
            <a:r>
              <a:rPr lang="zh-CN" altLang="en-US" dirty="0" smtClean="0"/>
              <a:t> </a:t>
            </a:r>
            <a:r>
              <a:rPr lang="en-US" altLang="zh-CN" dirty="0"/>
              <a:t>Credibility </a:t>
            </a:r>
            <a:endParaRPr lang="en-US" altLang="zh-CN" dirty="0" smtClean="0"/>
          </a:p>
          <a:p>
            <a:pPr>
              <a:spcBef>
                <a:spcPts val="800"/>
              </a:spcBef>
            </a:pPr>
            <a:r>
              <a:rPr lang="en-US" altLang="zh-CN" dirty="0" smtClean="0">
                <a:latin typeface="黑体" panose="02010609060101010101" pitchFamily="49" charset="-122"/>
                <a:ea typeface="黑体" panose="02010609060101010101" pitchFamily="49" charset="-122"/>
              </a:rPr>
              <a:t>   </a:t>
            </a:r>
            <a:r>
              <a:rPr lang="zh-CN" altLang="en-US" dirty="0" smtClean="0">
                <a:latin typeface="黑体" panose="02010609060101010101" pitchFamily="49" charset="-122"/>
                <a:ea typeface="黑体" panose="02010609060101010101" pitchFamily="49" charset="-122"/>
              </a:rPr>
              <a:t>诚实守信</a:t>
            </a:r>
            <a:endParaRPr lang="zh-CN" altLang="en-US" sz="1600" dirty="0">
              <a:latin typeface="黑体" panose="02010609060101010101" pitchFamily="49" charset="-122"/>
              <a:ea typeface="黑体" panose="02010609060101010101" pitchFamily="49" charset="-122"/>
            </a:endParaRPr>
          </a:p>
        </p:txBody>
      </p:sp>
      <p:sp>
        <p:nvSpPr>
          <p:cNvPr id="21" name="矩形 20"/>
          <p:cNvSpPr/>
          <p:nvPr/>
        </p:nvSpPr>
        <p:spPr>
          <a:xfrm>
            <a:off x="6091033" y="3997378"/>
            <a:ext cx="3052967" cy="13562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2000" dirty="0" smtClean="0">
                <a:solidFill>
                  <a:schemeClr val="accent4">
                    <a:lumMod val="60000"/>
                    <a:lumOff val="40000"/>
                  </a:schemeClr>
                </a:solidFill>
                <a:latin typeface="黑体" panose="02010609060101010101" pitchFamily="49" charset="-122"/>
                <a:ea typeface="黑体" panose="02010609060101010101" pitchFamily="49" charset="-122"/>
              </a:rPr>
              <a:t>   安全</a:t>
            </a:r>
            <a:r>
              <a:rPr lang="zh-CN" altLang="en-US" dirty="0" smtClean="0"/>
              <a:t> </a:t>
            </a:r>
            <a:r>
              <a:rPr lang="en-US" altLang="zh-CN" dirty="0" smtClean="0"/>
              <a:t>Safety</a:t>
            </a:r>
          </a:p>
          <a:p>
            <a:r>
              <a:rPr lang="en-US" altLang="zh-CN" sz="1600" dirty="0" smtClean="0">
                <a:latin typeface="黑体" panose="02010609060101010101" pitchFamily="49" charset="-122"/>
                <a:ea typeface="黑体" panose="02010609060101010101" pitchFamily="49" charset="-122"/>
              </a:rPr>
              <a:t>    </a:t>
            </a:r>
            <a:r>
              <a:rPr lang="zh-CN" altLang="en-US" sz="1600" dirty="0" smtClean="0">
                <a:latin typeface="黑体" panose="02010609060101010101" pitchFamily="49" charset="-122"/>
                <a:ea typeface="黑体" panose="02010609060101010101" pitchFamily="49" charset="-122"/>
              </a:rPr>
              <a:t>系统安全</a:t>
            </a:r>
            <a:endParaRPr lang="en-US" altLang="zh-CN" sz="1600" dirty="0">
              <a:latin typeface="黑体" panose="02010609060101010101" pitchFamily="49" charset="-122"/>
              <a:ea typeface="黑体" panose="02010609060101010101" pitchFamily="49" charset="-122"/>
            </a:endParaRPr>
          </a:p>
        </p:txBody>
      </p:sp>
      <p:sp>
        <p:nvSpPr>
          <p:cNvPr id="22" name="矩形 21"/>
          <p:cNvSpPr/>
          <p:nvPr/>
        </p:nvSpPr>
        <p:spPr>
          <a:xfrm>
            <a:off x="3071565" y="3997380"/>
            <a:ext cx="3010147" cy="1356224"/>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2000" dirty="0" smtClean="0">
                <a:solidFill>
                  <a:schemeClr val="accent4">
                    <a:lumMod val="60000"/>
                    <a:lumOff val="40000"/>
                  </a:schemeClr>
                </a:solidFill>
                <a:latin typeface="黑体" panose="02010609060101010101" pitchFamily="49" charset="-122"/>
                <a:ea typeface="黑体" panose="02010609060101010101" pitchFamily="49" charset="-122"/>
              </a:rPr>
              <a:t>    创新</a:t>
            </a:r>
            <a:r>
              <a:rPr lang="zh-CN" altLang="en-US" dirty="0" smtClean="0"/>
              <a:t> </a:t>
            </a:r>
            <a:r>
              <a:rPr lang="en-US" altLang="zh-CN" dirty="0"/>
              <a:t>Innovation </a:t>
            </a:r>
            <a:endParaRPr lang="en-US" altLang="zh-CN" dirty="0" smtClean="0"/>
          </a:p>
          <a:p>
            <a:pPr>
              <a:spcBef>
                <a:spcPts val="800"/>
              </a:spcBef>
            </a:pPr>
            <a:r>
              <a:rPr lang="en-US" altLang="zh-CN" sz="1600" dirty="0">
                <a:latin typeface="黑体" panose="02010609060101010101" pitchFamily="49" charset="-122"/>
                <a:ea typeface="黑体" panose="02010609060101010101" pitchFamily="49" charset="-122"/>
              </a:rPr>
              <a:t> </a:t>
            </a:r>
            <a:r>
              <a:rPr lang="en-US" altLang="zh-CN" sz="1600" dirty="0" smtClean="0">
                <a:latin typeface="黑体" panose="02010609060101010101" pitchFamily="49" charset="-122"/>
                <a:ea typeface="黑体" panose="02010609060101010101" pitchFamily="49" charset="-122"/>
              </a:rPr>
              <a:t>    </a:t>
            </a:r>
            <a:r>
              <a:rPr lang="zh-CN" altLang="en-US" sz="1600" dirty="0" smtClean="0">
                <a:latin typeface="黑体" panose="02010609060101010101" pitchFamily="49" charset="-122"/>
                <a:ea typeface="黑体" panose="02010609060101010101" pitchFamily="49" charset="-122"/>
              </a:rPr>
              <a:t>业务创新</a:t>
            </a:r>
            <a:endParaRPr lang="zh-CN" altLang="en-US" sz="1600" dirty="0">
              <a:latin typeface="黑体" panose="02010609060101010101" pitchFamily="49" charset="-122"/>
              <a:ea typeface="黑体" panose="02010609060101010101" pitchFamily="49" charset="-122"/>
            </a:endParaRPr>
          </a:p>
        </p:txBody>
      </p:sp>
      <p:sp>
        <p:nvSpPr>
          <p:cNvPr id="7" name="文本框 6"/>
          <p:cNvSpPr txBox="1"/>
          <p:nvPr/>
        </p:nvSpPr>
        <p:spPr>
          <a:xfrm>
            <a:off x="2925763" y="6370110"/>
            <a:ext cx="1944216" cy="400110"/>
          </a:xfrm>
          <a:prstGeom prst="rect">
            <a:avLst/>
          </a:prstGeom>
          <a:noFill/>
        </p:spPr>
        <p:txBody>
          <a:bodyPr wrap="square" rtlCol="0">
            <a:spAutoFit/>
          </a:bodyPr>
          <a:lstStyle/>
          <a:p>
            <a:r>
              <a:rPr lang="zh-CN" altLang="en-US" sz="1100" dirty="0" smtClean="0">
                <a:latin typeface="黑体" panose="02010609060101010101" pitchFamily="49" charset="-122"/>
                <a:ea typeface="黑体" panose="02010609060101010101" pitchFamily="49" charset="-122"/>
              </a:rPr>
              <a:t>天 津 贵 金 属 交 易 所</a:t>
            </a:r>
            <a:endParaRPr lang="en-US" altLang="zh-CN" sz="1100" dirty="0" smtClean="0">
              <a:latin typeface="黑体" panose="02010609060101010101" pitchFamily="49" charset="-122"/>
              <a:ea typeface="黑体" panose="02010609060101010101" pitchFamily="49" charset="-122"/>
            </a:endParaRPr>
          </a:p>
          <a:p>
            <a:r>
              <a:rPr lang="en-US" altLang="zh-CN" sz="900" dirty="0" smtClean="0">
                <a:latin typeface="Times New Roman" panose="02020603050405020304" pitchFamily="18" charset="0"/>
                <a:cs typeface="Times New Roman" panose="02020603050405020304" pitchFamily="18" charset="0"/>
              </a:rPr>
              <a:t>Tianjin  Precious Metals Exchange</a:t>
            </a:r>
            <a:endParaRPr lang="zh-CN" altLang="en-US" sz="900" dirty="0">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3"/>
          <a:stretch>
            <a:fillRect/>
          </a:stretch>
        </p:blipFill>
        <p:spPr>
          <a:xfrm>
            <a:off x="2699792" y="5457825"/>
            <a:ext cx="2581275" cy="1400175"/>
          </a:xfrm>
          <a:prstGeom prst="rect">
            <a:avLst/>
          </a:prstGeom>
        </p:spPr>
      </p:pic>
      <p:pic>
        <p:nvPicPr>
          <p:cNvPr id="18" name="Picture 25" descr="D:\我的工作文件\宣传类\2013传播计划\宣传册\素材\宣传册\zxlogo.g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54780" y="5653692"/>
            <a:ext cx="1045412" cy="1040023"/>
          </a:xfrm>
          <a:prstGeom prst="rect">
            <a:avLst/>
          </a:prstGeom>
          <a:ln>
            <a:noFill/>
          </a:ln>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a:solidFill>
                  <a:schemeClr val="tx1">
                    <a:lumMod val="65000"/>
                    <a:lumOff val="35000"/>
                  </a:schemeClr>
                </a:solidFill>
              </a:rPr>
              <a:t>经营范围</a:t>
            </a:r>
            <a:r>
              <a:rPr lang="zh-CN" altLang="en-US" dirty="0"/>
              <a:t/>
            </a:r>
            <a:br>
              <a:rPr lang="zh-CN" altLang="en-US" dirty="0"/>
            </a:b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288589292"/>
              </p:ext>
            </p:extLst>
          </p:nvPr>
        </p:nvGraphicFramePr>
        <p:xfrm>
          <a:off x="395536" y="1340768"/>
          <a:ext cx="8229600" cy="4177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13" y="5521845"/>
            <a:ext cx="9193213"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469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8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5 CuadroTexto"/>
          <p:cNvSpPr txBox="1">
            <a:spLocks noChangeArrowheads="1"/>
          </p:cNvSpPr>
          <p:nvPr/>
        </p:nvSpPr>
        <p:spPr bwMode="auto">
          <a:xfrm>
            <a:off x="652257" y="586857"/>
            <a:ext cx="2208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2800" dirty="0" smtClean="0">
                <a:solidFill>
                  <a:schemeClr val="tx1"/>
                </a:solidFill>
                <a:latin typeface="华文细黑" panose="02010600040101010101" pitchFamily="2" charset="-122"/>
                <a:ea typeface="华文细黑" panose="02010600040101010101" pitchFamily="2" charset="-122"/>
              </a:rPr>
              <a:t>2.1 </a:t>
            </a:r>
            <a:r>
              <a:rPr lang="zh-CN" altLang="en-US" sz="2800" dirty="0">
                <a:solidFill>
                  <a:schemeClr val="tx1"/>
                </a:solidFill>
                <a:latin typeface="华文细黑" panose="02010600040101010101" pitchFamily="2" charset="-122"/>
                <a:ea typeface="华文细黑" panose="02010600040101010101" pitchFamily="2" charset="-122"/>
              </a:rPr>
              <a:t>上市品种</a:t>
            </a:r>
          </a:p>
        </p:txBody>
      </p:sp>
      <p:grpSp>
        <p:nvGrpSpPr>
          <p:cNvPr id="32778" name="组合 4"/>
          <p:cNvGrpSpPr>
            <a:grpSpLocks/>
          </p:cNvGrpSpPr>
          <p:nvPr/>
        </p:nvGrpSpPr>
        <p:grpSpPr bwMode="auto">
          <a:xfrm>
            <a:off x="1108075" y="1362075"/>
            <a:ext cx="1081088" cy="400050"/>
            <a:chOff x="755576" y="3573463"/>
            <a:chExt cx="1080121" cy="400050"/>
          </a:xfrm>
        </p:grpSpPr>
        <p:sp>
          <p:nvSpPr>
            <p:cNvPr id="5138" name="19 CuadroTexto"/>
            <p:cNvSpPr txBox="1">
              <a:spLocks noChangeArrowheads="1"/>
            </p:cNvSpPr>
            <p:nvPr/>
          </p:nvSpPr>
          <p:spPr bwMode="auto">
            <a:xfrm>
              <a:off x="971283" y="3573463"/>
              <a:ext cx="86441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eaLnBrk="1" hangingPunct="1">
                <a:defRPr/>
              </a:pPr>
              <a:r>
                <a:rPr lang="zh-CN" altLang="en-US" sz="2000" dirty="0" smtClean="0">
                  <a:latin typeface="华文细黑" pitchFamily="2" charset="-122"/>
                  <a:ea typeface="华文细黑" pitchFamily="2" charset="-122"/>
                </a:rPr>
                <a:t>银</a:t>
              </a:r>
            </a:p>
          </p:txBody>
        </p:sp>
        <p:sp>
          <p:nvSpPr>
            <p:cNvPr id="2" name="直角三角形 1"/>
            <p:cNvSpPr/>
            <p:nvPr/>
          </p:nvSpPr>
          <p:spPr>
            <a:xfrm>
              <a:off x="755576" y="3640956"/>
              <a:ext cx="254020" cy="292100"/>
            </a:xfrm>
            <a:prstGeom prst="rtTriangle">
              <a:avLst/>
            </a:prstGeom>
            <a:effectLst>
              <a:outerShdw blurRad="40000" dist="23000" dir="5400000" rotWithShape="0">
                <a:srgbClr val="000000">
                  <a:alpha val="35000"/>
                </a:srgbClr>
              </a:outerShdw>
              <a:reflection blurRad="6350" stA="50000" endA="300" endPos="55000" dir="5400000" sy="-100000" algn="bl" rotWithShape="0"/>
            </a:effectLst>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zh-CN" altLang="en-US"/>
            </a:p>
          </p:txBody>
        </p:sp>
      </p:grpSp>
      <p:grpSp>
        <p:nvGrpSpPr>
          <p:cNvPr id="32779" name="组合 6"/>
          <p:cNvGrpSpPr>
            <a:grpSpLocks/>
          </p:cNvGrpSpPr>
          <p:nvPr/>
        </p:nvGrpSpPr>
        <p:grpSpPr bwMode="auto">
          <a:xfrm>
            <a:off x="1132742" y="2929529"/>
            <a:ext cx="1060453" cy="400050"/>
            <a:chOff x="6190188" y="3573463"/>
            <a:chExt cx="1059928" cy="400050"/>
          </a:xfrm>
        </p:grpSpPr>
        <p:sp>
          <p:nvSpPr>
            <p:cNvPr id="32790" name="23 CuadroTexto"/>
            <p:cNvSpPr txBox="1">
              <a:spLocks noChangeArrowheads="1"/>
            </p:cNvSpPr>
            <p:nvPr/>
          </p:nvSpPr>
          <p:spPr bwMode="auto">
            <a:xfrm>
              <a:off x="6426203" y="3573463"/>
              <a:ext cx="823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spcBef>
                  <a:spcPct val="0"/>
                </a:spcBef>
                <a:buClrTx/>
                <a:buFontTx/>
                <a:buNone/>
              </a:pPr>
              <a:r>
                <a:rPr lang="zh-CN" altLang="en-US" sz="2000" dirty="0" smtClean="0">
                  <a:solidFill>
                    <a:schemeClr val="tx1"/>
                  </a:solidFill>
                  <a:latin typeface="华文细黑" panose="02010600040101010101" pitchFamily="2" charset="-122"/>
                  <a:ea typeface="华文细黑" panose="02010600040101010101" pitchFamily="2" charset="-122"/>
                </a:rPr>
                <a:t>钯</a:t>
              </a:r>
              <a:endParaRPr lang="zh-CN" altLang="en-US" sz="2000" dirty="0">
                <a:solidFill>
                  <a:schemeClr val="tx1"/>
                </a:solidFill>
                <a:latin typeface="华文细黑" panose="02010600040101010101" pitchFamily="2" charset="-122"/>
                <a:ea typeface="华文细黑" panose="02010600040101010101" pitchFamily="2" charset="-122"/>
              </a:endParaRPr>
            </a:p>
          </p:txBody>
        </p:sp>
        <p:sp>
          <p:nvSpPr>
            <p:cNvPr id="28" name="直角三角形 27"/>
            <p:cNvSpPr/>
            <p:nvPr/>
          </p:nvSpPr>
          <p:spPr>
            <a:xfrm>
              <a:off x="6190188" y="3640956"/>
              <a:ext cx="254020" cy="292100"/>
            </a:xfrm>
            <a:prstGeom prst="rtTriangle">
              <a:avLst/>
            </a:prstGeom>
            <a:effectLst>
              <a:outerShdw blurRad="40000" dist="23000" dir="5400000" rotWithShape="0">
                <a:srgbClr val="000000">
                  <a:alpha val="35000"/>
                </a:srgbClr>
              </a:outerShdw>
              <a:reflection blurRad="6350" stA="50000" endA="300" endPos="55000" dir="5400000" sy="-100000" algn="bl" rotWithShape="0"/>
            </a:effectLst>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zh-CN" altLang="en-US"/>
            </a:p>
          </p:txBody>
        </p:sp>
      </p:grpSp>
      <p:grpSp>
        <p:nvGrpSpPr>
          <p:cNvPr id="32780" name="组合 5"/>
          <p:cNvGrpSpPr>
            <a:grpSpLocks/>
          </p:cNvGrpSpPr>
          <p:nvPr/>
        </p:nvGrpSpPr>
        <p:grpSpPr bwMode="auto">
          <a:xfrm>
            <a:off x="1129814" y="2167756"/>
            <a:ext cx="1027112" cy="400050"/>
            <a:chOff x="3400351" y="3573463"/>
            <a:chExt cx="1027633" cy="400050"/>
          </a:xfrm>
        </p:grpSpPr>
        <p:sp>
          <p:nvSpPr>
            <p:cNvPr id="5140" name="21 CuadroTexto"/>
            <p:cNvSpPr txBox="1">
              <a:spLocks noChangeArrowheads="1"/>
            </p:cNvSpPr>
            <p:nvPr/>
          </p:nvSpPr>
          <p:spPr bwMode="auto">
            <a:xfrm>
              <a:off x="3635420" y="3573463"/>
              <a:ext cx="79256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eaLnBrk="1" hangingPunct="1">
                <a:defRPr/>
              </a:pPr>
              <a:r>
                <a:rPr lang="zh-CN" altLang="en-US" sz="2000" dirty="0" smtClean="0">
                  <a:latin typeface="华文细黑" pitchFamily="2" charset="-122"/>
                  <a:ea typeface="华文细黑" pitchFamily="2" charset="-122"/>
                </a:rPr>
                <a:t>铂</a:t>
              </a:r>
            </a:p>
          </p:txBody>
        </p:sp>
        <p:sp>
          <p:nvSpPr>
            <p:cNvPr id="29" name="直角三角形 28"/>
            <p:cNvSpPr/>
            <p:nvPr/>
          </p:nvSpPr>
          <p:spPr>
            <a:xfrm>
              <a:off x="3400351" y="3640956"/>
              <a:ext cx="254020" cy="292100"/>
            </a:xfrm>
            <a:prstGeom prst="rtTriangle">
              <a:avLst/>
            </a:prstGeom>
            <a:effectLst>
              <a:outerShdw blurRad="40000" dist="23000" dir="5400000" rotWithShape="0">
                <a:srgbClr val="000000">
                  <a:alpha val="35000"/>
                </a:srgbClr>
              </a:outerShdw>
              <a:reflection blurRad="6350" stA="50000" endA="300" endPos="55000" dir="5400000" sy="-100000" algn="bl" rotWithShape="0"/>
            </a:effectLst>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zh-CN" altLang="en-US"/>
            </a:p>
          </p:txBody>
        </p:sp>
      </p:grpSp>
      <p:grpSp>
        <p:nvGrpSpPr>
          <p:cNvPr id="32783" name="组合 6"/>
          <p:cNvGrpSpPr>
            <a:grpSpLocks/>
          </p:cNvGrpSpPr>
          <p:nvPr/>
        </p:nvGrpSpPr>
        <p:grpSpPr bwMode="auto">
          <a:xfrm>
            <a:off x="1128713" y="3573495"/>
            <a:ext cx="1060450" cy="400050"/>
            <a:chOff x="6190188" y="3573463"/>
            <a:chExt cx="1059925" cy="400050"/>
          </a:xfrm>
        </p:grpSpPr>
        <p:sp>
          <p:nvSpPr>
            <p:cNvPr id="32784" name="23 CuadroTexto"/>
            <p:cNvSpPr txBox="1">
              <a:spLocks noChangeArrowheads="1"/>
            </p:cNvSpPr>
            <p:nvPr/>
          </p:nvSpPr>
          <p:spPr bwMode="auto">
            <a:xfrm>
              <a:off x="6426200" y="3573463"/>
              <a:ext cx="823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spcBef>
                  <a:spcPct val="0"/>
                </a:spcBef>
                <a:buClrTx/>
                <a:buFontTx/>
                <a:buNone/>
              </a:pPr>
              <a:r>
                <a:rPr lang="zh-CN" altLang="en-US" sz="2000" dirty="0">
                  <a:solidFill>
                    <a:schemeClr val="tx1"/>
                  </a:solidFill>
                  <a:latin typeface="华文细黑" panose="02010600040101010101" pitchFamily="2" charset="-122"/>
                  <a:ea typeface="华文细黑" panose="02010600040101010101" pitchFamily="2" charset="-122"/>
                </a:rPr>
                <a:t>镍</a:t>
              </a:r>
            </a:p>
          </p:txBody>
        </p:sp>
        <p:sp>
          <p:nvSpPr>
            <p:cNvPr id="27" name="直角三角形 26"/>
            <p:cNvSpPr/>
            <p:nvPr/>
          </p:nvSpPr>
          <p:spPr>
            <a:xfrm>
              <a:off x="6190188" y="3640956"/>
              <a:ext cx="254020" cy="292100"/>
            </a:xfrm>
            <a:prstGeom prst="rtTriangle">
              <a:avLst/>
            </a:prstGeom>
            <a:effectLst>
              <a:outerShdw blurRad="40000" dist="23000" dir="5400000" rotWithShape="0">
                <a:srgbClr val="000000">
                  <a:alpha val="35000"/>
                </a:srgbClr>
              </a:outerShdw>
              <a:reflection blurRad="6350" stA="50000" endA="300" endPos="55000" dir="5400000" sy="-100000" algn="bl" rotWithShape="0"/>
            </a:effectLst>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zh-CN" altLang="en-US"/>
            </a:p>
          </p:txBody>
        </p:sp>
      </p:grpSp>
      <p:sp>
        <p:nvSpPr>
          <p:cNvPr id="35" name="14 CuadroTexto"/>
          <p:cNvSpPr txBox="1">
            <a:spLocks noChangeArrowheads="1"/>
          </p:cNvSpPr>
          <p:nvPr/>
        </p:nvSpPr>
        <p:spPr bwMode="auto">
          <a:xfrm>
            <a:off x="7783513" y="6172200"/>
            <a:ext cx="315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i="1">
                <a:solidFill>
                  <a:schemeClr val="bg1"/>
                </a:solidFill>
                <a:latin typeface="Calibri" panose="020F0502020204030204" pitchFamily="34" charset="0"/>
              </a:rPr>
              <a:t>of</a:t>
            </a:r>
            <a:endParaRPr lang="zh-CN" altLang="en-US" sz="1200" b="1" i="1">
              <a:solidFill>
                <a:schemeClr val="bg1"/>
              </a:solidFill>
              <a:latin typeface="Calibri" panose="020F0502020204030204" pitchFamily="34" charset="0"/>
              <a:ea typeface="宋体" panose="02010600030101010101" pitchFamily="2" charset="-122"/>
            </a:endParaRPr>
          </a:p>
        </p:txBody>
      </p:sp>
      <p:sp>
        <p:nvSpPr>
          <p:cNvPr id="36" name="15 CuadroTexto"/>
          <p:cNvSpPr txBox="1">
            <a:spLocks noChangeArrowheads="1"/>
          </p:cNvSpPr>
          <p:nvPr/>
        </p:nvSpPr>
        <p:spPr bwMode="auto">
          <a:xfrm>
            <a:off x="8051800" y="6157913"/>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schemeClr val="bg1"/>
                </a:solidFill>
                <a:latin typeface="Calibri" panose="020F0502020204030204" pitchFamily="34" charset="0"/>
              </a:rPr>
              <a:t>1</a:t>
            </a:r>
            <a:endParaRPr lang="zh-CN" altLang="en-US" sz="1200" b="1" dirty="0">
              <a:solidFill>
                <a:schemeClr val="bg1"/>
              </a:solidFill>
              <a:latin typeface="Calibri" panose="020F0502020204030204" pitchFamily="34" charset="0"/>
              <a:ea typeface="宋体" panose="02010600030101010101" pitchFamily="2" charset="-122"/>
            </a:endParaRPr>
          </a:p>
        </p:txBody>
      </p:sp>
      <p:sp>
        <p:nvSpPr>
          <p:cNvPr id="37" name="矩形 36"/>
          <p:cNvSpPr/>
          <p:nvPr/>
        </p:nvSpPr>
        <p:spPr>
          <a:xfrm>
            <a:off x="0" y="5507556"/>
            <a:ext cx="9180314" cy="13562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2000" dirty="0" smtClean="0">
                <a:latin typeface="黑体" panose="02010609060101010101" pitchFamily="49" charset="-122"/>
                <a:ea typeface="黑体" panose="02010609060101010101" pitchFamily="49" charset="-122"/>
              </a:rPr>
              <a:t>                诚信 </a:t>
            </a:r>
            <a:r>
              <a:rPr lang="en-US" altLang="zh-CN" sz="2000" dirty="0" smtClean="0">
                <a:latin typeface="黑体" panose="02010609060101010101" pitchFamily="49" charset="-122"/>
                <a:ea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rPr>
              <a:t>创新 </a:t>
            </a:r>
            <a:r>
              <a:rPr lang="en-US" altLang="zh-CN" sz="2000" dirty="0" smtClean="0">
                <a:latin typeface="黑体" panose="02010609060101010101" pitchFamily="49" charset="-122"/>
                <a:ea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rPr>
              <a:t>安全</a:t>
            </a:r>
            <a:endParaRPr lang="en-US" altLang="zh-CN" sz="2000" dirty="0" smtClean="0">
              <a:latin typeface="黑体" panose="02010609060101010101" pitchFamily="49" charset="-122"/>
              <a:ea typeface="黑体" panose="02010609060101010101" pitchFamily="49" charset="-122"/>
            </a:endParaRPr>
          </a:p>
          <a:p>
            <a:pPr>
              <a:spcAft>
                <a:spcPts val="800"/>
              </a:spcAft>
            </a:pPr>
            <a:r>
              <a:rPr lang="en-US" altLang="zh-CN" sz="2000" dirty="0" smtClean="0"/>
              <a:t>                           Credibility </a:t>
            </a:r>
            <a:r>
              <a:rPr lang="en-US" altLang="zh-CN" sz="2000" dirty="0"/>
              <a:t>• Innovation • Safety</a:t>
            </a:r>
            <a:endParaRPr lang="en-US" altLang="zh-CN" sz="2000" dirty="0">
              <a:latin typeface="黑体" panose="02010609060101010101" pitchFamily="49" charset="-122"/>
              <a:ea typeface="黑体" panose="02010609060101010101" pitchFamily="49" charset="-122"/>
            </a:endParaRPr>
          </a:p>
        </p:txBody>
      </p:sp>
      <p:sp>
        <p:nvSpPr>
          <p:cNvPr id="39" name="13 CuadroTexto"/>
          <p:cNvSpPr txBox="1">
            <a:spLocks noChangeArrowheads="1"/>
          </p:cNvSpPr>
          <p:nvPr/>
        </p:nvSpPr>
        <p:spPr bwMode="auto">
          <a:xfrm>
            <a:off x="7655856"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zh-CN" sz="1200" b="1" dirty="0" smtClean="0">
                <a:solidFill>
                  <a:schemeClr val="bg1"/>
                </a:solidFill>
                <a:latin typeface="Calibri" panose="020F0502020204030204" pitchFamily="34" charset="0"/>
              </a:rPr>
              <a:t>12</a:t>
            </a:r>
            <a:endParaRPr lang="zh-CN" altLang="en-US" sz="1200" b="1" dirty="0">
              <a:solidFill>
                <a:schemeClr val="bg1"/>
              </a:solidFill>
              <a:latin typeface="Calibri" panose="020F0502020204030204" pitchFamily="34" charset="0"/>
            </a:endParaRPr>
          </a:p>
        </p:txBody>
      </p:sp>
      <p:sp>
        <p:nvSpPr>
          <p:cNvPr id="40" name="15 CuadroTexto"/>
          <p:cNvSpPr txBox="1">
            <a:spLocks noChangeArrowheads="1"/>
          </p:cNvSpPr>
          <p:nvPr/>
        </p:nvSpPr>
        <p:spPr bwMode="auto">
          <a:xfrm>
            <a:off x="8194019"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schemeClr val="bg1"/>
                </a:solidFill>
                <a:latin typeface="Calibri" panose="020F0502020204030204" pitchFamily="34" charset="0"/>
              </a:rPr>
              <a:t>2</a:t>
            </a:r>
            <a:r>
              <a:rPr lang="en-US" altLang="zh-CN" sz="1200" b="1" dirty="0" smtClean="0">
                <a:solidFill>
                  <a:schemeClr val="bg1"/>
                </a:solidFill>
                <a:latin typeface="Calibri" panose="020F0502020204030204" pitchFamily="34" charset="0"/>
              </a:rPr>
              <a:t>6</a:t>
            </a:r>
            <a:endParaRPr lang="zh-CN" altLang="en-US" sz="1200" b="1" dirty="0">
              <a:solidFill>
                <a:schemeClr val="bg1"/>
              </a:solidFill>
              <a:latin typeface="Calibri" panose="020F0502020204030204" pitchFamily="34" charset="0"/>
              <a:ea typeface="宋体" panose="02010600030101010101" pitchFamily="2" charset="-122"/>
            </a:endParaRPr>
          </a:p>
        </p:txBody>
      </p:sp>
      <p:pic>
        <p:nvPicPr>
          <p:cNvPr id="41" name="Imagen 6" descr="C:\Users\Design\Documents\Edu\Product Launch\btns.png">
            <a:hlinkClick r:id="" action="ppaction://hlinkshowjump?jump=nextslide"/>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5019" y="6127343"/>
            <a:ext cx="177800" cy="176213"/>
          </a:xfrm>
          <a:prstGeom prst="rect">
            <a:avLst/>
          </a:prstGeom>
          <a:noFill/>
          <a:ln>
            <a:noFill/>
          </a:ln>
          <a:extLst/>
        </p:spPr>
      </p:pic>
      <p:pic>
        <p:nvPicPr>
          <p:cNvPr id="42" name="Imagen 6" descr="C:\Users\Design\Documents\Edu\Product Launch\btns.png">
            <a:hlinkClick r:id="" action="ppaction://hlinkshowjump?jump=previous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4394" y="6127343"/>
            <a:ext cx="177800" cy="176213"/>
          </a:xfrm>
          <a:prstGeom prst="rect">
            <a:avLst/>
          </a:prstGeom>
          <a:noFill/>
          <a:ln>
            <a:noFill/>
          </a:ln>
          <a:extLst/>
        </p:spPr>
      </p:pic>
      <p:sp>
        <p:nvSpPr>
          <p:cNvPr id="43" name="13 CuadroTexto"/>
          <p:cNvSpPr txBox="1">
            <a:spLocks noChangeArrowheads="1"/>
          </p:cNvSpPr>
          <p:nvPr/>
        </p:nvSpPr>
        <p:spPr bwMode="auto">
          <a:xfrm>
            <a:off x="7928296" y="6055905"/>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i="1" dirty="0">
                <a:solidFill>
                  <a:schemeClr val="bg1">
                    <a:lumMod val="95000"/>
                  </a:schemeClr>
                </a:solidFill>
                <a:latin typeface="Times New Roman" panose="02020603050405020304" pitchFamily="18" charset="0"/>
                <a:cs typeface="Times New Roman" panose="02020603050405020304" pitchFamily="18" charset="0"/>
              </a:rPr>
              <a:t>of</a:t>
            </a:r>
            <a:endParaRPr lang="zh-CN" altLang="en-US" sz="1200" i="1" dirty="0">
              <a:solidFill>
                <a:schemeClr val="bg1">
                  <a:lumMod val="9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4" name="图片 3"/>
          <p:cNvPicPr>
            <a:picLocks noChangeAspect="1"/>
          </p:cNvPicPr>
          <p:nvPr/>
        </p:nvPicPr>
        <p:blipFill>
          <a:blip r:embed="rId4"/>
          <a:stretch>
            <a:fillRect/>
          </a:stretch>
        </p:blipFill>
        <p:spPr>
          <a:xfrm>
            <a:off x="2860470" y="1409648"/>
            <a:ext cx="4612824" cy="3134595"/>
          </a:xfrm>
          <a:prstGeom prst="rect">
            <a:avLst/>
          </a:prstGeom>
        </p:spPr>
      </p:pic>
      <p:pic>
        <p:nvPicPr>
          <p:cNvPr id="5" name="图片 4"/>
          <p:cNvPicPr>
            <a:picLocks noChangeAspect="1"/>
          </p:cNvPicPr>
          <p:nvPr/>
        </p:nvPicPr>
        <p:blipFill>
          <a:blip r:embed="rId5"/>
          <a:stretch>
            <a:fillRect/>
          </a:stretch>
        </p:blipFill>
        <p:spPr>
          <a:xfrm>
            <a:off x="6704479" y="3397283"/>
            <a:ext cx="1818254" cy="1552575"/>
          </a:xfrm>
          <a:prstGeom prst="rect">
            <a:avLst/>
          </a:prstGeom>
        </p:spPr>
      </p:pic>
      <p:pic>
        <p:nvPicPr>
          <p:cNvPr id="26" name="Picture 20" descr="C:\Documents and Settings\songs\桌面\PPT\tpme标.jpg"/>
          <p:cNvPicPr>
            <a:picLocks noChangeAspect="1" noChangeArrowheads="1"/>
          </p:cNvPicPr>
          <p:nvPr/>
        </p:nvPicPr>
        <p:blipFill>
          <a:blip r:embed="rId6"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7399" y="5969964"/>
            <a:ext cx="770225" cy="411364"/>
          </a:xfrm>
          <a:prstGeom prst="rect">
            <a:avLst/>
          </a:prstGeom>
          <a:ln>
            <a:noFill/>
          </a:ln>
          <a:effectLst>
            <a:outerShdw blurRad="292100" dist="139700" dir="2700000" algn="tl" rotWithShape="0">
              <a:srgbClr val="333333">
                <a:alpha val="65000"/>
              </a:srgbClr>
            </a:outerShdw>
          </a:effectLst>
          <a:extLst/>
        </p:spPr>
      </p:pic>
      <p:pic>
        <p:nvPicPr>
          <p:cNvPr id="31" name="Picture 25" descr="D:\我的工作文件\宣传类\2013传播计划\宣传册\素材\宣传册\zxlogo.gif"/>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8974" y="5733256"/>
            <a:ext cx="886371" cy="881802"/>
          </a:xfrm>
          <a:prstGeom prst="rect">
            <a:avLst/>
          </a:prstGeom>
          <a:ln>
            <a:noFill/>
          </a:ln>
          <a:effectLst>
            <a:glow rad="50800">
              <a:schemeClr val="bg1">
                <a:alpha val="6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32" name="组合 6"/>
          <p:cNvGrpSpPr>
            <a:grpSpLocks/>
          </p:cNvGrpSpPr>
          <p:nvPr/>
        </p:nvGrpSpPr>
        <p:grpSpPr bwMode="auto">
          <a:xfrm>
            <a:off x="1175090" y="4344218"/>
            <a:ext cx="1060450" cy="400050"/>
            <a:chOff x="6190188" y="3573463"/>
            <a:chExt cx="1059925" cy="400050"/>
          </a:xfrm>
        </p:grpSpPr>
        <p:sp>
          <p:nvSpPr>
            <p:cNvPr id="33" name="23 CuadroTexto"/>
            <p:cNvSpPr txBox="1">
              <a:spLocks noChangeArrowheads="1"/>
            </p:cNvSpPr>
            <p:nvPr/>
          </p:nvSpPr>
          <p:spPr bwMode="auto">
            <a:xfrm>
              <a:off x="6426200" y="3573463"/>
              <a:ext cx="823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spcBef>
                  <a:spcPct val="0"/>
                </a:spcBef>
                <a:buClrTx/>
                <a:buFontTx/>
                <a:buNone/>
              </a:pPr>
              <a:r>
                <a:rPr lang="zh-CN" altLang="en-US" sz="2000" dirty="0" smtClean="0">
                  <a:solidFill>
                    <a:schemeClr val="tx1"/>
                  </a:solidFill>
                  <a:latin typeface="华文细黑" panose="02010600040101010101" pitchFamily="2" charset="-122"/>
                  <a:ea typeface="华文细黑" panose="02010600040101010101" pitchFamily="2" charset="-122"/>
                </a:rPr>
                <a:t>铜</a:t>
              </a:r>
              <a:endParaRPr lang="zh-CN" altLang="en-US" sz="2000" dirty="0">
                <a:solidFill>
                  <a:schemeClr val="tx1"/>
                </a:solidFill>
                <a:latin typeface="华文细黑" panose="02010600040101010101" pitchFamily="2" charset="-122"/>
                <a:ea typeface="华文细黑" panose="02010600040101010101" pitchFamily="2" charset="-122"/>
              </a:endParaRPr>
            </a:p>
          </p:txBody>
        </p:sp>
        <p:sp>
          <p:nvSpPr>
            <p:cNvPr id="34" name="直角三角形 33"/>
            <p:cNvSpPr/>
            <p:nvPr/>
          </p:nvSpPr>
          <p:spPr>
            <a:xfrm>
              <a:off x="6190188" y="3640956"/>
              <a:ext cx="254020" cy="292100"/>
            </a:xfrm>
            <a:prstGeom prst="rtTriangle">
              <a:avLst/>
            </a:prstGeom>
            <a:effectLst>
              <a:outerShdw blurRad="40000" dist="23000" dir="5400000" rotWithShape="0">
                <a:srgbClr val="000000">
                  <a:alpha val="35000"/>
                </a:srgbClr>
              </a:outerShdw>
              <a:reflection blurRad="6350" stA="50000" endA="300" endPos="55000" dir="5400000" sy="-100000" algn="bl" rotWithShape="0"/>
            </a:effectLst>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zh-CN" altLang="en-US"/>
            </a:p>
          </p:txBody>
        </p:sp>
      </p:grpSp>
    </p:spTree>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5 CuadroTexto"/>
          <p:cNvSpPr txBox="1">
            <a:spLocks noChangeArrowheads="1"/>
          </p:cNvSpPr>
          <p:nvPr/>
        </p:nvSpPr>
        <p:spPr bwMode="auto">
          <a:xfrm>
            <a:off x="664369" y="421815"/>
            <a:ext cx="6372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zh-CN" sz="2800" dirty="0" smtClean="0">
                <a:latin typeface="华文细黑" pitchFamily="2" charset="-122"/>
                <a:ea typeface="华文细黑" pitchFamily="2" charset="-122"/>
              </a:rPr>
              <a:t>2.2 </a:t>
            </a:r>
            <a:r>
              <a:rPr lang="zh-CN" altLang="en-US" sz="2800" dirty="0">
                <a:latin typeface="华文细黑" pitchFamily="2" charset="-122"/>
                <a:ea typeface="华文细黑" pitchFamily="2" charset="-122"/>
              </a:rPr>
              <a:t>津贵</a:t>
            </a:r>
            <a:r>
              <a:rPr lang="zh-CN" altLang="en-US" sz="2800" dirty="0" smtClean="0">
                <a:latin typeface="华文细黑" pitchFamily="2" charset="-122"/>
                <a:ea typeface="华文细黑" pitchFamily="2" charset="-122"/>
              </a:rPr>
              <a:t>所</a:t>
            </a:r>
            <a:r>
              <a:rPr lang="en-US" altLang="zh-CN" sz="2800" dirty="0" smtClean="0">
                <a:latin typeface="华文细黑" pitchFamily="2" charset="-122"/>
                <a:ea typeface="华文细黑" pitchFamily="2" charset="-122"/>
              </a:rPr>
              <a:t>---</a:t>
            </a:r>
            <a:r>
              <a:rPr lang="zh-CN" altLang="en-US" sz="2800" dirty="0" smtClean="0">
                <a:latin typeface="华文细黑" pitchFamily="2" charset="-122"/>
                <a:ea typeface="华文细黑" pitchFamily="2" charset="-122"/>
              </a:rPr>
              <a:t>分散式柜台交易</a:t>
            </a:r>
            <a:endParaRPr lang="en-US" altLang="zh-CN" sz="2800" dirty="0" smtClean="0">
              <a:latin typeface="华文细黑" pitchFamily="2" charset="-122"/>
              <a:ea typeface="华文细黑" pitchFamily="2" charset="-122"/>
            </a:endParaRPr>
          </a:p>
        </p:txBody>
      </p:sp>
      <p:grpSp>
        <p:nvGrpSpPr>
          <p:cNvPr id="33801" name="Group 14"/>
          <p:cNvGrpSpPr>
            <a:grpSpLocks/>
          </p:cNvGrpSpPr>
          <p:nvPr/>
        </p:nvGrpSpPr>
        <p:grpSpPr bwMode="auto">
          <a:xfrm>
            <a:off x="5572125" y="1638300"/>
            <a:ext cx="46038" cy="3270250"/>
            <a:chOff x="0" y="0"/>
            <a:chExt cx="14288" cy="1589078"/>
          </a:xfrm>
        </p:grpSpPr>
        <p:cxnSp>
          <p:nvCxnSpPr>
            <p:cNvPr id="33808" name="9 Conector recto"/>
            <p:cNvCxnSpPr>
              <a:cxnSpLocks noChangeShapeType="1"/>
            </p:cNvCxnSpPr>
            <p:nvPr/>
          </p:nvCxnSpPr>
          <p:spPr bwMode="auto">
            <a:xfrm>
              <a:off x="0" y="0"/>
              <a:ext cx="0" cy="1589078"/>
            </a:xfrm>
            <a:prstGeom prst="line">
              <a:avLst/>
            </a:prstGeom>
            <a:noFill/>
            <a:ln w="9525">
              <a:solidFill>
                <a:srgbClr val="D9D9D9"/>
              </a:solidFill>
              <a:round/>
              <a:headEnd/>
              <a:tailEnd/>
            </a:ln>
            <a:extLst>
              <a:ext uri="{909E8E84-426E-40DD-AFC4-6F175D3DCCD1}">
                <a14:hiddenFill xmlns:a14="http://schemas.microsoft.com/office/drawing/2010/main">
                  <a:noFill/>
                </a14:hiddenFill>
              </a:ext>
            </a:extLst>
          </p:spPr>
        </p:cxnSp>
        <p:cxnSp>
          <p:nvCxnSpPr>
            <p:cNvPr id="33809" name="10 Conector recto"/>
            <p:cNvCxnSpPr>
              <a:cxnSpLocks noChangeShapeType="1"/>
            </p:cNvCxnSpPr>
            <p:nvPr/>
          </p:nvCxnSpPr>
          <p:spPr bwMode="auto">
            <a:xfrm>
              <a:off x="14288" y="0"/>
              <a:ext cx="0" cy="158907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cxnSp>
      </p:grpSp>
      <p:sp>
        <p:nvSpPr>
          <p:cNvPr id="33802" name="3 CuadroTexto"/>
          <p:cNvSpPr txBox="1">
            <a:spLocks noChangeArrowheads="1"/>
          </p:cNvSpPr>
          <p:nvPr/>
        </p:nvSpPr>
        <p:spPr bwMode="auto">
          <a:xfrm>
            <a:off x="5929313" y="1427163"/>
            <a:ext cx="2214562" cy="358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spcBef>
                <a:spcPct val="0"/>
              </a:spcBef>
              <a:spcAft>
                <a:spcPts val="600"/>
              </a:spcAft>
              <a:buClrTx/>
              <a:buFontTx/>
              <a:buNone/>
            </a:pPr>
            <a:r>
              <a:rPr lang="zh-CN" altLang="en-US" sz="2000" dirty="0">
                <a:solidFill>
                  <a:srgbClr val="D3532B"/>
                </a:solidFill>
                <a:latin typeface="华文细黑" panose="02010600040101010101" pitchFamily="2" charset="-122"/>
                <a:ea typeface="华文细黑" panose="02010600040101010101" pitchFamily="2" charset="-122"/>
              </a:rPr>
              <a:t>流动性</a:t>
            </a:r>
            <a:endParaRPr lang="en-US" altLang="zh-CN" sz="2000" dirty="0">
              <a:solidFill>
                <a:srgbClr val="D3532B"/>
              </a:solidFill>
              <a:latin typeface="华文细黑" panose="02010600040101010101" pitchFamily="2" charset="-122"/>
              <a:ea typeface="华文细黑" panose="02010600040101010101" pitchFamily="2" charset="-122"/>
            </a:endParaRPr>
          </a:p>
          <a:p>
            <a:pPr algn="just" eaLnBrk="1" hangingPunct="1">
              <a:spcBef>
                <a:spcPct val="0"/>
              </a:spcBef>
              <a:spcAft>
                <a:spcPts val="600"/>
              </a:spcAft>
              <a:buClrTx/>
              <a:buFontTx/>
              <a:buNone/>
            </a:pPr>
            <a:r>
              <a:rPr lang="zh-CN" altLang="en-US" sz="1400" dirty="0" smtClean="0">
                <a:solidFill>
                  <a:schemeClr val="tx1"/>
                </a:solidFill>
                <a:latin typeface="华文细黑" panose="02010600040101010101" pitchFamily="2" charset="-122"/>
                <a:ea typeface="华文细黑" panose="02010600040101010101" pitchFamily="2" charset="-122"/>
              </a:rPr>
              <a:t>见</a:t>
            </a:r>
            <a:r>
              <a:rPr lang="zh-CN" altLang="en-US" sz="1400" dirty="0">
                <a:solidFill>
                  <a:schemeClr val="tx1"/>
                </a:solidFill>
                <a:latin typeface="华文细黑" panose="02010600040101010101" pitchFamily="2" charset="-122"/>
                <a:ea typeface="华文细黑" panose="02010600040101010101" pitchFamily="2" charset="-122"/>
              </a:rPr>
              <a:t>价成交</a:t>
            </a:r>
            <a:endParaRPr lang="en-US" altLang="zh-CN" sz="1400" dirty="0">
              <a:solidFill>
                <a:schemeClr val="tx1"/>
              </a:solidFill>
              <a:latin typeface="华文细黑" panose="02010600040101010101" pitchFamily="2" charset="-122"/>
              <a:ea typeface="华文细黑" panose="02010600040101010101" pitchFamily="2" charset="-122"/>
            </a:endParaRPr>
          </a:p>
          <a:p>
            <a:pPr algn="just" eaLnBrk="1" hangingPunct="1">
              <a:spcBef>
                <a:spcPct val="0"/>
              </a:spcBef>
              <a:spcAft>
                <a:spcPts val="600"/>
              </a:spcAft>
              <a:buClrTx/>
              <a:buFontTx/>
              <a:buNone/>
            </a:pPr>
            <a:endParaRPr lang="en-US" sz="1400" dirty="0">
              <a:solidFill>
                <a:srgbClr val="7F7F7F"/>
              </a:solidFill>
              <a:latin typeface="Calibri" panose="020F0502020204030204" pitchFamily="34" charset="0"/>
              <a:ea typeface="华文细黑" panose="02010600040101010101" pitchFamily="2" charset="-122"/>
            </a:endParaRPr>
          </a:p>
          <a:p>
            <a:pPr algn="just" eaLnBrk="1" hangingPunct="1">
              <a:spcBef>
                <a:spcPct val="0"/>
              </a:spcBef>
              <a:spcAft>
                <a:spcPts val="600"/>
              </a:spcAft>
              <a:buClrTx/>
              <a:buFontTx/>
              <a:buNone/>
            </a:pPr>
            <a:r>
              <a:rPr lang="zh-CN" altLang="en-US" dirty="0">
                <a:solidFill>
                  <a:srgbClr val="D3532B"/>
                </a:solidFill>
                <a:latin typeface="华文细黑" panose="02010600040101010101" pitchFamily="2" charset="-122"/>
                <a:ea typeface="华文细黑" panose="02010600040101010101" pitchFamily="2" charset="-122"/>
              </a:rPr>
              <a:t>安全性</a:t>
            </a:r>
            <a:endParaRPr lang="en-US" dirty="0">
              <a:solidFill>
                <a:srgbClr val="D3532B"/>
              </a:solidFill>
              <a:latin typeface="华文细黑" panose="02010600040101010101" pitchFamily="2" charset="-122"/>
              <a:ea typeface="华文细黑" panose="02010600040101010101" pitchFamily="2" charset="-122"/>
            </a:endParaRPr>
          </a:p>
          <a:p>
            <a:pPr algn="just" eaLnBrk="1" hangingPunct="1">
              <a:spcBef>
                <a:spcPct val="0"/>
              </a:spcBef>
              <a:spcAft>
                <a:spcPts val="600"/>
              </a:spcAft>
              <a:buClrTx/>
              <a:buFontTx/>
              <a:buNone/>
            </a:pPr>
            <a:r>
              <a:rPr lang="zh-CN" altLang="en-US" sz="1400" dirty="0" smtClean="0">
                <a:solidFill>
                  <a:schemeClr val="tx1"/>
                </a:solidFill>
                <a:latin typeface="华文细黑" panose="02010600040101010101" pitchFamily="2" charset="-122"/>
                <a:ea typeface="华文细黑" panose="02010600040101010101" pitchFamily="2" charset="-122"/>
              </a:rPr>
              <a:t>银行存</a:t>
            </a:r>
            <a:r>
              <a:rPr lang="zh-CN" altLang="en-US" sz="1400" dirty="0">
                <a:solidFill>
                  <a:schemeClr val="tx1"/>
                </a:solidFill>
                <a:latin typeface="华文细黑" panose="02010600040101010101" pitchFamily="2" charset="-122"/>
                <a:ea typeface="华文细黑" panose="02010600040101010101" pitchFamily="2" charset="-122"/>
              </a:rPr>
              <a:t>管</a:t>
            </a:r>
            <a:endParaRPr lang="en-US" altLang="zh-CN" sz="1400" dirty="0">
              <a:solidFill>
                <a:schemeClr val="tx1"/>
              </a:solidFill>
              <a:latin typeface="华文细黑" panose="02010600040101010101" pitchFamily="2" charset="-122"/>
              <a:ea typeface="华文细黑" panose="02010600040101010101" pitchFamily="2" charset="-122"/>
            </a:endParaRPr>
          </a:p>
          <a:p>
            <a:pPr algn="just" eaLnBrk="1" hangingPunct="1">
              <a:spcBef>
                <a:spcPct val="0"/>
              </a:spcBef>
              <a:spcAft>
                <a:spcPts val="600"/>
              </a:spcAft>
              <a:buClrTx/>
              <a:buFontTx/>
              <a:buNone/>
            </a:pPr>
            <a:endParaRPr lang="en-US" sz="1400" dirty="0">
              <a:solidFill>
                <a:srgbClr val="7F7F7F"/>
              </a:solidFill>
              <a:latin typeface="Calibri" panose="020F0502020204030204" pitchFamily="34" charset="0"/>
              <a:ea typeface="华文细黑" panose="02010600040101010101" pitchFamily="2" charset="-122"/>
            </a:endParaRPr>
          </a:p>
          <a:p>
            <a:pPr algn="just" eaLnBrk="1" hangingPunct="1">
              <a:spcBef>
                <a:spcPct val="0"/>
              </a:spcBef>
              <a:spcAft>
                <a:spcPts val="600"/>
              </a:spcAft>
              <a:buClrTx/>
              <a:buFontTx/>
              <a:buNone/>
            </a:pPr>
            <a:r>
              <a:rPr lang="zh-CN" altLang="en-US" dirty="0">
                <a:solidFill>
                  <a:srgbClr val="D3532B"/>
                </a:solidFill>
                <a:latin typeface="华文细黑" panose="02010600040101010101" pitchFamily="2" charset="-122"/>
                <a:ea typeface="华文细黑" panose="02010600040101010101" pitchFamily="2" charset="-122"/>
              </a:rPr>
              <a:t>便捷性</a:t>
            </a:r>
            <a:endParaRPr lang="en-US" altLang="zh-CN" dirty="0">
              <a:solidFill>
                <a:srgbClr val="D3532B"/>
              </a:solidFill>
              <a:latin typeface="华文细黑" panose="02010600040101010101" pitchFamily="2" charset="-122"/>
              <a:ea typeface="华文细黑" panose="02010600040101010101" pitchFamily="2" charset="-122"/>
            </a:endParaRPr>
          </a:p>
          <a:p>
            <a:pPr algn="just" eaLnBrk="1" hangingPunct="1">
              <a:spcBef>
                <a:spcPct val="0"/>
              </a:spcBef>
              <a:spcAft>
                <a:spcPts val="600"/>
              </a:spcAft>
              <a:buClrTx/>
              <a:buFontTx/>
              <a:buNone/>
            </a:pPr>
            <a:r>
              <a:rPr lang="en-US" altLang="zh-CN" sz="1400" dirty="0">
                <a:solidFill>
                  <a:schemeClr val="tx1"/>
                </a:solidFill>
                <a:latin typeface="华文细黑" panose="02010600040101010101" pitchFamily="2" charset="-122"/>
                <a:ea typeface="华文细黑" panose="02010600040101010101" pitchFamily="2" charset="-122"/>
              </a:rPr>
              <a:t>24</a:t>
            </a:r>
            <a:r>
              <a:rPr lang="zh-CN" altLang="en-US" sz="1400" dirty="0" smtClean="0">
                <a:solidFill>
                  <a:schemeClr val="tx1"/>
                </a:solidFill>
                <a:latin typeface="华文细黑" panose="02010600040101010101" pitchFamily="2" charset="-122"/>
                <a:ea typeface="华文细黑" panose="02010600040101010101" pitchFamily="2" charset="-122"/>
              </a:rPr>
              <a:t>小时交易</a:t>
            </a:r>
            <a:endParaRPr lang="en-US" altLang="zh-CN" sz="1400" dirty="0">
              <a:solidFill>
                <a:schemeClr val="tx1"/>
              </a:solidFill>
              <a:latin typeface="华文细黑" panose="02010600040101010101" pitchFamily="2" charset="-122"/>
              <a:ea typeface="华文细黑" panose="02010600040101010101" pitchFamily="2" charset="-122"/>
            </a:endParaRPr>
          </a:p>
          <a:p>
            <a:pPr algn="just" eaLnBrk="1" hangingPunct="1">
              <a:spcBef>
                <a:spcPct val="0"/>
              </a:spcBef>
              <a:spcAft>
                <a:spcPts val="600"/>
              </a:spcAft>
              <a:buClrTx/>
              <a:buFontTx/>
              <a:buNone/>
            </a:pPr>
            <a:endParaRPr lang="en-US" sz="1000" dirty="0">
              <a:solidFill>
                <a:srgbClr val="7F7F7F"/>
              </a:solidFill>
              <a:latin typeface="华文细黑" panose="02010600040101010101" pitchFamily="2" charset="-122"/>
              <a:ea typeface="华文细黑" panose="02010600040101010101" pitchFamily="2" charset="-122"/>
            </a:endParaRPr>
          </a:p>
          <a:p>
            <a:pPr algn="just" eaLnBrk="1" hangingPunct="1">
              <a:spcBef>
                <a:spcPct val="0"/>
              </a:spcBef>
              <a:spcAft>
                <a:spcPts val="600"/>
              </a:spcAft>
              <a:buClrTx/>
              <a:buFontTx/>
              <a:buNone/>
            </a:pPr>
            <a:r>
              <a:rPr lang="zh-CN" altLang="en-US" dirty="0">
                <a:solidFill>
                  <a:srgbClr val="D3532B"/>
                </a:solidFill>
                <a:latin typeface="华文细黑" panose="02010600040101010101" pitchFamily="2" charset="-122"/>
                <a:ea typeface="华文细黑" panose="02010600040101010101" pitchFamily="2" charset="-122"/>
              </a:rPr>
              <a:t>高效性</a:t>
            </a:r>
            <a:endParaRPr lang="en-US" altLang="zh-CN" dirty="0">
              <a:solidFill>
                <a:srgbClr val="D3532B"/>
              </a:solidFill>
              <a:latin typeface="华文细黑" panose="02010600040101010101" pitchFamily="2" charset="-122"/>
              <a:ea typeface="华文细黑" panose="02010600040101010101" pitchFamily="2" charset="-122"/>
            </a:endParaRPr>
          </a:p>
          <a:p>
            <a:pPr algn="just" eaLnBrk="1" hangingPunct="1">
              <a:spcBef>
                <a:spcPct val="0"/>
              </a:spcBef>
              <a:spcAft>
                <a:spcPts val="600"/>
              </a:spcAft>
              <a:buClrTx/>
              <a:buFontTx/>
              <a:buNone/>
            </a:pPr>
            <a:r>
              <a:rPr lang="zh-CN" altLang="en-US" sz="1400" dirty="0" smtClean="0">
                <a:solidFill>
                  <a:schemeClr val="tx1"/>
                </a:solidFill>
                <a:latin typeface="华文细黑" panose="02010600040101010101" pitchFamily="2" charset="-122"/>
                <a:ea typeface="华文细黑" panose="02010600040101010101" pitchFamily="2" charset="-122"/>
              </a:rPr>
              <a:t>当日</a:t>
            </a:r>
            <a:r>
              <a:rPr lang="zh-CN" altLang="en-US" sz="1400" dirty="0">
                <a:solidFill>
                  <a:schemeClr val="tx1"/>
                </a:solidFill>
                <a:latin typeface="华文细黑" panose="02010600040101010101" pitchFamily="2" charset="-122"/>
                <a:ea typeface="华文细黑" panose="02010600040101010101" pitchFamily="2" charset="-122"/>
              </a:rPr>
              <a:t>结算</a:t>
            </a:r>
            <a:endParaRPr lang="en-US" sz="1400" dirty="0">
              <a:solidFill>
                <a:schemeClr val="tx1"/>
              </a:solidFill>
              <a:latin typeface="华文细黑" panose="02010600040101010101" pitchFamily="2" charset="-122"/>
              <a:ea typeface="华文细黑" panose="02010600040101010101" pitchFamily="2" charset="-122"/>
            </a:endParaRPr>
          </a:p>
          <a:p>
            <a:pPr algn="just" eaLnBrk="1" hangingPunct="1">
              <a:spcBef>
                <a:spcPct val="0"/>
              </a:spcBef>
              <a:spcAft>
                <a:spcPts val="600"/>
              </a:spcAft>
              <a:buClrTx/>
              <a:buFontTx/>
              <a:buNone/>
            </a:pPr>
            <a:endParaRPr lang="en-US" sz="1000" dirty="0">
              <a:solidFill>
                <a:srgbClr val="7F7F7F"/>
              </a:solidFill>
              <a:latin typeface="Calibri" panose="020F0502020204030204" pitchFamily="34" charset="0"/>
              <a:ea typeface="华文细黑" panose="02010600040101010101" pitchFamily="2" charset="-122"/>
            </a:endParaRPr>
          </a:p>
        </p:txBody>
      </p:sp>
      <p:pic>
        <p:nvPicPr>
          <p:cNvPr id="33805" name="Picture 19" descr="C:\Users\songs\Desktop\交易所模式.bm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7125" y="1209675"/>
            <a:ext cx="4179888" cy="41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CuadroTexto"/>
          <p:cNvSpPr txBox="1">
            <a:spLocks noChangeArrowheads="1"/>
          </p:cNvSpPr>
          <p:nvPr/>
        </p:nvSpPr>
        <p:spPr bwMode="auto">
          <a:xfrm>
            <a:off x="7783513" y="6172200"/>
            <a:ext cx="315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i="1">
                <a:solidFill>
                  <a:schemeClr val="bg1"/>
                </a:solidFill>
                <a:latin typeface="Calibri" panose="020F0502020204030204" pitchFamily="34" charset="0"/>
              </a:rPr>
              <a:t>of</a:t>
            </a:r>
            <a:endParaRPr lang="zh-CN" altLang="en-US" sz="1200" b="1" i="1">
              <a:solidFill>
                <a:schemeClr val="bg1"/>
              </a:solidFill>
              <a:latin typeface="Calibri" panose="020F0502020204030204" pitchFamily="34" charset="0"/>
              <a:ea typeface="宋体" panose="02010600030101010101" pitchFamily="2" charset="-122"/>
            </a:endParaRPr>
          </a:p>
        </p:txBody>
      </p:sp>
      <p:sp>
        <p:nvSpPr>
          <p:cNvPr id="16" name="15 CuadroTexto"/>
          <p:cNvSpPr txBox="1">
            <a:spLocks noChangeArrowheads="1"/>
          </p:cNvSpPr>
          <p:nvPr/>
        </p:nvSpPr>
        <p:spPr bwMode="auto">
          <a:xfrm>
            <a:off x="8051800" y="6157913"/>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schemeClr val="bg1"/>
                </a:solidFill>
                <a:latin typeface="Calibri" panose="020F0502020204030204" pitchFamily="34" charset="0"/>
              </a:rPr>
              <a:t>1</a:t>
            </a:r>
            <a:endParaRPr lang="zh-CN" altLang="en-US" sz="1200" b="1" dirty="0">
              <a:solidFill>
                <a:schemeClr val="bg1"/>
              </a:solidFill>
              <a:latin typeface="Calibri" panose="020F0502020204030204" pitchFamily="34" charset="0"/>
              <a:ea typeface="宋体" panose="02010600030101010101" pitchFamily="2" charset="-122"/>
            </a:endParaRPr>
          </a:p>
        </p:txBody>
      </p:sp>
      <p:sp>
        <p:nvSpPr>
          <p:cNvPr id="17" name="矩形 16"/>
          <p:cNvSpPr/>
          <p:nvPr/>
        </p:nvSpPr>
        <p:spPr>
          <a:xfrm>
            <a:off x="0" y="5507556"/>
            <a:ext cx="9180314" cy="13562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2000" dirty="0" smtClean="0">
                <a:latin typeface="黑体" panose="02010609060101010101" pitchFamily="49" charset="-122"/>
                <a:ea typeface="黑体" panose="02010609060101010101" pitchFamily="49" charset="-122"/>
              </a:rPr>
              <a:t>                 诚信 </a:t>
            </a:r>
            <a:r>
              <a:rPr lang="en-US" altLang="zh-CN" sz="2000" dirty="0" smtClean="0">
                <a:latin typeface="黑体" panose="02010609060101010101" pitchFamily="49" charset="-122"/>
                <a:ea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rPr>
              <a:t>创新 </a:t>
            </a:r>
            <a:r>
              <a:rPr lang="en-US" altLang="zh-CN" sz="2000" dirty="0" smtClean="0">
                <a:latin typeface="黑体" panose="02010609060101010101" pitchFamily="49" charset="-122"/>
                <a:ea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rPr>
              <a:t>安全</a:t>
            </a:r>
            <a:endParaRPr lang="en-US" altLang="zh-CN" sz="2000" dirty="0" smtClean="0">
              <a:latin typeface="黑体" panose="02010609060101010101" pitchFamily="49" charset="-122"/>
              <a:ea typeface="黑体" panose="02010609060101010101" pitchFamily="49" charset="-122"/>
            </a:endParaRPr>
          </a:p>
          <a:p>
            <a:pPr>
              <a:spcAft>
                <a:spcPts val="800"/>
              </a:spcAft>
            </a:pPr>
            <a:r>
              <a:rPr lang="en-US" altLang="zh-CN" sz="2000" dirty="0" smtClean="0"/>
              <a:t>                           Credibility </a:t>
            </a:r>
            <a:r>
              <a:rPr lang="en-US" altLang="zh-CN" sz="2000" dirty="0"/>
              <a:t>• Innovation • Safety</a:t>
            </a:r>
            <a:endParaRPr lang="en-US" altLang="zh-CN" sz="2000" dirty="0">
              <a:latin typeface="黑体" panose="02010609060101010101" pitchFamily="49" charset="-122"/>
              <a:ea typeface="黑体" panose="02010609060101010101" pitchFamily="49" charset="-122"/>
            </a:endParaRPr>
          </a:p>
        </p:txBody>
      </p:sp>
      <p:sp>
        <p:nvSpPr>
          <p:cNvPr id="19" name="13 CuadroTexto"/>
          <p:cNvSpPr txBox="1">
            <a:spLocks noChangeArrowheads="1"/>
          </p:cNvSpPr>
          <p:nvPr/>
        </p:nvSpPr>
        <p:spPr bwMode="auto">
          <a:xfrm>
            <a:off x="7655856"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zh-CN" sz="1200" b="1" dirty="0" smtClean="0">
                <a:solidFill>
                  <a:schemeClr val="bg1"/>
                </a:solidFill>
                <a:latin typeface="Calibri" panose="020F0502020204030204" pitchFamily="34" charset="0"/>
              </a:rPr>
              <a:t>13</a:t>
            </a:r>
            <a:endParaRPr lang="zh-CN" altLang="en-US" sz="1200" b="1" dirty="0">
              <a:solidFill>
                <a:schemeClr val="bg1"/>
              </a:solidFill>
              <a:latin typeface="Calibri" panose="020F0502020204030204" pitchFamily="34" charset="0"/>
            </a:endParaRPr>
          </a:p>
        </p:txBody>
      </p:sp>
      <p:sp>
        <p:nvSpPr>
          <p:cNvPr id="20" name="15 CuadroTexto"/>
          <p:cNvSpPr txBox="1">
            <a:spLocks noChangeArrowheads="1"/>
          </p:cNvSpPr>
          <p:nvPr/>
        </p:nvSpPr>
        <p:spPr bwMode="auto">
          <a:xfrm>
            <a:off x="8194019"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schemeClr val="bg1"/>
                </a:solidFill>
                <a:latin typeface="Calibri" panose="020F0502020204030204" pitchFamily="34" charset="0"/>
              </a:rPr>
              <a:t>2</a:t>
            </a:r>
            <a:r>
              <a:rPr lang="en-US" altLang="zh-CN" sz="1200" b="1" dirty="0" smtClean="0">
                <a:solidFill>
                  <a:schemeClr val="bg1"/>
                </a:solidFill>
                <a:latin typeface="Calibri" panose="020F0502020204030204" pitchFamily="34" charset="0"/>
              </a:rPr>
              <a:t>6</a:t>
            </a:r>
            <a:endParaRPr lang="zh-CN" altLang="en-US" sz="1200" b="1" dirty="0">
              <a:solidFill>
                <a:schemeClr val="bg1"/>
              </a:solidFill>
              <a:latin typeface="Calibri" panose="020F0502020204030204" pitchFamily="34" charset="0"/>
              <a:ea typeface="宋体" panose="02010600030101010101" pitchFamily="2" charset="-122"/>
            </a:endParaRPr>
          </a:p>
        </p:txBody>
      </p:sp>
      <p:pic>
        <p:nvPicPr>
          <p:cNvPr id="21" name="Imagen 6" descr="C:\Users\Design\Documents\Edu\Product Launch\btns.png">
            <a:hlinkClick r:id="" action="ppaction://hlinkshowjump?jump=nextslid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5019" y="6127343"/>
            <a:ext cx="177800" cy="176213"/>
          </a:xfrm>
          <a:prstGeom prst="rect">
            <a:avLst/>
          </a:prstGeom>
          <a:noFill/>
          <a:ln>
            <a:noFill/>
          </a:ln>
          <a:extLst/>
        </p:spPr>
      </p:pic>
      <p:pic>
        <p:nvPicPr>
          <p:cNvPr id="22" name="Imagen 6" descr="C:\Users\Design\Documents\Edu\Product Launch\btns.png">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4394" y="6127343"/>
            <a:ext cx="177800" cy="176213"/>
          </a:xfrm>
          <a:prstGeom prst="rect">
            <a:avLst/>
          </a:prstGeom>
          <a:noFill/>
          <a:ln>
            <a:noFill/>
          </a:ln>
          <a:extLst/>
        </p:spPr>
      </p:pic>
      <p:sp>
        <p:nvSpPr>
          <p:cNvPr id="23" name="13 CuadroTexto"/>
          <p:cNvSpPr txBox="1">
            <a:spLocks noChangeArrowheads="1"/>
          </p:cNvSpPr>
          <p:nvPr/>
        </p:nvSpPr>
        <p:spPr bwMode="auto">
          <a:xfrm>
            <a:off x="7928296" y="6055905"/>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i="1" dirty="0">
                <a:solidFill>
                  <a:schemeClr val="bg1">
                    <a:lumMod val="95000"/>
                  </a:schemeClr>
                </a:solidFill>
                <a:latin typeface="Times New Roman" panose="02020603050405020304" pitchFamily="18" charset="0"/>
                <a:cs typeface="Times New Roman" panose="02020603050405020304" pitchFamily="18" charset="0"/>
              </a:rPr>
              <a:t>of</a:t>
            </a:r>
            <a:endParaRPr lang="zh-CN" altLang="en-US" sz="1200" i="1" dirty="0">
              <a:solidFill>
                <a:schemeClr val="bg1">
                  <a:lumMod val="9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5" name="Picture 20" descr="C:\Documents and Settings\songs\桌面\PPT\tpme标.jpg"/>
          <p:cNvPicPr>
            <a:picLocks noChangeAspect="1" noChangeArrowheads="1"/>
          </p:cNvPicPr>
          <p:nvPr/>
        </p:nvPicPr>
        <p:blipFill>
          <a:blip r:embed="rId6"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7399" y="5969964"/>
            <a:ext cx="770225" cy="411364"/>
          </a:xfrm>
          <a:prstGeom prst="rect">
            <a:avLst/>
          </a:prstGeom>
          <a:ln>
            <a:noFill/>
          </a:ln>
          <a:effectLst>
            <a:outerShdw blurRad="292100" dist="139700" dir="2700000" algn="tl" rotWithShape="0">
              <a:srgbClr val="333333">
                <a:alpha val="65000"/>
              </a:srgbClr>
            </a:outerShdw>
          </a:effectLst>
          <a:extLst/>
        </p:spPr>
      </p:pic>
      <p:pic>
        <p:nvPicPr>
          <p:cNvPr id="18" name="Picture 25" descr="D:\我的工作文件\宣传类\2013传播计划\宣传册\素材\宣传册\zxlogo.gif"/>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8974" y="5733256"/>
            <a:ext cx="886371" cy="881802"/>
          </a:xfrm>
          <a:prstGeom prst="rect">
            <a:avLst/>
          </a:prstGeom>
          <a:ln>
            <a:noFill/>
          </a:ln>
          <a:effectLst>
            <a:glow rad="50800">
              <a:schemeClr val="bg1">
                <a:alpha val="6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11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5063" y="6161088"/>
            <a:ext cx="360362"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12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9738" y="6161088"/>
            <a:ext cx="36195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13 CuadroTexto"/>
          <p:cNvSpPr txBox="1">
            <a:spLocks noChangeArrowheads="1"/>
          </p:cNvSpPr>
          <p:nvPr/>
        </p:nvSpPr>
        <p:spPr bwMode="auto">
          <a:xfrm>
            <a:off x="7521575" y="6172200"/>
            <a:ext cx="341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a:solidFill>
                  <a:srgbClr val="FFC000"/>
                </a:solidFill>
                <a:latin typeface="Calibri" panose="020F0502020204030204" pitchFamily="34" charset="0"/>
              </a:rPr>
              <a:t>14</a:t>
            </a:r>
            <a:endParaRPr lang="zh-CN" altLang="en-US" sz="1200" b="1">
              <a:solidFill>
                <a:srgbClr val="FFC000"/>
              </a:solidFill>
              <a:latin typeface="Calibri" panose="020F0502020204030204" pitchFamily="34" charset="0"/>
              <a:ea typeface="宋体" panose="02010600030101010101" pitchFamily="2" charset="-122"/>
            </a:endParaRPr>
          </a:p>
        </p:txBody>
      </p:sp>
      <p:sp>
        <p:nvSpPr>
          <p:cNvPr id="37893" name="14 CuadroTexto"/>
          <p:cNvSpPr txBox="1">
            <a:spLocks noChangeArrowheads="1"/>
          </p:cNvSpPr>
          <p:nvPr/>
        </p:nvSpPr>
        <p:spPr bwMode="auto">
          <a:xfrm>
            <a:off x="7783513" y="6172200"/>
            <a:ext cx="315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i="1">
                <a:solidFill>
                  <a:schemeClr val="bg1"/>
                </a:solidFill>
                <a:latin typeface="Calibri" panose="020F0502020204030204" pitchFamily="34" charset="0"/>
              </a:rPr>
              <a:t>of</a:t>
            </a:r>
            <a:endParaRPr lang="zh-CN" altLang="en-US" sz="1200" b="1" i="1">
              <a:solidFill>
                <a:schemeClr val="bg1"/>
              </a:solidFill>
              <a:latin typeface="Calibri" panose="020F0502020204030204" pitchFamily="34" charset="0"/>
              <a:ea typeface="宋体" panose="02010600030101010101" pitchFamily="2" charset="-122"/>
            </a:endParaRPr>
          </a:p>
        </p:txBody>
      </p:sp>
      <p:sp>
        <p:nvSpPr>
          <p:cNvPr id="37894" name="15 CuadroTexto"/>
          <p:cNvSpPr txBox="1">
            <a:spLocks noChangeArrowheads="1"/>
          </p:cNvSpPr>
          <p:nvPr/>
        </p:nvSpPr>
        <p:spPr bwMode="auto">
          <a:xfrm>
            <a:off x="8072438" y="6172200"/>
            <a:ext cx="341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ES" altLang="zh-CN" sz="1200" b="1">
                <a:solidFill>
                  <a:schemeClr val="bg1"/>
                </a:solidFill>
                <a:latin typeface="Calibri" panose="020F0502020204030204" pitchFamily="34" charset="0"/>
                <a:ea typeface="宋体" panose="02010600030101010101" pitchFamily="2" charset="-122"/>
              </a:rPr>
              <a:t>21</a:t>
            </a:r>
          </a:p>
        </p:txBody>
      </p:sp>
      <p:pic>
        <p:nvPicPr>
          <p:cNvPr id="37895" name="Imagen 6" descr="C:\Users\Design\Documents\Edu\Product Launch\btns.png">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113" y="6242050"/>
            <a:ext cx="1778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Imagen 6" descr="C:\Users\Design\Documents\Edu\Product Launch\btns.png">
            <a:hlinkClick r:id="" action="ppaction://hlinkshowjump?jump=nextslide"/>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40738" y="6242050"/>
            <a:ext cx="1778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文本框 1"/>
          <p:cNvSpPr txBox="1">
            <a:spLocks noChangeArrowheads="1"/>
          </p:cNvSpPr>
          <p:nvPr/>
        </p:nvSpPr>
        <p:spPr bwMode="auto">
          <a:xfrm>
            <a:off x="489882" y="435224"/>
            <a:ext cx="6983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zh-CN" sz="2800" dirty="0" smtClean="0">
                <a:solidFill>
                  <a:schemeClr val="tx2">
                    <a:lumMod val="50000"/>
                  </a:schemeClr>
                </a:solidFill>
                <a:latin typeface="华文细黑" panose="02010600040101010101" pitchFamily="2" charset="-122"/>
                <a:ea typeface="华文细黑" panose="02010600040101010101" pitchFamily="2" charset="-122"/>
              </a:rPr>
              <a:t>2.3 </a:t>
            </a:r>
            <a:r>
              <a:rPr lang="zh-CN" altLang="en-US" sz="2800" dirty="0">
                <a:solidFill>
                  <a:schemeClr val="tx2">
                    <a:lumMod val="50000"/>
                  </a:schemeClr>
                </a:solidFill>
                <a:latin typeface="华文细黑" panose="02010600040101010101" pitchFamily="2" charset="-122"/>
                <a:ea typeface="华文细黑" panose="02010600040101010101" pitchFamily="2" charset="-122"/>
              </a:rPr>
              <a:t>市场</a:t>
            </a:r>
            <a:r>
              <a:rPr lang="zh-CN" altLang="en-US" sz="2800" dirty="0" smtClean="0">
                <a:solidFill>
                  <a:schemeClr val="tx2">
                    <a:lumMod val="50000"/>
                  </a:schemeClr>
                </a:solidFill>
                <a:latin typeface="华文细黑" panose="02010600040101010101" pitchFamily="2" charset="-122"/>
                <a:ea typeface="华文细黑" panose="02010600040101010101" pitchFamily="2" charset="-122"/>
              </a:rPr>
              <a:t>参与者</a:t>
            </a:r>
            <a:endParaRPr lang="zh-CN" altLang="en-US" sz="2800" dirty="0">
              <a:solidFill>
                <a:schemeClr val="tx2">
                  <a:lumMod val="50000"/>
                </a:schemeClr>
              </a:solidFill>
              <a:latin typeface="华文细黑" panose="02010600040101010101" pitchFamily="2" charset="-122"/>
              <a:ea typeface="华文细黑" panose="02010600040101010101" pitchFamily="2" charset="-122"/>
            </a:endParaRPr>
          </a:p>
        </p:txBody>
      </p:sp>
      <p:sp>
        <p:nvSpPr>
          <p:cNvPr id="11" name="14 CuadroTexto"/>
          <p:cNvSpPr txBox="1">
            <a:spLocks noChangeArrowheads="1"/>
          </p:cNvSpPr>
          <p:nvPr/>
        </p:nvSpPr>
        <p:spPr bwMode="auto">
          <a:xfrm>
            <a:off x="7783513" y="6172200"/>
            <a:ext cx="315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i="1">
                <a:solidFill>
                  <a:schemeClr val="bg1"/>
                </a:solidFill>
                <a:latin typeface="Calibri" panose="020F0502020204030204" pitchFamily="34" charset="0"/>
              </a:rPr>
              <a:t>of</a:t>
            </a:r>
            <a:endParaRPr lang="zh-CN" altLang="en-US" sz="1200" b="1" i="1">
              <a:solidFill>
                <a:schemeClr val="bg1"/>
              </a:solidFill>
              <a:latin typeface="Calibri" panose="020F0502020204030204" pitchFamily="34" charset="0"/>
              <a:ea typeface="宋体" panose="02010600030101010101" pitchFamily="2" charset="-122"/>
            </a:endParaRPr>
          </a:p>
        </p:txBody>
      </p:sp>
      <p:sp>
        <p:nvSpPr>
          <p:cNvPr id="12" name="15 CuadroTexto"/>
          <p:cNvSpPr txBox="1">
            <a:spLocks noChangeArrowheads="1"/>
          </p:cNvSpPr>
          <p:nvPr/>
        </p:nvSpPr>
        <p:spPr bwMode="auto">
          <a:xfrm>
            <a:off x="8051800" y="6157913"/>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schemeClr val="bg1"/>
                </a:solidFill>
                <a:latin typeface="Calibri" panose="020F0502020204030204" pitchFamily="34" charset="0"/>
              </a:rPr>
              <a:t>1</a:t>
            </a:r>
            <a:endParaRPr lang="zh-CN" altLang="en-US" sz="1200" b="1" dirty="0">
              <a:solidFill>
                <a:schemeClr val="bg1"/>
              </a:solidFill>
              <a:latin typeface="Calibri" panose="020F0502020204030204" pitchFamily="34" charset="0"/>
              <a:ea typeface="宋体" panose="02010600030101010101" pitchFamily="2" charset="-122"/>
            </a:endParaRPr>
          </a:p>
        </p:txBody>
      </p:sp>
      <p:sp>
        <p:nvSpPr>
          <p:cNvPr id="13" name="矩形 12"/>
          <p:cNvSpPr/>
          <p:nvPr/>
        </p:nvSpPr>
        <p:spPr>
          <a:xfrm>
            <a:off x="0" y="5507556"/>
            <a:ext cx="9180314" cy="13562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2000" dirty="0" smtClean="0">
                <a:latin typeface="黑体" panose="02010609060101010101" pitchFamily="49" charset="-122"/>
                <a:ea typeface="黑体" panose="02010609060101010101" pitchFamily="49" charset="-122"/>
              </a:rPr>
              <a:t>                诚信 </a:t>
            </a:r>
            <a:r>
              <a:rPr lang="en-US" altLang="zh-CN" sz="2000" dirty="0" smtClean="0">
                <a:latin typeface="黑体" panose="02010609060101010101" pitchFamily="49" charset="-122"/>
                <a:ea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rPr>
              <a:t>创新 </a:t>
            </a:r>
            <a:r>
              <a:rPr lang="en-US" altLang="zh-CN" sz="2000" dirty="0" smtClean="0">
                <a:latin typeface="黑体" panose="02010609060101010101" pitchFamily="49" charset="-122"/>
                <a:ea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rPr>
              <a:t>安全</a:t>
            </a:r>
            <a:endParaRPr lang="en-US" altLang="zh-CN" sz="2000" dirty="0" smtClean="0">
              <a:latin typeface="黑体" panose="02010609060101010101" pitchFamily="49" charset="-122"/>
              <a:ea typeface="黑体" panose="02010609060101010101" pitchFamily="49" charset="-122"/>
            </a:endParaRPr>
          </a:p>
          <a:p>
            <a:pPr>
              <a:spcAft>
                <a:spcPts val="800"/>
              </a:spcAft>
            </a:pPr>
            <a:r>
              <a:rPr lang="en-US" altLang="zh-CN" sz="2000" dirty="0" smtClean="0"/>
              <a:t>                           Credibility </a:t>
            </a:r>
            <a:r>
              <a:rPr lang="en-US" altLang="zh-CN" sz="2000" dirty="0"/>
              <a:t>• Innovation • Safety</a:t>
            </a:r>
            <a:endParaRPr lang="en-US" altLang="zh-CN" sz="2000" dirty="0">
              <a:latin typeface="黑体" panose="02010609060101010101" pitchFamily="49" charset="-122"/>
              <a:ea typeface="黑体" panose="02010609060101010101" pitchFamily="49" charset="-122"/>
            </a:endParaRPr>
          </a:p>
        </p:txBody>
      </p:sp>
      <p:sp>
        <p:nvSpPr>
          <p:cNvPr id="15" name="13 CuadroTexto"/>
          <p:cNvSpPr txBox="1">
            <a:spLocks noChangeArrowheads="1"/>
          </p:cNvSpPr>
          <p:nvPr/>
        </p:nvSpPr>
        <p:spPr bwMode="auto">
          <a:xfrm>
            <a:off x="7655856"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zh-CN" sz="1200" b="1" dirty="0" smtClean="0">
                <a:solidFill>
                  <a:schemeClr val="bg1"/>
                </a:solidFill>
                <a:latin typeface="Calibri" panose="020F0502020204030204" pitchFamily="34" charset="0"/>
              </a:rPr>
              <a:t>1</a:t>
            </a:r>
            <a:r>
              <a:rPr lang="en-US" altLang="zh-CN" sz="1200" b="1" dirty="0" smtClean="0">
                <a:solidFill>
                  <a:schemeClr val="bg1"/>
                </a:solidFill>
                <a:latin typeface="Calibri" panose="020F0502020204030204" pitchFamily="34" charset="0"/>
              </a:rPr>
              <a:t>4</a:t>
            </a:r>
            <a:endParaRPr lang="zh-CN" altLang="en-US" sz="1200" b="1" dirty="0">
              <a:solidFill>
                <a:schemeClr val="bg1"/>
              </a:solidFill>
              <a:latin typeface="Calibri" panose="020F0502020204030204" pitchFamily="34" charset="0"/>
            </a:endParaRPr>
          </a:p>
        </p:txBody>
      </p:sp>
      <p:sp>
        <p:nvSpPr>
          <p:cNvPr id="16" name="15 CuadroTexto"/>
          <p:cNvSpPr txBox="1">
            <a:spLocks noChangeArrowheads="1"/>
          </p:cNvSpPr>
          <p:nvPr/>
        </p:nvSpPr>
        <p:spPr bwMode="auto">
          <a:xfrm>
            <a:off x="8194019"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schemeClr val="bg1"/>
                </a:solidFill>
                <a:latin typeface="Calibri" panose="020F0502020204030204" pitchFamily="34" charset="0"/>
              </a:rPr>
              <a:t>2</a:t>
            </a:r>
            <a:r>
              <a:rPr lang="en-US" altLang="zh-CN" sz="1200" b="1" dirty="0" smtClean="0">
                <a:solidFill>
                  <a:schemeClr val="bg1"/>
                </a:solidFill>
                <a:latin typeface="Calibri" panose="020F0502020204030204" pitchFamily="34" charset="0"/>
              </a:rPr>
              <a:t>6</a:t>
            </a:r>
            <a:endParaRPr lang="zh-CN" altLang="en-US" sz="1200" b="1" dirty="0">
              <a:solidFill>
                <a:schemeClr val="bg1"/>
              </a:solidFill>
              <a:latin typeface="Calibri" panose="020F0502020204030204" pitchFamily="34" charset="0"/>
              <a:ea typeface="宋体" panose="02010600030101010101" pitchFamily="2" charset="-122"/>
            </a:endParaRPr>
          </a:p>
        </p:txBody>
      </p:sp>
      <p:pic>
        <p:nvPicPr>
          <p:cNvPr id="17" name="Imagen 6" descr="C:\Users\Design\Documents\Edu\Product Launch\btns.png">
            <a:hlinkClick r:id="" action="ppaction://hlinkshowjump?jump=nextslide"/>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75019" y="6127343"/>
            <a:ext cx="177800" cy="176213"/>
          </a:xfrm>
          <a:prstGeom prst="rect">
            <a:avLst/>
          </a:prstGeom>
          <a:noFill/>
          <a:ln>
            <a:noFill/>
          </a:ln>
          <a:extLst/>
        </p:spPr>
      </p:pic>
      <p:pic>
        <p:nvPicPr>
          <p:cNvPr id="18" name="Imagen 6" descr="C:\Users\Design\Documents\Edu\Product Launch\btns.png">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4394" y="6127343"/>
            <a:ext cx="177800" cy="176213"/>
          </a:xfrm>
          <a:prstGeom prst="rect">
            <a:avLst/>
          </a:prstGeom>
          <a:noFill/>
          <a:ln>
            <a:noFill/>
          </a:ln>
          <a:extLst/>
        </p:spPr>
      </p:pic>
      <p:sp>
        <p:nvSpPr>
          <p:cNvPr id="19" name="13 CuadroTexto"/>
          <p:cNvSpPr txBox="1">
            <a:spLocks noChangeArrowheads="1"/>
          </p:cNvSpPr>
          <p:nvPr/>
        </p:nvSpPr>
        <p:spPr bwMode="auto">
          <a:xfrm>
            <a:off x="7928296" y="6055905"/>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i="1" dirty="0">
                <a:solidFill>
                  <a:schemeClr val="bg1">
                    <a:lumMod val="95000"/>
                  </a:schemeClr>
                </a:solidFill>
                <a:latin typeface="Times New Roman" panose="02020603050405020304" pitchFamily="18" charset="0"/>
                <a:cs typeface="Times New Roman" panose="02020603050405020304" pitchFamily="18" charset="0"/>
              </a:rPr>
              <a:t>of</a:t>
            </a:r>
            <a:endParaRPr lang="zh-CN" altLang="en-US" sz="1200" i="1" dirty="0">
              <a:solidFill>
                <a:schemeClr val="bg1">
                  <a:lumMod val="9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5" name="圆角矩形 24"/>
          <p:cNvSpPr/>
          <p:nvPr/>
        </p:nvSpPr>
        <p:spPr>
          <a:xfrm>
            <a:off x="3151509" y="1340768"/>
            <a:ext cx="2592388" cy="431800"/>
          </a:xfrm>
          <a:prstGeom prst="roundRect">
            <a:avLst/>
          </a:prstGeom>
          <a:solidFill>
            <a:schemeClr val="accent6">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zh-CN" altLang="en-US" dirty="0" smtClean="0">
                <a:latin typeface="华文细黑" panose="02010600040101010101" pitchFamily="2" charset="-122"/>
                <a:ea typeface="华文细黑" panose="02010600040101010101" pitchFamily="2" charset="-122"/>
              </a:rPr>
              <a:t>参与者</a:t>
            </a:r>
            <a:endParaRPr lang="zh-CN" altLang="en-US" dirty="0">
              <a:latin typeface="华文细黑" panose="02010600040101010101" pitchFamily="2" charset="-122"/>
              <a:ea typeface="华文细黑" panose="02010600040101010101" pitchFamily="2" charset="-122"/>
            </a:endParaRPr>
          </a:p>
        </p:txBody>
      </p:sp>
      <p:sp>
        <p:nvSpPr>
          <p:cNvPr id="26" name="剪去单角的矩形 25"/>
          <p:cNvSpPr/>
          <p:nvPr/>
        </p:nvSpPr>
        <p:spPr>
          <a:xfrm>
            <a:off x="1710878" y="2132930"/>
            <a:ext cx="1584325" cy="431800"/>
          </a:xfrm>
          <a:prstGeom prst="snip1Rect">
            <a:avLst/>
          </a:prstGeom>
          <a:solidFill>
            <a:schemeClr val="accent6">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tx1"/>
                </a:solidFill>
                <a:latin typeface="华文细黑" panose="02010600040101010101" pitchFamily="2" charset="-122"/>
                <a:ea typeface="华文细黑" panose="02010600040101010101" pitchFamily="2" charset="-122"/>
              </a:rPr>
              <a:t>会员</a:t>
            </a:r>
          </a:p>
        </p:txBody>
      </p:sp>
      <p:sp>
        <p:nvSpPr>
          <p:cNvPr id="28" name="剪去对角的矩形 27"/>
          <p:cNvSpPr/>
          <p:nvPr/>
        </p:nvSpPr>
        <p:spPr>
          <a:xfrm>
            <a:off x="6300515" y="2132930"/>
            <a:ext cx="1525587" cy="431800"/>
          </a:xfrm>
          <a:prstGeom prst="snip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tx1"/>
                </a:solidFill>
                <a:latin typeface="华文细黑" panose="02010600040101010101" pitchFamily="2" charset="-122"/>
                <a:ea typeface="华文细黑" panose="02010600040101010101" pitchFamily="2" charset="-122"/>
              </a:rPr>
              <a:t>投资者</a:t>
            </a:r>
          </a:p>
        </p:txBody>
      </p:sp>
      <p:sp>
        <p:nvSpPr>
          <p:cNvPr id="29" name="剪去单角的矩形 28"/>
          <p:cNvSpPr/>
          <p:nvPr/>
        </p:nvSpPr>
        <p:spPr>
          <a:xfrm>
            <a:off x="611561" y="2924944"/>
            <a:ext cx="1085826" cy="431800"/>
          </a:xfrm>
          <a:prstGeom prst="snip1Rect">
            <a:avLst/>
          </a:prstGeom>
          <a:solidFill>
            <a:schemeClr val="accent6">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solidFill>
                  <a:schemeClr val="tx1"/>
                </a:solidFill>
                <a:latin typeface="华文细黑" panose="02010600040101010101" pitchFamily="2" charset="-122"/>
                <a:ea typeface="华文细黑" panose="02010600040101010101" pitchFamily="2" charset="-122"/>
              </a:rPr>
              <a:t>特别会员</a:t>
            </a:r>
          </a:p>
        </p:txBody>
      </p:sp>
      <p:sp>
        <p:nvSpPr>
          <p:cNvPr id="31" name="剪去单角的矩形 30"/>
          <p:cNvSpPr/>
          <p:nvPr/>
        </p:nvSpPr>
        <p:spPr>
          <a:xfrm>
            <a:off x="1835696" y="2932596"/>
            <a:ext cx="1174579" cy="448645"/>
          </a:xfrm>
          <a:prstGeom prst="snip1Rect">
            <a:avLst/>
          </a:prstGeom>
          <a:solidFill>
            <a:schemeClr val="accent6">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smtClean="0">
                <a:solidFill>
                  <a:schemeClr val="tx1"/>
                </a:solidFill>
                <a:latin typeface="华文细黑" panose="02010600040101010101" pitchFamily="2" charset="-122"/>
                <a:ea typeface="华文细黑" panose="02010600040101010101" pitchFamily="2" charset="-122"/>
              </a:rPr>
              <a:t>综合会员</a:t>
            </a:r>
            <a:endParaRPr lang="zh-CN" altLang="en-US" sz="1600" dirty="0">
              <a:solidFill>
                <a:schemeClr val="tx1"/>
              </a:solidFill>
              <a:latin typeface="华文细黑" panose="02010600040101010101" pitchFamily="2" charset="-122"/>
              <a:ea typeface="华文细黑" panose="02010600040101010101" pitchFamily="2" charset="-122"/>
            </a:endParaRPr>
          </a:p>
        </p:txBody>
      </p:sp>
      <p:sp>
        <p:nvSpPr>
          <p:cNvPr id="32" name="剪去单角的矩形 31"/>
          <p:cNvSpPr/>
          <p:nvPr/>
        </p:nvSpPr>
        <p:spPr>
          <a:xfrm>
            <a:off x="3203848" y="2932596"/>
            <a:ext cx="955255" cy="478022"/>
          </a:xfrm>
          <a:prstGeom prst="snip1Rect">
            <a:avLst/>
          </a:prstGeom>
          <a:solidFill>
            <a:schemeClr val="accent6">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smtClean="0">
                <a:solidFill>
                  <a:schemeClr val="tx1"/>
                </a:solidFill>
                <a:latin typeface="华文细黑" panose="02010600040101010101" pitchFamily="2" charset="-122"/>
                <a:ea typeface="华文细黑" panose="02010600040101010101" pitchFamily="2" charset="-122"/>
              </a:rPr>
              <a:t>经纪会员</a:t>
            </a:r>
            <a:endParaRPr lang="zh-CN" altLang="en-US" sz="1400" dirty="0">
              <a:solidFill>
                <a:schemeClr val="tx1"/>
              </a:solidFill>
              <a:latin typeface="华文细黑" panose="02010600040101010101" pitchFamily="2" charset="-122"/>
              <a:ea typeface="华文细黑" panose="02010600040101010101" pitchFamily="2" charset="-122"/>
            </a:endParaRPr>
          </a:p>
        </p:txBody>
      </p:sp>
      <p:sp>
        <p:nvSpPr>
          <p:cNvPr id="33" name="剪去单角的矩形 32"/>
          <p:cNvSpPr/>
          <p:nvPr/>
        </p:nvSpPr>
        <p:spPr>
          <a:xfrm>
            <a:off x="4427984" y="2939380"/>
            <a:ext cx="1060748" cy="466443"/>
          </a:xfrm>
          <a:prstGeom prst="snip1Rect">
            <a:avLst/>
          </a:prstGeom>
          <a:solidFill>
            <a:schemeClr val="accent6">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smtClean="0">
                <a:solidFill>
                  <a:schemeClr val="tx1"/>
                </a:solidFill>
                <a:latin typeface="华文细黑" panose="02010600040101010101" pitchFamily="2" charset="-122"/>
                <a:ea typeface="华文细黑" panose="02010600040101010101" pitchFamily="2" charset="-122"/>
              </a:rPr>
              <a:t>贸易会员</a:t>
            </a:r>
            <a:endParaRPr lang="zh-CN" altLang="en-US" sz="1400" dirty="0">
              <a:solidFill>
                <a:schemeClr val="tx1"/>
              </a:solidFill>
              <a:latin typeface="华文细黑" panose="02010600040101010101" pitchFamily="2" charset="-122"/>
              <a:ea typeface="华文细黑" panose="02010600040101010101" pitchFamily="2" charset="-122"/>
            </a:endParaRPr>
          </a:p>
        </p:txBody>
      </p:sp>
      <p:sp>
        <p:nvSpPr>
          <p:cNvPr id="34" name="剪去对角的矩形 33"/>
          <p:cNvSpPr/>
          <p:nvPr/>
        </p:nvSpPr>
        <p:spPr>
          <a:xfrm>
            <a:off x="5940152" y="2925093"/>
            <a:ext cx="1150938" cy="463550"/>
          </a:xfrm>
          <a:prstGeom prst="snip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a:solidFill>
                  <a:schemeClr val="tx1"/>
                </a:solidFill>
                <a:latin typeface="华文细黑" panose="02010600040101010101" pitchFamily="2" charset="-122"/>
                <a:ea typeface="华文细黑" panose="02010600040101010101" pitchFamily="2" charset="-122"/>
              </a:rPr>
              <a:t>个人投资者</a:t>
            </a:r>
          </a:p>
        </p:txBody>
      </p:sp>
      <p:sp>
        <p:nvSpPr>
          <p:cNvPr id="35" name="剪去对角的矩形 34"/>
          <p:cNvSpPr/>
          <p:nvPr/>
        </p:nvSpPr>
        <p:spPr>
          <a:xfrm>
            <a:off x="7465740" y="2939380"/>
            <a:ext cx="1190625" cy="490538"/>
          </a:xfrm>
          <a:prstGeom prst="snip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a:solidFill>
                  <a:schemeClr val="tx1"/>
                </a:solidFill>
                <a:latin typeface="华文细黑" panose="02010600040101010101" pitchFamily="2" charset="-122"/>
                <a:ea typeface="华文细黑" panose="02010600040101010101" pitchFamily="2" charset="-122"/>
              </a:rPr>
              <a:t>机构投资者</a:t>
            </a:r>
          </a:p>
        </p:txBody>
      </p:sp>
      <p:cxnSp>
        <p:nvCxnSpPr>
          <p:cNvPr id="36" name="肘形连接符 35"/>
          <p:cNvCxnSpPr>
            <a:stCxn id="25" idx="2"/>
            <a:endCxn id="28" idx="3"/>
          </p:cNvCxnSpPr>
          <p:nvPr/>
        </p:nvCxnSpPr>
        <p:spPr>
          <a:xfrm rot="16200000" flipH="1">
            <a:off x="5575325" y="644946"/>
            <a:ext cx="360362" cy="2615606"/>
          </a:xfrm>
          <a:prstGeom prst="bentConnector3">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肘形连接符 36"/>
          <p:cNvCxnSpPr>
            <a:stCxn id="25" idx="2"/>
            <a:endCxn id="26" idx="3"/>
          </p:cNvCxnSpPr>
          <p:nvPr/>
        </p:nvCxnSpPr>
        <p:spPr>
          <a:xfrm rot="5400000">
            <a:off x="3295191" y="980418"/>
            <a:ext cx="360362" cy="1944662"/>
          </a:xfrm>
          <a:prstGeom prst="bentConnector3">
            <a:avLst>
              <a:gd name="adj1" fmla="val 50000"/>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肘形连接符 37"/>
          <p:cNvCxnSpPr>
            <a:stCxn id="26" idx="1"/>
            <a:endCxn id="29" idx="3"/>
          </p:cNvCxnSpPr>
          <p:nvPr/>
        </p:nvCxnSpPr>
        <p:spPr>
          <a:xfrm rot="5400000">
            <a:off x="1648651" y="2070554"/>
            <a:ext cx="360214" cy="1348567"/>
          </a:xfrm>
          <a:prstGeom prst="bentConnector3">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肘形连接符 38"/>
          <p:cNvCxnSpPr>
            <a:stCxn id="26" idx="1"/>
            <a:endCxn id="32" idx="3"/>
          </p:cNvCxnSpPr>
          <p:nvPr/>
        </p:nvCxnSpPr>
        <p:spPr>
          <a:xfrm rot="16200000" flipH="1">
            <a:off x="2908325" y="2159445"/>
            <a:ext cx="367866" cy="1178435"/>
          </a:xfrm>
          <a:prstGeom prst="bentConnector3">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肘形连接符 39"/>
          <p:cNvCxnSpPr>
            <a:stCxn id="28" idx="1"/>
            <a:endCxn id="34" idx="3"/>
          </p:cNvCxnSpPr>
          <p:nvPr/>
        </p:nvCxnSpPr>
        <p:spPr>
          <a:xfrm rot="5400000">
            <a:off x="6609283" y="2471862"/>
            <a:ext cx="360363" cy="546100"/>
          </a:xfrm>
          <a:prstGeom prst="bentConnector3">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肘形连接符 40"/>
          <p:cNvCxnSpPr>
            <a:stCxn id="28" idx="1"/>
            <a:endCxn id="35" idx="3"/>
          </p:cNvCxnSpPr>
          <p:nvPr/>
        </p:nvCxnSpPr>
        <p:spPr>
          <a:xfrm rot="16200000" flipH="1">
            <a:off x="7374459" y="2252786"/>
            <a:ext cx="374650" cy="998537"/>
          </a:xfrm>
          <a:prstGeom prst="bentConnector3">
            <a:avLst>
              <a:gd name="adj1" fmla="val 50000"/>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888" name="肘形连接符 37887"/>
          <p:cNvCxnSpPr>
            <a:stCxn id="26" idx="1"/>
            <a:endCxn id="31" idx="3"/>
          </p:cNvCxnSpPr>
          <p:nvPr/>
        </p:nvCxnSpPr>
        <p:spPr>
          <a:xfrm rot="5400000">
            <a:off x="2279081" y="2708636"/>
            <a:ext cx="367866" cy="80055"/>
          </a:xfrm>
          <a:prstGeom prst="bentConnector3">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899" name="肘形连接符 37898"/>
          <p:cNvCxnSpPr>
            <a:stCxn id="26" idx="1"/>
            <a:endCxn id="33" idx="3"/>
          </p:cNvCxnSpPr>
          <p:nvPr/>
        </p:nvCxnSpPr>
        <p:spPr>
          <a:xfrm rot="16200000" flipH="1">
            <a:off x="3543374" y="1524396"/>
            <a:ext cx="374650" cy="2455317"/>
          </a:xfrm>
          <a:prstGeom prst="bentConnector3">
            <a:avLst>
              <a:gd name="adj1" fmla="val 50000"/>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902" name="文本框 37901"/>
          <p:cNvSpPr txBox="1"/>
          <p:nvPr/>
        </p:nvSpPr>
        <p:spPr>
          <a:xfrm>
            <a:off x="539552" y="3790781"/>
            <a:ext cx="1222904" cy="523220"/>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smtClean="0">
                <a:solidFill>
                  <a:schemeClr val="accent3">
                    <a:lumMod val="50000"/>
                  </a:schemeClr>
                </a:solidFill>
                <a:latin typeface="华文细黑" panose="02010600040101010101" pitchFamily="2" charset="-122"/>
                <a:ea typeface="华文细黑" panose="02010600040101010101" pitchFamily="2" charset="-122"/>
              </a:rPr>
              <a:t>点差</a:t>
            </a:r>
            <a:endParaRPr lang="en-US" altLang="zh-CN" sz="1400" dirty="0" smtClean="0">
              <a:solidFill>
                <a:schemeClr val="accent3">
                  <a:lumMod val="50000"/>
                </a:schemeClr>
              </a:solidFill>
              <a:latin typeface="华文细黑" panose="02010600040101010101" pitchFamily="2" charset="-122"/>
              <a:ea typeface="华文细黑" panose="02010600040101010101" pitchFamily="2" charset="-122"/>
            </a:endParaRPr>
          </a:p>
          <a:p>
            <a:pPr marL="285750" indent="-285750">
              <a:buFont typeface="Arial" panose="020B0604020202020204" pitchFamily="34" charset="0"/>
              <a:buChar char="•"/>
            </a:pPr>
            <a:r>
              <a:rPr lang="zh-CN" altLang="en-US" sz="1400" dirty="0">
                <a:solidFill>
                  <a:schemeClr val="accent3">
                    <a:lumMod val="50000"/>
                  </a:schemeClr>
                </a:solidFill>
                <a:latin typeface="华文细黑" panose="02010600040101010101" pitchFamily="2" charset="-122"/>
                <a:ea typeface="华文细黑" panose="02010600040101010101" pitchFamily="2" charset="-122"/>
              </a:rPr>
              <a:t>延期</a:t>
            </a:r>
            <a:r>
              <a:rPr lang="zh-CN" altLang="en-US" sz="1400" dirty="0" smtClean="0">
                <a:solidFill>
                  <a:schemeClr val="accent3">
                    <a:lumMod val="50000"/>
                  </a:schemeClr>
                </a:solidFill>
                <a:latin typeface="华文细黑" panose="02010600040101010101" pitchFamily="2" charset="-122"/>
                <a:ea typeface="华文细黑" panose="02010600040101010101" pitchFamily="2" charset="-122"/>
              </a:rPr>
              <a:t>费</a:t>
            </a:r>
            <a:endParaRPr lang="en-US" altLang="zh-CN" sz="1400" dirty="0" smtClean="0">
              <a:solidFill>
                <a:schemeClr val="accent3">
                  <a:lumMod val="50000"/>
                </a:schemeClr>
              </a:solidFill>
              <a:latin typeface="华文细黑" panose="02010600040101010101" pitchFamily="2" charset="-122"/>
              <a:ea typeface="华文细黑" panose="02010600040101010101" pitchFamily="2" charset="-122"/>
            </a:endParaRPr>
          </a:p>
        </p:txBody>
      </p:sp>
      <p:sp>
        <p:nvSpPr>
          <p:cNvPr id="66" name="文本框 65"/>
          <p:cNvSpPr txBox="1"/>
          <p:nvPr/>
        </p:nvSpPr>
        <p:spPr>
          <a:xfrm>
            <a:off x="1763688" y="3729806"/>
            <a:ext cx="1181517" cy="738664"/>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smtClean="0">
                <a:solidFill>
                  <a:schemeClr val="accent3">
                    <a:lumMod val="50000"/>
                  </a:schemeClr>
                </a:solidFill>
                <a:latin typeface="华文细黑" panose="02010600040101010101" pitchFamily="2" charset="-122"/>
                <a:ea typeface="华文细黑" panose="02010600040101010101" pitchFamily="2" charset="-122"/>
              </a:rPr>
              <a:t>点差</a:t>
            </a:r>
            <a:endParaRPr lang="en-US" altLang="zh-CN" sz="1400" dirty="0" smtClean="0">
              <a:solidFill>
                <a:schemeClr val="accent3">
                  <a:lumMod val="50000"/>
                </a:schemeClr>
              </a:solidFill>
              <a:latin typeface="华文细黑" panose="02010600040101010101" pitchFamily="2" charset="-122"/>
              <a:ea typeface="华文细黑" panose="02010600040101010101" pitchFamily="2" charset="-122"/>
            </a:endParaRPr>
          </a:p>
          <a:p>
            <a:pPr marL="285750" indent="-285750">
              <a:buFont typeface="Arial" panose="020B0604020202020204" pitchFamily="34" charset="0"/>
              <a:buChar char="•"/>
            </a:pPr>
            <a:r>
              <a:rPr lang="zh-CN" altLang="en-US" sz="1400" dirty="0">
                <a:solidFill>
                  <a:schemeClr val="accent3">
                    <a:lumMod val="50000"/>
                  </a:schemeClr>
                </a:solidFill>
                <a:latin typeface="华文细黑" panose="02010600040101010101" pitchFamily="2" charset="-122"/>
                <a:ea typeface="华文细黑" panose="02010600040101010101" pitchFamily="2" charset="-122"/>
              </a:rPr>
              <a:t>延期</a:t>
            </a:r>
            <a:r>
              <a:rPr lang="zh-CN" altLang="en-US" sz="1400" dirty="0" smtClean="0">
                <a:solidFill>
                  <a:schemeClr val="accent3">
                    <a:lumMod val="50000"/>
                  </a:schemeClr>
                </a:solidFill>
                <a:latin typeface="华文细黑" panose="02010600040101010101" pitchFamily="2" charset="-122"/>
                <a:ea typeface="华文细黑" panose="02010600040101010101" pitchFamily="2" charset="-122"/>
              </a:rPr>
              <a:t>费</a:t>
            </a:r>
            <a:endParaRPr lang="en-US" altLang="zh-CN" sz="1400" dirty="0" smtClean="0">
              <a:solidFill>
                <a:schemeClr val="accent3">
                  <a:lumMod val="50000"/>
                </a:schemeClr>
              </a:solidFill>
              <a:latin typeface="华文细黑" panose="02010600040101010101" pitchFamily="2" charset="-122"/>
              <a:ea typeface="华文细黑" panose="02010600040101010101" pitchFamily="2" charset="-122"/>
            </a:endParaRPr>
          </a:p>
          <a:p>
            <a:pPr marL="285750" indent="-285750">
              <a:buFont typeface="Arial" panose="020B0604020202020204" pitchFamily="34" charset="0"/>
              <a:buChar char="•"/>
            </a:pPr>
            <a:r>
              <a:rPr lang="zh-CN" altLang="en-US" sz="1400" dirty="0">
                <a:solidFill>
                  <a:schemeClr val="accent3">
                    <a:lumMod val="50000"/>
                  </a:schemeClr>
                </a:solidFill>
                <a:latin typeface="华文细黑" panose="02010600040101010101" pitchFamily="2" charset="-122"/>
                <a:ea typeface="华文细黑" panose="02010600040101010101" pitchFamily="2" charset="-122"/>
              </a:rPr>
              <a:t>手续费</a:t>
            </a:r>
            <a:endParaRPr lang="en-US" altLang="zh-CN" sz="1400" dirty="0" smtClean="0">
              <a:solidFill>
                <a:schemeClr val="accent3">
                  <a:lumMod val="50000"/>
                </a:schemeClr>
              </a:solidFill>
              <a:latin typeface="华文细黑" panose="02010600040101010101" pitchFamily="2" charset="-122"/>
              <a:ea typeface="华文细黑" panose="02010600040101010101" pitchFamily="2" charset="-122"/>
            </a:endParaRPr>
          </a:p>
        </p:txBody>
      </p:sp>
      <p:sp>
        <p:nvSpPr>
          <p:cNvPr id="67" name="文本框 66"/>
          <p:cNvSpPr txBox="1"/>
          <p:nvPr/>
        </p:nvSpPr>
        <p:spPr>
          <a:xfrm>
            <a:off x="3059832" y="3736225"/>
            <a:ext cx="1217414" cy="307777"/>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smtClean="0">
                <a:solidFill>
                  <a:schemeClr val="accent3">
                    <a:lumMod val="50000"/>
                  </a:schemeClr>
                </a:solidFill>
                <a:latin typeface="华文细黑" panose="02010600040101010101" pitchFamily="2" charset="-122"/>
                <a:ea typeface="华文细黑" panose="02010600040101010101" pitchFamily="2" charset="-122"/>
              </a:rPr>
              <a:t>手续费</a:t>
            </a:r>
            <a:endParaRPr lang="en-US" altLang="zh-CN" sz="1400" dirty="0" smtClean="0">
              <a:solidFill>
                <a:schemeClr val="accent3">
                  <a:lumMod val="50000"/>
                </a:schemeClr>
              </a:solidFill>
              <a:latin typeface="华文细黑" panose="02010600040101010101" pitchFamily="2" charset="-122"/>
              <a:ea typeface="华文细黑" panose="02010600040101010101" pitchFamily="2" charset="-122"/>
            </a:endParaRPr>
          </a:p>
        </p:txBody>
      </p:sp>
      <p:sp>
        <p:nvSpPr>
          <p:cNvPr id="68" name="文本框 67"/>
          <p:cNvSpPr txBox="1"/>
          <p:nvPr/>
        </p:nvSpPr>
        <p:spPr>
          <a:xfrm>
            <a:off x="4355976" y="3731899"/>
            <a:ext cx="1224136" cy="738664"/>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smtClean="0">
                <a:solidFill>
                  <a:schemeClr val="accent3">
                    <a:lumMod val="50000"/>
                  </a:schemeClr>
                </a:solidFill>
                <a:latin typeface="华文细黑" panose="02010600040101010101" pitchFamily="2" charset="-122"/>
                <a:ea typeface="华文细黑" panose="02010600040101010101" pitchFamily="2" charset="-122"/>
              </a:rPr>
              <a:t>服务费</a:t>
            </a:r>
            <a:endParaRPr lang="en-US" altLang="zh-CN" sz="1400" dirty="0" smtClean="0">
              <a:solidFill>
                <a:schemeClr val="accent3">
                  <a:lumMod val="50000"/>
                </a:schemeClr>
              </a:solidFill>
              <a:latin typeface="华文细黑" panose="02010600040101010101" pitchFamily="2" charset="-122"/>
              <a:ea typeface="华文细黑" panose="02010600040101010101" pitchFamily="2" charset="-122"/>
            </a:endParaRPr>
          </a:p>
          <a:p>
            <a:pPr marL="285750" indent="-285750">
              <a:buFont typeface="Arial" panose="020B0604020202020204" pitchFamily="34" charset="0"/>
              <a:buChar char="•"/>
            </a:pPr>
            <a:r>
              <a:rPr lang="zh-CN" altLang="en-US" sz="1400" dirty="0" smtClean="0">
                <a:solidFill>
                  <a:schemeClr val="accent3">
                    <a:lumMod val="50000"/>
                  </a:schemeClr>
                </a:solidFill>
                <a:latin typeface="华文细黑" panose="02010600040101010101" pitchFamily="2" charset="-122"/>
                <a:ea typeface="华文细黑" panose="02010600040101010101" pitchFamily="2" charset="-122"/>
              </a:rPr>
              <a:t>贸易收入</a:t>
            </a:r>
            <a:endParaRPr lang="en-US" altLang="zh-CN" sz="1400" dirty="0" smtClean="0">
              <a:solidFill>
                <a:schemeClr val="accent3">
                  <a:lumMod val="50000"/>
                </a:schemeClr>
              </a:solidFill>
              <a:latin typeface="华文细黑" panose="02010600040101010101" pitchFamily="2" charset="-122"/>
              <a:ea typeface="华文细黑" panose="02010600040101010101" pitchFamily="2" charset="-122"/>
            </a:endParaRPr>
          </a:p>
          <a:p>
            <a:pPr marL="285750" indent="-285750">
              <a:buFont typeface="Arial" panose="020B0604020202020204" pitchFamily="34" charset="0"/>
              <a:buChar char="•"/>
            </a:pPr>
            <a:endParaRPr lang="en-US" altLang="zh-CN" sz="1400" dirty="0" smtClean="0">
              <a:solidFill>
                <a:schemeClr val="accent3">
                  <a:lumMod val="50000"/>
                </a:schemeClr>
              </a:solidFill>
              <a:latin typeface="华文细黑" panose="02010600040101010101" pitchFamily="2" charset="-122"/>
              <a:ea typeface="华文细黑" panose="02010600040101010101" pitchFamily="2" charset="-122"/>
            </a:endParaRPr>
          </a:p>
        </p:txBody>
      </p:sp>
      <p:pic>
        <p:nvPicPr>
          <p:cNvPr id="42" name="Picture 20" descr="C:\Documents and Settings\songs\桌面\PPT\tpme标.jpg"/>
          <p:cNvPicPr>
            <a:picLocks noChangeAspect="1" noChangeArrowheads="1"/>
          </p:cNvPicPr>
          <p:nvPr/>
        </p:nvPicPr>
        <p:blipFill>
          <a:blip r:embed="rId6"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7399" y="5969964"/>
            <a:ext cx="770225" cy="411364"/>
          </a:xfrm>
          <a:prstGeom prst="rect">
            <a:avLst/>
          </a:prstGeom>
          <a:ln>
            <a:noFill/>
          </a:ln>
          <a:effectLst>
            <a:outerShdw blurRad="292100" dist="139700" dir="2700000" algn="tl" rotWithShape="0">
              <a:srgbClr val="333333">
                <a:alpha val="65000"/>
              </a:srgbClr>
            </a:outerShdw>
          </a:effectLst>
          <a:extLst/>
        </p:spPr>
      </p:pic>
      <p:pic>
        <p:nvPicPr>
          <p:cNvPr id="44" name="Picture 25" descr="D:\我的工作文件\宣传类\2013传播计划\宣传册\素材\宣传册\zxlogo.gif"/>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8974" y="5733256"/>
            <a:ext cx="886371" cy="881802"/>
          </a:xfrm>
          <a:prstGeom prst="rect">
            <a:avLst/>
          </a:prstGeom>
          <a:ln>
            <a:noFill/>
          </a:ln>
          <a:effectLst>
            <a:glow rad="50800">
              <a:schemeClr val="bg1">
                <a:alpha val="6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14 CuadroTexto"/>
          <p:cNvSpPr txBox="1">
            <a:spLocks noChangeArrowheads="1"/>
          </p:cNvSpPr>
          <p:nvPr/>
        </p:nvSpPr>
        <p:spPr bwMode="auto">
          <a:xfrm>
            <a:off x="7522643" y="5574060"/>
            <a:ext cx="3159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i="1">
                <a:solidFill>
                  <a:srgbClr val="FFFFFF"/>
                </a:solidFill>
                <a:latin typeface="Calibri" panose="020F0502020204030204" pitchFamily="34" charset="0"/>
              </a:rPr>
              <a:t>of</a:t>
            </a:r>
            <a:endParaRPr lang="zh-CN" altLang="en-US" sz="1200" b="1" i="1">
              <a:solidFill>
                <a:srgbClr val="FFFFFF"/>
              </a:solidFill>
              <a:latin typeface="Calibri" panose="020F0502020204030204" pitchFamily="34" charset="0"/>
              <a:ea typeface="宋体" panose="02010600030101010101" pitchFamily="2" charset="-122"/>
            </a:endParaRPr>
          </a:p>
        </p:txBody>
      </p:sp>
      <p:sp>
        <p:nvSpPr>
          <p:cNvPr id="41994" name="矩形 1"/>
          <p:cNvSpPr>
            <a:spLocks noChangeArrowheads="1"/>
          </p:cNvSpPr>
          <p:nvPr/>
        </p:nvSpPr>
        <p:spPr bwMode="auto">
          <a:xfrm>
            <a:off x="817862" y="470421"/>
            <a:ext cx="25667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2800" dirty="0" smtClean="0">
                <a:latin typeface="华文细黑" panose="02010600040101010101" pitchFamily="2" charset="-122"/>
                <a:ea typeface="华文细黑" panose="02010600040101010101" pitchFamily="2" charset="-122"/>
              </a:rPr>
              <a:t>2.4 </a:t>
            </a:r>
            <a:r>
              <a:rPr lang="zh-CN" altLang="en-US" sz="2800" dirty="0" smtClean="0">
                <a:latin typeface="华文细黑" panose="02010600040101010101" pitchFamily="2" charset="-122"/>
                <a:ea typeface="华文细黑" panose="02010600040101010101" pitchFamily="2" charset="-122"/>
              </a:rPr>
              <a:t>交易所体系</a:t>
            </a:r>
            <a:endParaRPr lang="zh-CN" altLang="en-US" sz="2800" dirty="0">
              <a:latin typeface="华文细黑" panose="02010600040101010101" pitchFamily="2" charset="-122"/>
              <a:ea typeface="华文细黑" panose="02010600040101010101" pitchFamily="2" charset="-122"/>
            </a:endParaRPr>
          </a:p>
        </p:txBody>
      </p:sp>
      <p:sp>
        <p:nvSpPr>
          <p:cNvPr id="42013" name="Rectangle 24"/>
          <p:cNvSpPr>
            <a:spLocks noChangeArrowheads="1"/>
          </p:cNvSpPr>
          <p:nvPr/>
        </p:nvSpPr>
        <p:spPr bwMode="auto">
          <a:xfrm>
            <a:off x="2588568" y="871909"/>
            <a:ext cx="3817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endParaRPr lang="en-US" altLang="zh-CN" sz="1400" b="1">
              <a:solidFill>
                <a:srgbClr val="000000"/>
              </a:solidFill>
              <a:latin typeface="Arial" panose="020B0604020202020204" pitchFamily="34" charset="0"/>
              <a:ea typeface="宋体" panose="02010600030101010101" pitchFamily="2" charset="-122"/>
            </a:endParaRPr>
          </a:p>
        </p:txBody>
      </p:sp>
      <p:sp>
        <p:nvSpPr>
          <p:cNvPr id="32" name="14 CuadroTexto"/>
          <p:cNvSpPr txBox="1">
            <a:spLocks noChangeArrowheads="1"/>
          </p:cNvSpPr>
          <p:nvPr/>
        </p:nvSpPr>
        <p:spPr bwMode="auto">
          <a:xfrm>
            <a:off x="7783513" y="6172200"/>
            <a:ext cx="315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i="1">
                <a:solidFill>
                  <a:schemeClr val="bg1"/>
                </a:solidFill>
                <a:latin typeface="Calibri" panose="020F0502020204030204" pitchFamily="34" charset="0"/>
              </a:rPr>
              <a:t>of</a:t>
            </a:r>
            <a:endParaRPr lang="zh-CN" altLang="en-US" sz="1200" b="1" i="1">
              <a:solidFill>
                <a:schemeClr val="bg1"/>
              </a:solidFill>
              <a:latin typeface="Calibri" panose="020F0502020204030204" pitchFamily="34" charset="0"/>
              <a:ea typeface="宋体" panose="02010600030101010101" pitchFamily="2" charset="-122"/>
            </a:endParaRPr>
          </a:p>
        </p:txBody>
      </p:sp>
      <p:sp>
        <p:nvSpPr>
          <p:cNvPr id="33" name="15 CuadroTexto"/>
          <p:cNvSpPr txBox="1">
            <a:spLocks noChangeArrowheads="1"/>
          </p:cNvSpPr>
          <p:nvPr/>
        </p:nvSpPr>
        <p:spPr bwMode="auto">
          <a:xfrm>
            <a:off x="8051800" y="6157913"/>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schemeClr val="bg1"/>
                </a:solidFill>
                <a:latin typeface="Calibri" panose="020F0502020204030204" pitchFamily="34" charset="0"/>
              </a:rPr>
              <a:t>1</a:t>
            </a:r>
            <a:endParaRPr lang="zh-CN" altLang="en-US" sz="1200" b="1" dirty="0">
              <a:solidFill>
                <a:schemeClr val="bg1"/>
              </a:solidFill>
              <a:latin typeface="Calibri" panose="020F0502020204030204" pitchFamily="34" charset="0"/>
              <a:ea typeface="宋体" panose="02010600030101010101" pitchFamily="2" charset="-122"/>
            </a:endParaRPr>
          </a:p>
        </p:txBody>
      </p:sp>
      <p:sp>
        <p:nvSpPr>
          <p:cNvPr id="34" name="矩形 33"/>
          <p:cNvSpPr/>
          <p:nvPr/>
        </p:nvSpPr>
        <p:spPr>
          <a:xfrm>
            <a:off x="0" y="5507556"/>
            <a:ext cx="9180314" cy="13562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2000" dirty="0" smtClean="0">
                <a:latin typeface="黑体" panose="02010609060101010101" pitchFamily="49" charset="-122"/>
                <a:ea typeface="黑体" panose="02010609060101010101" pitchFamily="49" charset="-122"/>
              </a:rPr>
              <a:t>                诚信 </a:t>
            </a:r>
            <a:r>
              <a:rPr lang="en-US" altLang="zh-CN" sz="2000" dirty="0" smtClean="0">
                <a:latin typeface="黑体" panose="02010609060101010101" pitchFamily="49" charset="-122"/>
                <a:ea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rPr>
              <a:t>创新 </a:t>
            </a:r>
            <a:r>
              <a:rPr lang="en-US" altLang="zh-CN" sz="2000" dirty="0" smtClean="0">
                <a:latin typeface="黑体" panose="02010609060101010101" pitchFamily="49" charset="-122"/>
                <a:ea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rPr>
              <a:t>安全</a:t>
            </a:r>
            <a:endParaRPr lang="en-US" altLang="zh-CN" sz="2000" dirty="0" smtClean="0">
              <a:latin typeface="黑体" panose="02010609060101010101" pitchFamily="49" charset="-122"/>
              <a:ea typeface="黑体" panose="02010609060101010101" pitchFamily="49" charset="-122"/>
            </a:endParaRPr>
          </a:p>
          <a:p>
            <a:pPr>
              <a:spcAft>
                <a:spcPts val="800"/>
              </a:spcAft>
            </a:pPr>
            <a:r>
              <a:rPr lang="en-US" altLang="zh-CN" sz="2000" dirty="0" smtClean="0"/>
              <a:t>                          Credibility </a:t>
            </a:r>
            <a:r>
              <a:rPr lang="en-US" altLang="zh-CN" sz="2000" dirty="0"/>
              <a:t>• Innovation • Safety</a:t>
            </a:r>
            <a:endParaRPr lang="en-US" altLang="zh-CN" sz="2000" dirty="0">
              <a:latin typeface="黑体" panose="02010609060101010101" pitchFamily="49" charset="-122"/>
              <a:ea typeface="黑体" panose="02010609060101010101" pitchFamily="49" charset="-122"/>
            </a:endParaRPr>
          </a:p>
        </p:txBody>
      </p:sp>
      <p:sp>
        <p:nvSpPr>
          <p:cNvPr id="36" name="13 CuadroTexto"/>
          <p:cNvSpPr txBox="1">
            <a:spLocks noChangeArrowheads="1"/>
          </p:cNvSpPr>
          <p:nvPr/>
        </p:nvSpPr>
        <p:spPr bwMode="auto">
          <a:xfrm>
            <a:off x="7655856"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zh-CN" sz="1200" b="1" dirty="0" smtClean="0">
                <a:solidFill>
                  <a:schemeClr val="bg1"/>
                </a:solidFill>
                <a:latin typeface="Calibri" panose="020F0502020204030204" pitchFamily="34" charset="0"/>
              </a:rPr>
              <a:t>1</a:t>
            </a:r>
            <a:r>
              <a:rPr lang="en-US" altLang="zh-CN" sz="1200" b="1" dirty="0">
                <a:solidFill>
                  <a:schemeClr val="bg1"/>
                </a:solidFill>
                <a:latin typeface="Calibri" panose="020F0502020204030204" pitchFamily="34" charset="0"/>
              </a:rPr>
              <a:t>5</a:t>
            </a:r>
            <a:endParaRPr lang="es-HN" altLang="zh-CN" sz="1200" b="1" dirty="0" smtClean="0">
              <a:solidFill>
                <a:schemeClr val="bg1"/>
              </a:solidFill>
              <a:latin typeface="Calibri" panose="020F0502020204030204" pitchFamily="34" charset="0"/>
            </a:endParaRPr>
          </a:p>
        </p:txBody>
      </p:sp>
      <p:sp>
        <p:nvSpPr>
          <p:cNvPr id="37" name="15 CuadroTexto"/>
          <p:cNvSpPr txBox="1">
            <a:spLocks noChangeArrowheads="1"/>
          </p:cNvSpPr>
          <p:nvPr/>
        </p:nvSpPr>
        <p:spPr bwMode="auto">
          <a:xfrm>
            <a:off x="8194019"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schemeClr val="bg1"/>
                </a:solidFill>
                <a:latin typeface="Calibri" panose="020F0502020204030204" pitchFamily="34" charset="0"/>
              </a:rPr>
              <a:t>2</a:t>
            </a:r>
            <a:r>
              <a:rPr lang="en-US" altLang="zh-CN" sz="1200" b="1" dirty="0" smtClean="0">
                <a:solidFill>
                  <a:schemeClr val="bg1"/>
                </a:solidFill>
                <a:latin typeface="Calibri" panose="020F0502020204030204" pitchFamily="34" charset="0"/>
              </a:rPr>
              <a:t>4</a:t>
            </a:r>
            <a:endParaRPr lang="zh-CN" altLang="en-US" sz="1200" b="1" dirty="0">
              <a:solidFill>
                <a:schemeClr val="bg1"/>
              </a:solidFill>
              <a:latin typeface="Calibri" panose="020F0502020204030204" pitchFamily="34" charset="0"/>
              <a:ea typeface="宋体" panose="02010600030101010101" pitchFamily="2" charset="-122"/>
            </a:endParaRPr>
          </a:p>
        </p:txBody>
      </p:sp>
      <p:pic>
        <p:nvPicPr>
          <p:cNvPr id="38" name="Imagen 6" descr="C:\Users\Design\Documents\Edu\Product Launch\btns.png">
            <a:hlinkClick r:id="" action="ppaction://hlinkshowjump?jump=nextslid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5019" y="6127343"/>
            <a:ext cx="177800" cy="176213"/>
          </a:xfrm>
          <a:prstGeom prst="rect">
            <a:avLst/>
          </a:prstGeom>
          <a:noFill/>
          <a:ln>
            <a:noFill/>
          </a:ln>
          <a:extLst/>
        </p:spPr>
      </p:pic>
      <p:pic>
        <p:nvPicPr>
          <p:cNvPr id="41" name="Imagen 6" descr="C:\Users\Design\Documents\Edu\Product Launch\btns.png">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4394" y="6127343"/>
            <a:ext cx="177800" cy="176213"/>
          </a:xfrm>
          <a:prstGeom prst="rect">
            <a:avLst/>
          </a:prstGeom>
          <a:noFill/>
          <a:ln>
            <a:noFill/>
          </a:ln>
          <a:extLst/>
        </p:spPr>
      </p:pic>
      <p:sp>
        <p:nvSpPr>
          <p:cNvPr id="42" name="13 CuadroTexto"/>
          <p:cNvSpPr txBox="1">
            <a:spLocks noChangeArrowheads="1"/>
          </p:cNvSpPr>
          <p:nvPr/>
        </p:nvSpPr>
        <p:spPr bwMode="auto">
          <a:xfrm>
            <a:off x="7928296" y="6055905"/>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i="1" dirty="0">
                <a:solidFill>
                  <a:schemeClr val="bg1">
                    <a:lumMod val="95000"/>
                  </a:schemeClr>
                </a:solidFill>
                <a:latin typeface="Times New Roman" panose="02020603050405020304" pitchFamily="18" charset="0"/>
                <a:cs typeface="Times New Roman" panose="02020603050405020304" pitchFamily="18" charset="0"/>
              </a:rPr>
              <a:t>of</a:t>
            </a:r>
            <a:endParaRPr lang="zh-CN" altLang="en-US" sz="1200" i="1" dirty="0">
              <a:solidFill>
                <a:schemeClr val="bg1">
                  <a:lumMod val="9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44" name="Picture 20" descr="C:\Documents and Settings\songs\桌面\PPT\tpme标.jpg"/>
          <p:cNvPicPr>
            <a:picLocks noChangeAspect="1" noChangeArrowheads="1"/>
          </p:cNvPicPr>
          <p:nvPr/>
        </p:nvPicPr>
        <p:blipFill>
          <a:blip r:embed="rId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7399" y="5969964"/>
            <a:ext cx="770225" cy="411364"/>
          </a:xfrm>
          <a:prstGeom prst="rect">
            <a:avLst/>
          </a:prstGeom>
          <a:ln>
            <a:noFill/>
          </a:ln>
          <a:effectLst>
            <a:outerShdw blurRad="292100" dist="139700" dir="2700000" algn="tl" rotWithShape="0">
              <a:srgbClr val="333333">
                <a:alpha val="65000"/>
              </a:srgbClr>
            </a:outerShdw>
          </a:effectLst>
          <a:extLst/>
        </p:spPr>
      </p:pic>
      <p:pic>
        <p:nvPicPr>
          <p:cNvPr id="45" name="Picture 25" descr="D:\我的工作文件\宣传类\2013传播计划\宣传册\素材\宣传册\zxlogo.gif"/>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8974" y="5733256"/>
            <a:ext cx="886371" cy="881802"/>
          </a:xfrm>
          <a:prstGeom prst="rect">
            <a:avLst/>
          </a:prstGeom>
          <a:ln>
            <a:noFill/>
          </a:ln>
          <a:effectLst>
            <a:glow rad="50800">
              <a:schemeClr val="bg1">
                <a:alpha val="6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aphicFrame>
        <p:nvGraphicFramePr>
          <p:cNvPr id="2" name="图示 1"/>
          <p:cNvGraphicFramePr/>
          <p:nvPr>
            <p:extLst>
              <p:ext uri="{D42A27DB-BD31-4B8C-83A1-F6EECF244321}">
                <p14:modId xmlns:p14="http://schemas.microsoft.com/office/powerpoint/2010/main" val="2535639983"/>
              </p:ext>
            </p:extLst>
          </p:nvPr>
        </p:nvGraphicFramePr>
        <p:xfrm>
          <a:off x="1187624" y="1179884"/>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6 CuadroTexto"/>
          <p:cNvSpPr txBox="1">
            <a:spLocks noChangeArrowheads="1"/>
          </p:cNvSpPr>
          <p:nvPr/>
        </p:nvSpPr>
        <p:spPr bwMode="auto">
          <a:xfrm>
            <a:off x="5514975" y="1412776"/>
            <a:ext cx="3103563" cy="411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50000"/>
              </a:lnSpc>
              <a:defRPr/>
            </a:pPr>
            <a:r>
              <a:rPr lang="zh-CN" altLang="zh-CN" sz="1600" dirty="0" smtClean="0">
                <a:latin typeface="华文细黑" pitchFamily="2" charset="-122"/>
                <a:ea typeface="华文细黑" pitchFamily="2" charset="-122"/>
              </a:rPr>
              <a:t>交易所与天津国际经济金融仲裁中心发起设立了天津鼎信交易数据托管中心，以独立第三方身份在每个交易日结束后对交易所会员与投资者的结算账单进行加密接收和存储。投资者可以从专用邮箱或账户中查询交易信息，有效保护投资者的合法权益，控制并化解了市场交易中潜在的纠纷与诉讼风险</a:t>
            </a:r>
            <a:r>
              <a:rPr lang="zh-CN" altLang="en-US" sz="1600" dirty="0">
                <a:latin typeface="华文细黑" pitchFamily="2" charset="-122"/>
                <a:ea typeface="华文细黑" pitchFamily="2" charset="-122"/>
              </a:rPr>
              <a:t>。</a:t>
            </a:r>
            <a:r>
              <a:rPr lang="en-US" altLang="zh-CN" sz="1600" dirty="0" smtClean="0">
                <a:latin typeface="华文细黑" pitchFamily="2" charset="-122"/>
                <a:ea typeface="华文细黑" pitchFamily="2" charset="-122"/>
              </a:rPr>
              <a:t>http://mail.dxdmc.com</a:t>
            </a:r>
            <a:endParaRPr lang="zh-CN" altLang="en-US" sz="1600" dirty="0" smtClean="0">
              <a:latin typeface="华文细黑" pitchFamily="2" charset="-122"/>
              <a:ea typeface="华文细黑" pitchFamily="2" charset="-122"/>
            </a:endParaRPr>
          </a:p>
        </p:txBody>
      </p:sp>
      <p:sp>
        <p:nvSpPr>
          <p:cNvPr id="44042" name="5 CuadroTexto"/>
          <p:cNvSpPr txBox="1">
            <a:spLocks noChangeArrowheads="1"/>
          </p:cNvSpPr>
          <p:nvPr/>
        </p:nvSpPr>
        <p:spPr bwMode="auto">
          <a:xfrm>
            <a:off x="617328" y="547248"/>
            <a:ext cx="7380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2400" dirty="0" smtClean="0">
                <a:solidFill>
                  <a:schemeClr val="tx1"/>
                </a:solidFill>
                <a:latin typeface="华文细黑" panose="02010600040101010101" pitchFamily="2" charset="-122"/>
                <a:ea typeface="华文细黑" panose="02010600040101010101" pitchFamily="2" charset="-122"/>
              </a:rPr>
              <a:t>2.5.1 </a:t>
            </a:r>
            <a:r>
              <a:rPr lang="zh-CN" altLang="en-US" sz="2400" smtClean="0">
                <a:solidFill>
                  <a:schemeClr val="tx1"/>
                </a:solidFill>
                <a:latin typeface="华文细黑" panose="02010600040101010101" pitchFamily="2" charset="-122"/>
                <a:ea typeface="华文细黑" panose="02010600040101010101" pitchFamily="2" charset="-122"/>
              </a:rPr>
              <a:t>交易所信息保障</a:t>
            </a:r>
            <a:r>
              <a:rPr lang="en-US" altLang="zh-CN" sz="2400" smtClean="0">
                <a:solidFill>
                  <a:schemeClr val="tx1"/>
                </a:solidFill>
                <a:latin typeface="华文细黑" panose="02010600040101010101" pitchFamily="2" charset="-122"/>
                <a:ea typeface="华文细黑" panose="02010600040101010101" pitchFamily="2" charset="-122"/>
              </a:rPr>
              <a:t>——</a:t>
            </a:r>
            <a:r>
              <a:rPr lang="zh-CN" altLang="en-US" sz="2400" dirty="0">
                <a:solidFill>
                  <a:schemeClr val="tx1"/>
                </a:solidFill>
                <a:latin typeface="华文细黑" panose="02010600040101010101" pitchFamily="2" charset="-122"/>
                <a:ea typeface="华文细黑" panose="02010600040101010101" pitchFamily="2" charset="-122"/>
              </a:rPr>
              <a:t>鼎信数据托管中心</a:t>
            </a:r>
          </a:p>
        </p:txBody>
      </p:sp>
      <p:pic>
        <p:nvPicPr>
          <p:cNvPr id="8209" name="Picture 17" descr="C:\Users\songs\Desktop\未标题-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4138041" cy="32588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nvGrpSpPr>
          <p:cNvPr id="44045" name="Group 14"/>
          <p:cNvGrpSpPr>
            <a:grpSpLocks/>
          </p:cNvGrpSpPr>
          <p:nvPr/>
        </p:nvGrpSpPr>
        <p:grpSpPr bwMode="auto">
          <a:xfrm>
            <a:off x="5219700" y="1700213"/>
            <a:ext cx="46038" cy="3270250"/>
            <a:chOff x="0" y="0"/>
            <a:chExt cx="14288" cy="1589078"/>
          </a:xfrm>
        </p:grpSpPr>
        <p:cxnSp>
          <p:nvCxnSpPr>
            <p:cNvPr id="44046" name="9 Conector recto"/>
            <p:cNvCxnSpPr>
              <a:cxnSpLocks noChangeShapeType="1"/>
            </p:cNvCxnSpPr>
            <p:nvPr/>
          </p:nvCxnSpPr>
          <p:spPr bwMode="auto">
            <a:xfrm>
              <a:off x="0" y="0"/>
              <a:ext cx="0" cy="1589078"/>
            </a:xfrm>
            <a:prstGeom prst="line">
              <a:avLst/>
            </a:prstGeom>
            <a:noFill/>
            <a:ln w="9525">
              <a:solidFill>
                <a:srgbClr val="D9D9D9"/>
              </a:solidFill>
              <a:round/>
              <a:headEnd/>
              <a:tailEnd/>
            </a:ln>
            <a:extLst>
              <a:ext uri="{909E8E84-426E-40DD-AFC4-6F175D3DCCD1}">
                <a14:hiddenFill xmlns:a14="http://schemas.microsoft.com/office/drawing/2010/main">
                  <a:noFill/>
                </a14:hiddenFill>
              </a:ext>
            </a:extLst>
          </p:spPr>
        </p:cxnSp>
        <p:cxnSp>
          <p:nvCxnSpPr>
            <p:cNvPr id="44047" name="10 Conector recto"/>
            <p:cNvCxnSpPr>
              <a:cxnSpLocks noChangeShapeType="1"/>
            </p:cNvCxnSpPr>
            <p:nvPr/>
          </p:nvCxnSpPr>
          <p:spPr bwMode="auto">
            <a:xfrm>
              <a:off x="14288" y="0"/>
              <a:ext cx="0" cy="158907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cxnSp>
      </p:grpSp>
      <p:sp>
        <p:nvSpPr>
          <p:cNvPr id="15" name="14 CuadroTexto"/>
          <p:cNvSpPr txBox="1">
            <a:spLocks noChangeArrowheads="1"/>
          </p:cNvSpPr>
          <p:nvPr/>
        </p:nvSpPr>
        <p:spPr bwMode="auto">
          <a:xfrm>
            <a:off x="7783513" y="6172200"/>
            <a:ext cx="315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i="1">
                <a:solidFill>
                  <a:schemeClr val="bg1"/>
                </a:solidFill>
                <a:latin typeface="Calibri" panose="020F0502020204030204" pitchFamily="34" charset="0"/>
              </a:rPr>
              <a:t>of</a:t>
            </a:r>
            <a:endParaRPr lang="zh-CN" altLang="en-US" sz="1200" b="1" i="1">
              <a:solidFill>
                <a:schemeClr val="bg1"/>
              </a:solidFill>
              <a:latin typeface="Calibri" panose="020F0502020204030204" pitchFamily="34" charset="0"/>
              <a:ea typeface="宋体" panose="02010600030101010101" pitchFamily="2" charset="-122"/>
            </a:endParaRPr>
          </a:p>
        </p:txBody>
      </p:sp>
      <p:sp>
        <p:nvSpPr>
          <p:cNvPr id="16" name="15 CuadroTexto"/>
          <p:cNvSpPr txBox="1">
            <a:spLocks noChangeArrowheads="1"/>
          </p:cNvSpPr>
          <p:nvPr/>
        </p:nvSpPr>
        <p:spPr bwMode="auto">
          <a:xfrm>
            <a:off x="8051800" y="6157913"/>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schemeClr val="bg1"/>
                </a:solidFill>
                <a:latin typeface="Calibri" panose="020F0502020204030204" pitchFamily="34" charset="0"/>
              </a:rPr>
              <a:t>1</a:t>
            </a:r>
            <a:endParaRPr lang="zh-CN" altLang="en-US" sz="1200" b="1" dirty="0">
              <a:solidFill>
                <a:schemeClr val="bg1"/>
              </a:solidFill>
              <a:latin typeface="Calibri" panose="020F0502020204030204" pitchFamily="34" charset="0"/>
              <a:ea typeface="宋体" panose="02010600030101010101" pitchFamily="2" charset="-122"/>
            </a:endParaRPr>
          </a:p>
        </p:txBody>
      </p:sp>
      <p:sp>
        <p:nvSpPr>
          <p:cNvPr id="17" name="矩形 16"/>
          <p:cNvSpPr/>
          <p:nvPr/>
        </p:nvSpPr>
        <p:spPr>
          <a:xfrm>
            <a:off x="0" y="5507556"/>
            <a:ext cx="9180314" cy="13562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2000" dirty="0" smtClean="0">
                <a:latin typeface="黑体" panose="02010609060101010101" pitchFamily="49" charset="-122"/>
                <a:ea typeface="黑体" panose="02010609060101010101" pitchFamily="49" charset="-122"/>
              </a:rPr>
              <a:t>                诚信 </a:t>
            </a:r>
            <a:r>
              <a:rPr lang="en-US" altLang="zh-CN" sz="2000" dirty="0" smtClean="0">
                <a:latin typeface="黑体" panose="02010609060101010101" pitchFamily="49" charset="-122"/>
                <a:ea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rPr>
              <a:t>创新 </a:t>
            </a:r>
            <a:r>
              <a:rPr lang="en-US" altLang="zh-CN" sz="2000" dirty="0" smtClean="0">
                <a:latin typeface="黑体" panose="02010609060101010101" pitchFamily="49" charset="-122"/>
                <a:ea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rPr>
              <a:t>安全</a:t>
            </a:r>
            <a:endParaRPr lang="en-US" altLang="zh-CN" sz="2000" dirty="0" smtClean="0">
              <a:latin typeface="黑体" panose="02010609060101010101" pitchFamily="49" charset="-122"/>
              <a:ea typeface="黑体" panose="02010609060101010101" pitchFamily="49" charset="-122"/>
            </a:endParaRPr>
          </a:p>
          <a:p>
            <a:pPr>
              <a:spcAft>
                <a:spcPts val="800"/>
              </a:spcAft>
            </a:pPr>
            <a:r>
              <a:rPr lang="en-US" altLang="zh-CN" sz="2000" dirty="0" smtClean="0"/>
              <a:t>                          Credibility </a:t>
            </a:r>
            <a:r>
              <a:rPr lang="en-US" altLang="zh-CN" sz="2000" dirty="0"/>
              <a:t>• Innovation • Safety</a:t>
            </a:r>
            <a:endParaRPr lang="en-US" altLang="zh-CN" sz="2000" dirty="0">
              <a:latin typeface="黑体" panose="02010609060101010101" pitchFamily="49" charset="-122"/>
              <a:ea typeface="黑体" panose="02010609060101010101" pitchFamily="49" charset="-122"/>
            </a:endParaRPr>
          </a:p>
        </p:txBody>
      </p:sp>
      <p:sp>
        <p:nvSpPr>
          <p:cNvPr id="19" name="13 CuadroTexto"/>
          <p:cNvSpPr txBox="1">
            <a:spLocks noChangeArrowheads="1"/>
          </p:cNvSpPr>
          <p:nvPr/>
        </p:nvSpPr>
        <p:spPr bwMode="auto">
          <a:xfrm>
            <a:off x="7655856"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b="1" dirty="0" smtClean="0">
                <a:solidFill>
                  <a:schemeClr val="bg1"/>
                </a:solidFill>
                <a:latin typeface="Calibri" panose="020F0502020204030204" pitchFamily="34" charset="0"/>
              </a:rPr>
              <a:t>16</a:t>
            </a:r>
            <a:endParaRPr lang="zh-CN" altLang="en-US" sz="1200" b="1" dirty="0">
              <a:solidFill>
                <a:schemeClr val="bg1"/>
              </a:solidFill>
              <a:latin typeface="Calibri" panose="020F0502020204030204" pitchFamily="34" charset="0"/>
            </a:endParaRPr>
          </a:p>
        </p:txBody>
      </p:sp>
      <p:sp>
        <p:nvSpPr>
          <p:cNvPr id="20" name="15 CuadroTexto"/>
          <p:cNvSpPr txBox="1">
            <a:spLocks noChangeArrowheads="1"/>
          </p:cNvSpPr>
          <p:nvPr/>
        </p:nvSpPr>
        <p:spPr bwMode="auto">
          <a:xfrm>
            <a:off x="8194019"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schemeClr val="bg1"/>
                </a:solidFill>
                <a:latin typeface="Calibri" panose="020F0502020204030204" pitchFamily="34" charset="0"/>
              </a:rPr>
              <a:t>2</a:t>
            </a:r>
            <a:r>
              <a:rPr lang="en-US" altLang="zh-CN" sz="1200" b="1" dirty="0" smtClean="0">
                <a:solidFill>
                  <a:schemeClr val="bg1"/>
                </a:solidFill>
                <a:latin typeface="Calibri" panose="020F0502020204030204" pitchFamily="34" charset="0"/>
              </a:rPr>
              <a:t>6</a:t>
            </a:r>
            <a:endParaRPr lang="zh-CN" altLang="en-US" sz="1200" b="1" dirty="0">
              <a:solidFill>
                <a:schemeClr val="bg1"/>
              </a:solidFill>
              <a:latin typeface="Calibri" panose="020F0502020204030204" pitchFamily="34" charset="0"/>
              <a:ea typeface="宋体" panose="02010600030101010101" pitchFamily="2" charset="-122"/>
            </a:endParaRPr>
          </a:p>
        </p:txBody>
      </p:sp>
      <p:pic>
        <p:nvPicPr>
          <p:cNvPr id="21" name="Imagen 6" descr="C:\Users\Design\Documents\Edu\Product Launch\btns.png">
            <a:hlinkClick r:id="" action="ppaction://hlinkshowjump?jump=nextslid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5019" y="6127343"/>
            <a:ext cx="177800" cy="176213"/>
          </a:xfrm>
          <a:prstGeom prst="rect">
            <a:avLst/>
          </a:prstGeom>
          <a:noFill/>
          <a:ln>
            <a:noFill/>
          </a:ln>
          <a:extLst/>
        </p:spPr>
      </p:pic>
      <p:pic>
        <p:nvPicPr>
          <p:cNvPr id="22" name="Imagen 6" descr="C:\Users\Design\Documents\Edu\Product Launch\btns.png">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4394" y="6127343"/>
            <a:ext cx="177800" cy="176213"/>
          </a:xfrm>
          <a:prstGeom prst="rect">
            <a:avLst/>
          </a:prstGeom>
          <a:noFill/>
          <a:ln>
            <a:noFill/>
          </a:ln>
          <a:extLst/>
        </p:spPr>
      </p:pic>
      <p:sp>
        <p:nvSpPr>
          <p:cNvPr id="23" name="13 CuadroTexto"/>
          <p:cNvSpPr txBox="1">
            <a:spLocks noChangeArrowheads="1"/>
          </p:cNvSpPr>
          <p:nvPr/>
        </p:nvSpPr>
        <p:spPr bwMode="auto">
          <a:xfrm>
            <a:off x="7928296" y="6055905"/>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i="1" dirty="0">
                <a:solidFill>
                  <a:schemeClr val="bg1">
                    <a:lumMod val="95000"/>
                  </a:schemeClr>
                </a:solidFill>
                <a:latin typeface="Times New Roman" panose="02020603050405020304" pitchFamily="18" charset="0"/>
                <a:cs typeface="Times New Roman" panose="02020603050405020304" pitchFamily="18" charset="0"/>
              </a:rPr>
              <a:t>of</a:t>
            </a:r>
            <a:endParaRPr lang="zh-CN" altLang="en-US" sz="1200" i="1" dirty="0">
              <a:solidFill>
                <a:schemeClr val="bg1">
                  <a:lumMod val="9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4" name="Picture 20" descr="C:\Documents and Settings\songs\桌面\PPT\tpme标.jpg"/>
          <p:cNvPicPr>
            <a:picLocks noChangeAspect="1" noChangeArrowheads="1"/>
          </p:cNvPicPr>
          <p:nvPr/>
        </p:nvPicPr>
        <p:blipFill>
          <a:blip r:embed="rId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7399" y="5969964"/>
            <a:ext cx="770225" cy="411364"/>
          </a:xfrm>
          <a:prstGeom prst="rect">
            <a:avLst/>
          </a:prstGeom>
          <a:ln>
            <a:noFill/>
          </a:ln>
          <a:effectLst>
            <a:outerShdw blurRad="292100" dist="139700" dir="2700000" algn="tl" rotWithShape="0">
              <a:srgbClr val="333333">
                <a:alpha val="65000"/>
              </a:srgbClr>
            </a:outerShdw>
          </a:effectLst>
          <a:extLst/>
        </p:spPr>
      </p:pic>
      <p:pic>
        <p:nvPicPr>
          <p:cNvPr id="18" name="Picture 25" descr="D:\我的工作文件\宣传类\2013传播计划\宣传册\素材\宣传册\zxlogo.gif"/>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8974" y="5733256"/>
            <a:ext cx="886371" cy="881802"/>
          </a:xfrm>
          <a:prstGeom prst="rect">
            <a:avLst/>
          </a:prstGeom>
          <a:ln>
            <a:noFill/>
          </a:ln>
          <a:effectLst>
            <a:glow rad="50800">
              <a:schemeClr val="bg1">
                <a:alpha val="6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5 CuadroTexto"/>
          <p:cNvSpPr txBox="1">
            <a:spLocks noChangeArrowheads="1"/>
          </p:cNvSpPr>
          <p:nvPr/>
        </p:nvSpPr>
        <p:spPr bwMode="auto">
          <a:xfrm>
            <a:off x="755576" y="566517"/>
            <a:ext cx="6009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en-US" altLang="zh-CN" sz="2400" dirty="0" smtClean="0">
                <a:solidFill>
                  <a:srgbClr val="404040"/>
                </a:solidFill>
                <a:latin typeface="华文细黑" panose="02010600040101010101" pitchFamily="2" charset="-122"/>
                <a:ea typeface="华文细黑" panose="02010600040101010101" pitchFamily="2" charset="-122"/>
              </a:rPr>
              <a:t>2.5.2 </a:t>
            </a:r>
            <a:r>
              <a:rPr lang="zh-CN" altLang="en-US" sz="2400" dirty="0" smtClean="0">
                <a:solidFill>
                  <a:srgbClr val="404040"/>
                </a:solidFill>
                <a:latin typeface="华文细黑" panose="02010600040101010101" pitchFamily="2" charset="-122"/>
                <a:ea typeface="华文细黑" panose="02010600040101010101" pitchFamily="2" charset="-122"/>
              </a:rPr>
              <a:t>资金托管</a:t>
            </a:r>
            <a:r>
              <a:rPr lang="en-US" altLang="zh-CN" sz="2400" dirty="0" smtClean="0">
                <a:solidFill>
                  <a:srgbClr val="404040"/>
                </a:solidFill>
                <a:latin typeface="华文细黑" panose="02010600040101010101" pitchFamily="2" charset="-122"/>
                <a:ea typeface="华文细黑" panose="02010600040101010101" pitchFamily="2" charset="-122"/>
              </a:rPr>
              <a:t>——</a:t>
            </a:r>
            <a:r>
              <a:rPr lang="zh-CN" altLang="en-US" sz="2400" dirty="0" smtClean="0">
                <a:latin typeface="华文细黑" pitchFamily="2" charset="-122"/>
                <a:ea typeface="华文细黑" pitchFamily="2" charset="-122"/>
              </a:rPr>
              <a:t>合作银行</a:t>
            </a:r>
          </a:p>
        </p:txBody>
      </p:sp>
      <p:pic>
        <p:nvPicPr>
          <p:cNvPr id="8216" name="Picture 24" descr="D:\我的工作文件\宣传类\2013传播计划\宣传册\素材\交通银行.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60664" y="2564904"/>
            <a:ext cx="2323924" cy="4320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grpSp>
        <p:nvGrpSpPr>
          <p:cNvPr id="46092" name="组合 1"/>
          <p:cNvGrpSpPr>
            <a:grpSpLocks/>
          </p:cNvGrpSpPr>
          <p:nvPr/>
        </p:nvGrpSpPr>
        <p:grpSpPr bwMode="auto">
          <a:xfrm>
            <a:off x="1660748" y="1628775"/>
            <a:ext cx="5143500" cy="3278188"/>
            <a:chOff x="1949366" y="1628848"/>
            <a:chExt cx="5143839" cy="3278568"/>
          </a:xfrm>
        </p:grpSpPr>
        <p:pic>
          <p:nvPicPr>
            <p:cNvPr id="8213" name="Picture 21" descr="D:\我的工作文件\宣传类\2013传播计划\宣传册\素材\中信银行.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49366" y="1628848"/>
              <a:ext cx="1814667" cy="432000"/>
            </a:xfrm>
            <a:prstGeom prst="roundRect">
              <a:avLst>
                <a:gd name="adj" fmla="val 8594"/>
              </a:avLst>
            </a:prstGeom>
            <a:solidFill>
              <a:srgbClr val="FFFFFF">
                <a:shade val="85000"/>
              </a:srgbClr>
            </a:solidFill>
            <a:ln>
              <a:noFill/>
            </a:ln>
            <a:effectLst>
              <a:reflection blurRad="6350" stA="52000" endA="300" endPos="35000" dir="5400000" sy="-100000" algn="bl" rotWithShape="0"/>
            </a:effectLst>
            <a:extLst/>
          </p:spPr>
        </p:pic>
        <p:pic>
          <p:nvPicPr>
            <p:cNvPr id="8214" name="Picture 22" descr="D:\我的工作文件\宣传类\2013传播计划\宣传册\素材\光大银行.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0024" y="1628848"/>
              <a:ext cx="2413181" cy="4320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8215" name="Picture 23" descr="D:\我的工作文件\宣传类\2013传播计划\宣传册\素材\华夏银行.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49366" y="3519918"/>
              <a:ext cx="1843108" cy="4320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8217" name="Picture 25" descr="D:\我的工作文件\宣传类\2013传播计划\宣传册\素材\招商银行.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49366" y="4475416"/>
              <a:ext cx="1930547" cy="4320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8218" name="Picture 26" descr="D:\我的工作文件\宣传类\2013传播计划\宣传册\素材\中国工商银行.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57779" y="2564904"/>
              <a:ext cx="2114934" cy="4320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8220" name="Picture 28" descr="D:\我的工作文件\宣传类\2013传播计划\宣传册\素材\中国农业银行.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57779" y="4475416"/>
              <a:ext cx="2273418" cy="4320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8221" name="Picture 29" descr="D:\我的工作文件\宣传类\2013传播计划\宣传册\素材\中国建设银行.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34484" y="3519918"/>
              <a:ext cx="2358721" cy="4320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grpSp>
      <p:sp>
        <p:nvSpPr>
          <p:cNvPr id="19" name="14 CuadroTexto"/>
          <p:cNvSpPr txBox="1">
            <a:spLocks noChangeArrowheads="1"/>
          </p:cNvSpPr>
          <p:nvPr/>
        </p:nvSpPr>
        <p:spPr bwMode="auto">
          <a:xfrm>
            <a:off x="7783513" y="6172200"/>
            <a:ext cx="315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i="1">
                <a:solidFill>
                  <a:schemeClr val="bg1"/>
                </a:solidFill>
                <a:latin typeface="Calibri" panose="020F0502020204030204" pitchFamily="34" charset="0"/>
              </a:rPr>
              <a:t>of</a:t>
            </a:r>
            <a:endParaRPr lang="zh-CN" altLang="en-US" sz="1200" b="1" i="1">
              <a:solidFill>
                <a:schemeClr val="bg1"/>
              </a:solidFill>
              <a:latin typeface="Calibri" panose="020F0502020204030204" pitchFamily="34" charset="0"/>
              <a:ea typeface="宋体" panose="02010600030101010101" pitchFamily="2" charset="-122"/>
            </a:endParaRPr>
          </a:p>
        </p:txBody>
      </p:sp>
      <p:sp>
        <p:nvSpPr>
          <p:cNvPr id="20" name="15 CuadroTexto"/>
          <p:cNvSpPr txBox="1">
            <a:spLocks noChangeArrowheads="1"/>
          </p:cNvSpPr>
          <p:nvPr/>
        </p:nvSpPr>
        <p:spPr bwMode="auto">
          <a:xfrm>
            <a:off x="8051800" y="6157913"/>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schemeClr val="bg1"/>
                </a:solidFill>
                <a:latin typeface="Calibri" panose="020F0502020204030204" pitchFamily="34" charset="0"/>
              </a:rPr>
              <a:t>1</a:t>
            </a:r>
            <a:endParaRPr lang="zh-CN" altLang="en-US" sz="1200" b="1" dirty="0">
              <a:solidFill>
                <a:schemeClr val="bg1"/>
              </a:solidFill>
              <a:latin typeface="Calibri" panose="020F0502020204030204" pitchFamily="34" charset="0"/>
              <a:ea typeface="宋体" panose="02010600030101010101" pitchFamily="2" charset="-122"/>
            </a:endParaRPr>
          </a:p>
        </p:txBody>
      </p:sp>
      <p:sp>
        <p:nvSpPr>
          <p:cNvPr id="28" name="14 CuadroTexto"/>
          <p:cNvSpPr txBox="1">
            <a:spLocks noChangeArrowheads="1"/>
          </p:cNvSpPr>
          <p:nvPr/>
        </p:nvSpPr>
        <p:spPr bwMode="auto">
          <a:xfrm>
            <a:off x="7783513" y="6172200"/>
            <a:ext cx="315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i="1">
                <a:solidFill>
                  <a:schemeClr val="bg1"/>
                </a:solidFill>
                <a:latin typeface="Calibri" panose="020F0502020204030204" pitchFamily="34" charset="0"/>
              </a:rPr>
              <a:t>of</a:t>
            </a:r>
            <a:endParaRPr lang="zh-CN" altLang="en-US" sz="1200" b="1" i="1">
              <a:solidFill>
                <a:schemeClr val="bg1"/>
              </a:solidFill>
              <a:latin typeface="Calibri" panose="020F0502020204030204" pitchFamily="34" charset="0"/>
              <a:ea typeface="宋体" panose="02010600030101010101" pitchFamily="2" charset="-122"/>
            </a:endParaRPr>
          </a:p>
        </p:txBody>
      </p:sp>
      <p:sp>
        <p:nvSpPr>
          <p:cNvPr id="29" name="15 CuadroTexto"/>
          <p:cNvSpPr txBox="1">
            <a:spLocks noChangeArrowheads="1"/>
          </p:cNvSpPr>
          <p:nvPr/>
        </p:nvSpPr>
        <p:spPr bwMode="auto">
          <a:xfrm>
            <a:off x="8051800" y="6157913"/>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schemeClr val="bg1"/>
                </a:solidFill>
                <a:latin typeface="Calibri" panose="020F0502020204030204" pitchFamily="34" charset="0"/>
              </a:rPr>
              <a:t>1</a:t>
            </a:r>
            <a:endParaRPr lang="zh-CN" altLang="en-US" sz="1200" b="1" dirty="0">
              <a:solidFill>
                <a:schemeClr val="bg1"/>
              </a:solidFill>
              <a:latin typeface="Calibri" panose="020F0502020204030204" pitchFamily="34" charset="0"/>
              <a:ea typeface="宋体" panose="02010600030101010101" pitchFamily="2" charset="-122"/>
            </a:endParaRPr>
          </a:p>
        </p:txBody>
      </p:sp>
      <p:sp>
        <p:nvSpPr>
          <p:cNvPr id="30" name="矩形 29"/>
          <p:cNvSpPr/>
          <p:nvPr/>
        </p:nvSpPr>
        <p:spPr>
          <a:xfrm>
            <a:off x="0" y="5507556"/>
            <a:ext cx="9180314" cy="13562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2000" dirty="0" smtClean="0">
                <a:latin typeface="黑体" panose="02010609060101010101" pitchFamily="49" charset="-122"/>
                <a:ea typeface="黑体" panose="02010609060101010101" pitchFamily="49" charset="-122"/>
              </a:rPr>
              <a:t>                诚信 </a:t>
            </a:r>
            <a:r>
              <a:rPr lang="en-US" altLang="zh-CN" sz="2000" dirty="0" smtClean="0">
                <a:latin typeface="黑体" panose="02010609060101010101" pitchFamily="49" charset="-122"/>
                <a:ea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rPr>
              <a:t>创新 </a:t>
            </a:r>
            <a:r>
              <a:rPr lang="en-US" altLang="zh-CN" sz="2000" dirty="0" smtClean="0">
                <a:latin typeface="黑体" panose="02010609060101010101" pitchFamily="49" charset="-122"/>
                <a:ea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rPr>
              <a:t>安全</a:t>
            </a:r>
            <a:endParaRPr lang="en-US" altLang="zh-CN" sz="2000" dirty="0" smtClean="0">
              <a:latin typeface="黑体" panose="02010609060101010101" pitchFamily="49" charset="-122"/>
              <a:ea typeface="黑体" panose="02010609060101010101" pitchFamily="49" charset="-122"/>
            </a:endParaRPr>
          </a:p>
          <a:p>
            <a:pPr>
              <a:spcAft>
                <a:spcPts val="800"/>
              </a:spcAft>
            </a:pPr>
            <a:r>
              <a:rPr lang="en-US" altLang="zh-CN" sz="2000" dirty="0" smtClean="0"/>
              <a:t>                          Credibility </a:t>
            </a:r>
            <a:r>
              <a:rPr lang="en-US" altLang="zh-CN" sz="2000" dirty="0"/>
              <a:t>• Innovation • Safety</a:t>
            </a:r>
            <a:endParaRPr lang="en-US" altLang="zh-CN" sz="2000" dirty="0">
              <a:latin typeface="黑体" panose="02010609060101010101" pitchFamily="49" charset="-122"/>
              <a:ea typeface="黑体" panose="02010609060101010101" pitchFamily="49" charset="-122"/>
            </a:endParaRPr>
          </a:p>
        </p:txBody>
      </p:sp>
      <p:sp>
        <p:nvSpPr>
          <p:cNvPr id="32" name="13 CuadroTexto"/>
          <p:cNvSpPr txBox="1">
            <a:spLocks noChangeArrowheads="1"/>
          </p:cNvSpPr>
          <p:nvPr/>
        </p:nvSpPr>
        <p:spPr bwMode="auto">
          <a:xfrm>
            <a:off x="7655856"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zh-CN" sz="1200" b="1" dirty="0" smtClean="0">
                <a:solidFill>
                  <a:schemeClr val="bg1"/>
                </a:solidFill>
                <a:latin typeface="Calibri" panose="020F0502020204030204" pitchFamily="34" charset="0"/>
              </a:rPr>
              <a:t>17</a:t>
            </a:r>
            <a:endParaRPr lang="zh-CN" altLang="en-US" sz="1200" b="1" dirty="0">
              <a:solidFill>
                <a:schemeClr val="bg1"/>
              </a:solidFill>
              <a:latin typeface="Calibri" panose="020F0502020204030204" pitchFamily="34" charset="0"/>
            </a:endParaRPr>
          </a:p>
        </p:txBody>
      </p:sp>
      <p:sp>
        <p:nvSpPr>
          <p:cNvPr id="33" name="15 CuadroTexto"/>
          <p:cNvSpPr txBox="1">
            <a:spLocks noChangeArrowheads="1"/>
          </p:cNvSpPr>
          <p:nvPr/>
        </p:nvSpPr>
        <p:spPr bwMode="auto">
          <a:xfrm>
            <a:off x="8194019"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schemeClr val="bg1"/>
                </a:solidFill>
                <a:latin typeface="Calibri" panose="020F0502020204030204" pitchFamily="34" charset="0"/>
              </a:rPr>
              <a:t>2</a:t>
            </a:r>
            <a:r>
              <a:rPr lang="en-US" altLang="zh-CN" sz="1200" b="1" dirty="0" smtClean="0">
                <a:solidFill>
                  <a:schemeClr val="bg1"/>
                </a:solidFill>
                <a:latin typeface="Calibri" panose="020F0502020204030204" pitchFamily="34" charset="0"/>
              </a:rPr>
              <a:t>6</a:t>
            </a:r>
            <a:endParaRPr lang="zh-CN" altLang="en-US" sz="1200" b="1" dirty="0">
              <a:solidFill>
                <a:schemeClr val="bg1"/>
              </a:solidFill>
              <a:latin typeface="Calibri" panose="020F0502020204030204" pitchFamily="34" charset="0"/>
              <a:ea typeface="宋体" panose="02010600030101010101" pitchFamily="2" charset="-122"/>
            </a:endParaRPr>
          </a:p>
        </p:txBody>
      </p:sp>
      <p:pic>
        <p:nvPicPr>
          <p:cNvPr id="34" name="Imagen 6" descr="C:\Users\Design\Documents\Edu\Product Launch\btns.png">
            <a:hlinkClick r:id="" action="ppaction://hlinkshowjump?jump=nextslide"/>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75019" y="6127343"/>
            <a:ext cx="177800" cy="176213"/>
          </a:xfrm>
          <a:prstGeom prst="rect">
            <a:avLst/>
          </a:prstGeom>
          <a:noFill/>
          <a:ln>
            <a:noFill/>
          </a:ln>
          <a:extLst/>
        </p:spPr>
      </p:pic>
      <p:pic>
        <p:nvPicPr>
          <p:cNvPr id="35" name="Imagen 6" descr="C:\Users\Design\Documents\Edu\Product Launch\btns.png">
            <a:hlinkClick r:id="" action="ppaction://hlinkshowjump?jump=previousslide"/>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84394" y="6127343"/>
            <a:ext cx="177800" cy="176213"/>
          </a:xfrm>
          <a:prstGeom prst="rect">
            <a:avLst/>
          </a:prstGeom>
          <a:noFill/>
          <a:ln>
            <a:noFill/>
          </a:ln>
          <a:extLst/>
        </p:spPr>
      </p:pic>
      <p:sp>
        <p:nvSpPr>
          <p:cNvPr id="36" name="13 CuadroTexto"/>
          <p:cNvSpPr txBox="1">
            <a:spLocks noChangeArrowheads="1"/>
          </p:cNvSpPr>
          <p:nvPr/>
        </p:nvSpPr>
        <p:spPr bwMode="auto">
          <a:xfrm>
            <a:off x="7928296" y="6055905"/>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i="1" dirty="0">
                <a:solidFill>
                  <a:schemeClr val="bg1">
                    <a:lumMod val="95000"/>
                  </a:schemeClr>
                </a:solidFill>
                <a:latin typeface="Times New Roman" panose="02020603050405020304" pitchFamily="18" charset="0"/>
                <a:cs typeface="Times New Roman" panose="02020603050405020304" pitchFamily="18" charset="0"/>
              </a:rPr>
              <a:t>of</a:t>
            </a:r>
            <a:endParaRPr lang="zh-CN" altLang="en-US" sz="1200" i="1" dirty="0">
              <a:solidFill>
                <a:schemeClr val="bg1">
                  <a:lumMod val="9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4" name="Picture 20" descr="C:\Documents and Settings\songs\桌面\PPT\tpme标.jpg"/>
          <p:cNvPicPr>
            <a:picLocks noChangeAspect="1" noChangeArrowheads="1"/>
          </p:cNvPicPr>
          <p:nvPr/>
        </p:nvPicPr>
        <p:blipFill>
          <a:blip r:embed="rId1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7399" y="5969964"/>
            <a:ext cx="770225" cy="411364"/>
          </a:xfrm>
          <a:prstGeom prst="rect">
            <a:avLst/>
          </a:prstGeom>
          <a:ln>
            <a:noFill/>
          </a:ln>
          <a:effectLst>
            <a:outerShdw blurRad="292100" dist="139700" dir="2700000" algn="tl" rotWithShape="0">
              <a:srgbClr val="333333">
                <a:alpha val="65000"/>
              </a:srgbClr>
            </a:outerShdw>
          </a:effectLst>
          <a:extLst/>
        </p:spPr>
      </p:pic>
      <p:pic>
        <p:nvPicPr>
          <p:cNvPr id="25" name="Picture 25" descr="D:\我的工作文件\宣传类\2013传播计划\宣传册\素材\宣传册\zxlogo.gif"/>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8974" y="5733256"/>
            <a:ext cx="886371" cy="881802"/>
          </a:xfrm>
          <a:prstGeom prst="rect">
            <a:avLst/>
          </a:prstGeom>
          <a:ln>
            <a:noFill/>
          </a:ln>
          <a:effectLst>
            <a:glow rad="50800">
              <a:schemeClr val="bg1">
                <a:alpha val="6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xfrm>
            <a:off x="539552" y="645332"/>
            <a:ext cx="8135938" cy="760412"/>
          </a:xfrm>
        </p:spPr>
        <p:txBody>
          <a:bodyPr/>
          <a:lstStyle/>
          <a:p>
            <a:pPr algn="ctr"/>
            <a:r>
              <a:rPr lang="zh-CN" altLang="en-US" b="1" dirty="0" smtClean="0">
                <a:latin typeface="黑体" panose="02010609060101010101" pitchFamily="49" charset="-122"/>
                <a:ea typeface="黑体" panose="02010609060101010101" pitchFamily="49" charset="-122"/>
              </a:rPr>
              <a:t>目录</a:t>
            </a:r>
          </a:p>
        </p:txBody>
      </p:sp>
      <p:sp>
        <p:nvSpPr>
          <p:cNvPr id="20487" name="14 CuadroTexto"/>
          <p:cNvSpPr txBox="1">
            <a:spLocks noChangeArrowheads="1"/>
          </p:cNvSpPr>
          <p:nvPr/>
        </p:nvSpPr>
        <p:spPr bwMode="auto">
          <a:xfrm>
            <a:off x="7783513" y="6172200"/>
            <a:ext cx="315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i="1">
                <a:solidFill>
                  <a:schemeClr val="bg1"/>
                </a:solidFill>
                <a:latin typeface="Calibri" panose="020F0502020204030204" pitchFamily="34" charset="0"/>
              </a:rPr>
              <a:t>of</a:t>
            </a:r>
            <a:endParaRPr lang="zh-CN" altLang="en-US" sz="1200" b="1" i="1">
              <a:solidFill>
                <a:schemeClr val="bg1"/>
              </a:solidFill>
              <a:latin typeface="Calibri" panose="020F0502020204030204" pitchFamily="34" charset="0"/>
              <a:ea typeface="宋体" panose="02010600030101010101" pitchFamily="2" charset="-122"/>
            </a:endParaRPr>
          </a:p>
        </p:txBody>
      </p:sp>
      <p:sp>
        <p:nvSpPr>
          <p:cNvPr id="20488" name="15 CuadroTexto"/>
          <p:cNvSpPr txBox="1">
            <a:spLocks noChangeArrowheads="1"/>
          </p:cNvSpPr>
          <p:nvPr/>
        </p:nvSpPr>
        <p:spPr bwMode="auto">
          <a:xfrm>
            <a:off x="8051800" y="6157913"/>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schemeClr val="bg1"/>
                </a:solidFill>
                <a:latin typeface="Calibri" panose="020F0502020204030204" pitchFamily="34" charset="0"/>
              </a:rPr>
              <a:t>1</a:t>
            </a:r>
            <a:endParaRPr lang="zh-CN" altLang="en-US" sz="1200" b="1" dirty="0">
              <a:solidFill>
                <a:schemeClr val="bg1"/>
              </a:solidFill>
              <a:latin typeface="Calibri" panose="020F0502020204030204" pitchFamily="34" charset="0"/>
              <a:ea typeface="宋体" panose="02010600030101010101" pitchFamily="2" charset="-122"/>
            </a:endParaRPr>
          </a:p>
        </p:txBody>
      </p:sp>
      <p:sp>
        <p:nvSpPr>
          <p:cNvPr id="22" name="矩形 21"/>
          <p:cNvSpPr/>
          <p:nvPr/>
        </p:nvSpPr>
        <p:spPr>
          <a:xfrm>
            <a:off x="0" y="5516038"/>
            <a:ext cx="9180314" cy="13562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2000" dirty="0" smtClean="0">
                <a:latin typeface="黑体" panose="02010609060101010101" pitchFamily="49" charset="-122"/>
                <a:ea typeface="黑体" panose="02010609060101010101" pitchFamily="49" charset="-122"/>
              </a:rPr>
              <a:t>                 诚信 </a:t>
            </a:r>
            <a:r>
              <a:rPr lang="en-US" altLang="zh-CN" sz="2000" dirty="0" smtClean="0">
                <a:latin typeface="黑体" panose="02010609060101010101" pitchFamily="49" charset="-122"/>
                <a:ea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rPr>
              <a:t>创新 </a:t>
            </a:r>
            <a:r>
              <a:rPr lang="en-US" altLang="zh-CN" sz="2000" dirty="0" smtClean="0">
                <a:latin typeface="黑体" panose="02010609060101010101" pitchFamily="49" charset="-122"/>
                <a:ea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rPr>
              <a:t>安全</a:t>
            </a:r>
            <a:endParaRPr lang="en-US" altLang="zh-CN" sz="2000" dirty="0" smtClean="0">
              <a:latin typeface="黑体" panose="02010609060101010101" pitchFamily="49" charset="-122"/>
              <a:ea typeface="黑体" panose="02010609060101010101" pitchFamily="49" charset="-122"/>
            </a:endParaRPr>
          </a:p>
          <a:p>
            <a:pPr>
              <a:spcAft>
                <a:spcPts val="800"/>
              </a:spcAft>
            </a:pPr>
            <a:r>
              <a:rPr lang="en-US" altLang="zh-CN" sz="2000" dirty="0" smtClean="0"/>
              <a:t>                            Credibility </a:t>
            </a:r>
            <a:r>
              <a:rPr lang="en-US" altLang="zh-CN" sz="2000" dirty="0"/>
              <a:t>• Innovation • Safety</a:t>
            </a:r>
            <a:endParaRPr lang="en-US" altLang="zh-CN" sz="2000" dirty="0">
              <a:latin typeface="黑体" panose="02010609060101010101" pitchFamily="49" charset="-122"/>
              <a:ea typeface="黑体" panose="02010609060101010101" pitchFamily="49" charset="-122"/>
            </a:endParaRPr>
          </a:p>
        </p:txBody>
      </p:sp>
      <p:pic>
        <p:nvPicPr>
          <p:cNvPr id="25" name="Picture 20" descr="C:\Documents and Settings\songs\桌面\PPT\tpme标.jpg"/>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7399" y="5988469"/>
            <a:ext cx="770225" cy="411364"/>
          </a:xfrm>
          <a:prstGeom prst="rect">
            <a:avLst/>
          </a:prstGeom>
          <a:ln>
            <a:noFill/>
          </a:ln>
          <a:effectLst>
            <a:outerShdw blurRad="292100" dist="139700" dir="2700000" algn="tl" rotWithShape="0">
              <a:srgbClr val="333333">
                <a:alpha val="65000"/>
              </a:srgbClr>
            </a:outerShdw>
          </a:effectLst>
          <a:extLst/>
        </p:spPr>
      </p:pic>
      <p:sp>
        <p:nvSpPr>
          <p:cNvPr id="31" name="13 CuadroTexto"/>
          <p:cNvSpPr txBox="1">
            <a:spLocks noChangeArrowheads="1"/>
          </p:cNvSpPr>
          <p:nvPr/>
        </p:nvSpPr>
        <p:spPr bwMode="auto">
          <a:xfrm>
            <a:off x="7596336"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b="1" dirty="0" smtClean="0">
                <a:solidFill>
                  <a:schemeClr val="bg1"/>
                </a:solidFill>
                <a:latin typeface="Calibri" panose="020F0502020204030204" pitchFamily="34" charset="0"/>
              </a:rPr>
              <a:t>18</a:t>
            </a:r>
            <a:endParaRPr lang="zh-CN" altLang="en-US" sz="1200" b="1" dirty="0">
              <a:solidFill>
                <a:schemeClr val="bg1"/>
              </a:solidFill>
              <a:latin typeface="Calibri" panose="020F0502020204030204" pitchFamily="34" charset="0"/>
            </a:endParaRPr>
          </a:p>
        </p:txBody>
      </p:sp>
      <p:sp>
        <p:nvSpPr>
          <p:cNvPr id="32" name="15 CuadroTexto"/>
          <p:cNvSpPr txBox="1">
            <a:spLocks noChangeArrowheads="1"/>
          </p:cNvSpPr>
          <p:nvPr/>
        </p:nvSpPr>
        <p:spPr bwMode="auto">
          <a:xfrm>
            <a:off x="8194019"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schemeClr val="bg1"/>
                </a:solidFill>
                <a:latin typeface="Calibri" panose="020F0502020204030204" pitchFamily="34" charset="0"/>
              </a:rPr>
              <a:t>2</a:t>
            </a:r>
            <a:r>
              <a:rPr lang="en-US" altLang="zh-CN" sz="1200" b="1" dirty="0" smtClean="0">
                <a:solidFill>
                  <a:schemeClr val="bg1"/>
                </a:solidFill>
                <a:latin typeface="Calibri" panose="020F0502020204030204" pitchFamily="34" charset="0"/>
              </a:rPr>
              <a:t>6</a:t>
            </a:r>
            <a:endParaRPr lang="zh-CN" altLang="en-US" sz="1200" b="1" dirty="0">
              <a:solidFill>
                <a:schemeClr val="bg1"/>
              </a:solidFill>
              <a:latin typeface="Calibri" panose="020F0502020204030204" pitchFamily="34" charset="0"/>
              <a:ea typeface="宋体" panose="02010600030101010101" pitchFamily="2" charset="-122"/>
            </a:endParaRPr>
          </a:p>
        </p:txBody>
      </p:sp>
      <p:pic>
        <p:nvPicPr>
          <p:cNvPr id="33" name="Imagen 6" descr="C:\Users\Design\Documents\Edu\Product Launch\btns.png">
            <a:hlinkClick r:id="" action="ppaction://hlinkshowjump?jump=nextslid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5019" y="6127343"/>
            <a:ext cx="177800" cy="176213"/>
          </a:xfrm>
          <a:prstGeom prst="rect">
            <a:avLst/>
          </a:prstGeom>
          <a:noFill/>
          <a:ln>
            <a:noFill/>
          </a:ln>
          <a:extLst/>
        </p:spPr>
      </p:pic>
      <p:pic>
        <p:nvPicPr>
          <p:cNvPr id="34" name="Imagen 6" descr="C:\Users\Design\Documents\Edu\Product Launch\btns.png">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4394" y="6127343"/>
            <a:ext cx="177800" cy="176213"/>
          </a:xfrm>
          <a:prstGeom prst="rect">
            <a:avLst/>
          </a:prstGeom>
          <a:noFill/>
          <a:ln>
            <a:noFill/>
          </a:ln>
          <a:extLst/>
        </p:spPr>
      </p:pic>
      <p:sp>
        <p:nvSpPr>
          <p:cNvPr id="39" name="13 CuadroTexto"/>
          <p:cNvSpPr txBox="1">
            <a:spLocks noChangeArrowheads="1"/>
          </p:cNvSpPr>
          <p:nvPr/>
        </p:nvSpPr>
        <p:spPr bwMode="auto">
          <a:xfrm>
            <a:off x="7884368" y="6055905"/>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i="1" dirty="0">
                <a:solidFill>
                  <a:schemeClr val="bg1">
                    <a:lumMod val="95000"/>
                  </a:schemeClr>
                </a:solidFill>
                <a:latin typeface="Times New Roman" panose="02020603050405020304" pitchFamily="18" charset="0"/>
                <a:cs typeface="Times New Roman" panose="02020603050405020304" pitchFamily="18" charset="0"/>
              </a:rPr>
              <a:t>of</a:t>
            </a:r>
            <a:endParaRPr lang="zh-CN" altLang="en-US" sz="1200" i="1" dirty="0">
              <a:solidFill>
                <a:schemeClr val="bg1">
                  <a:lumMod val="9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3" name="矩形 42"/>
          <p:cNvSpPr/>
          <p:nvPr/>
        </p:nvSpPr>
        <p:spPr>
          <a:xfrm>
            <a:off x="3275856" y="2470149"/>
            <a:ext cx="3597156" cy="737185"/>
          </a:xfrm>
          <a:prstGeom prst="rect">
            <a:avLst/>
          </a:prstGeom>
          <a:solidFill>
            <a:schemeClr val="accent1">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dirty="0" smtClean="0">
                <a:solidFill>
                  <a:schemeClr val="tx1"/>
                </a:solidFill>
                <a:latin typeface="华文细黑" panose="02010600040101010101" pitchFamily="2" charset="-122"/>
                <a:ea typeface="华文细黑" panose="02010600040101010101" pitchFamily="2" charset="-122"/>
              </a:rPr>
              <a:t>交易所未来发展愿景</a:t>
            </a:r>
            <a:endParaRPr lang="zh-CN" altLang="en-US" sz="2400" dirty="0">
              <a:solidFill>
                <a:schemeClr val="tx1"/>
              </a:solidFill>
              <a:latin typeface="华文细黑" panose="02010600040101010101" pitchFamily="2" charset="-122"/>
              <a:ea typeface="华文细黑" panose="02010600040101010101" pitchFamily="2" charset="-122"/>
            </a:endParaRPr>
          </a:p>
        </p:txBody>
      </p:sp>
      <p:sp>
        <p:nvSpPr>
          <p:cNvPr id="20" name="矩形 19"/>
          <p:cNvSpPr/>
          <p:nvPr/>
        </p:nvSpPr>
        <p:spPr>
          <a:xfrm>
            <a:off x="2339752" y="2471832"/>
            <a:ext cx="821515" cy="741144"/>
          </a:xfrm>
          <a:prstGeom prst="rect">
            <a:avLst/>
          </a:prstGeom>
          <a:solidFill>
            <a:schemeClr val="accent1">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800" dirty="0" smtClean="0">
                <a:solidFill>
                  <a:schemeClr val="tx1"/>
                </a:solidFill>
                <a:latin typeface="华文细黑" panose="02010600040101010101" pitchFamily="2" charset="-122"/>
                <a:ea typeface="华文细黑" panose="02010600040101010101" pitchFamily="2" charset="-122"/>
              </a:rPr>
              <a:t>Ⅲ</a:t>
            </a:r>
            <a:endParaRPr lang="zh-CN" altLang="en-US" sz="2800" dirty="0">
              <a:solidFill>
                <a:schemeClr val="tx1"/>
              </a:solidFill>
              <a:latin typeface="华文细黑" panose="02010600040101010101" pitchFamily="2" charset="-122"/>
              <a:ea typeface="华文细黑" panose="02010600040101010101" pitchFamily="2" charset="-122"/>
            </a:endParaRPr>
          </a:p>
        </p:txBody>
      </p:sp>
      <p:pic>
        <p:nvPicPr>
          <p:cNvPr id="15" name="Picture 25" descr="D:\我的工作文件\宣传类\2013传播计划\宣传册\素材\宣传册\zxlogo.gif"/>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8974" y="5733256"/>
            <a:ext cx="886371" cy="881802"/>
          </a:xfrm>
          <a:prstGeom prst="rect">
            <a:avLst/>
          </a:prstGeom>
          <a:ln>
            <a:noFill/>
          </a:ln>
          <a:effectLst>
            <a:glow rad="50800">
              <a:schemeClr val="bg1">
                <a:alpha val="6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44156"/>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81" name="Text Box 5"/>
          <p:cNvSpPr txBox="1">
            <a:spLocks noChangeArrowheads="1"/>
          </p:cNvSpPr>
          <p:nvPr/>
        </p:nvSpPr>
        <p:spPr bwMode="auto">
          <a:xfrm>
            <a:off x="179512" y="188640"/>
            <a:ext cx="3724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zh-CN" altLang="en-US" sz="2400" dirty="0" smtClean="0">
                <a:solidFill>
                  <a:srgbClr val="000000"/>
                </a:solidFill>
                <a:latin typeface="华文细黑" panose="02010600040101010101" pitchFamily="2" charset="-122"/>
                <a:ea typeface="华文细黑" panose="02010600040101010101" pitchFamily="2" charset="-122"/>
              </a:rPr>
              <a:t>三、  </a:t>
            </a:r>
            <a:r>
              <a:rPr lang="zh-CN" altLang="en-US" sz="2400" dirty="0">
                <a:solidFill>
                  <a:srgbClr val="000000"/>
                </a:solidFill>
                <a:latin typeface="华文细黑" panose="02010600040101010101" pitchFamily="2" charset="-122"/>
                <a:ea typeface="华文细黑" panose="02010600040101010101" pitchFamily="2" charset="-122"/>
              </a:rPr>
              <a:t>交易所未来发展愿景</a:t>
            </a:r>
            <a:endParaRPr lang="en-US" altLang="zh-CN" sz="2400" dirty="0">
              <a:solidFill>
                <a:srgbClr val="000000"/>
              </a:solidFill>
              <a:latin typeface="华文细黑" panose="02010600040101010101" pitchFamily="2" charset="-122"/>
              <a:ea typeface="华文细黑" panose="02010600040101010101" pitchFamily="2" charset="-122"/>
            </a:endParaRPr>
          </a:p>
        </p:txBody>
      </p:sp>
      <p:sp>
        <p:nvSpPr>
          <p:cNvPr id="86" name="14 CuadroTexto"/>
          <p:cNvSpPr txBox="1">
            <a:spLocks noChangeArrowheads="1"/>
          </p:cNvSpPr>
          <p:nvPr/>
        </p:nvSpPr>
        <p:spPr bwMode="auto">
          <a:xfrm>
            <a:off x="7783513" y="6172200"/>
            <a:ext cx="315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i="1">
                <a:solidFill>
                  <a:schemeClr val="bg1"/>
                </a:solidFill>
                <a:latin typeface="Calibri" panose="020F0502020204030204" pitchFamily="34" charset="0"/>
              </a:rPr>
              <a:t>of</a:t>
            </a:r>
            <a:endParaRPr lang="zh-CN" altLang="en-US" sz="1200" b="1" i="1">
              <a:solidFill>
                <a:schemeClr val="bg1"/>
              </a:solidFill>
              <a:latin typeface="Calibri" panose="020F0502020204030204" pitchFamily="34" charset="0"/>
              <a:ea typeface="宋体" panose="02010600030101010101" pitchFamily="2" charset="-122"/>
            </a:endParaRPr>
          </a:p>
        </p:txBody>
      </p:sp>
      <p:sp>
        <p:nvSpPr>
          <p:cNvPr id="87" name="15 CuadroTexto"/>
          <p:cNvSpPr txBox="1">
            <a:spLocks noChangeArrowheads="1"/>
          </p:cNvSpPr>
          <p:nvPr/>
        </p:nvSpPr>
        <p:spPr bwMode="auto">
          <a:xfrm>
            <a:off x="8051800" y="6157913"/>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schemeClr val="bg1"/>
                </a:solidFill>
                <a:latin typeface="Calibri" panose="020F0502020204030204" pitchFamily="34" charset="0"/>
              </a:rPr>
              <a:t>1</a:t>
            </a:r>
            <a:endParaRPr lang="zh-CN" altLang="en-US" sz="1200" b="1" dirty="0">
              <a:solidFill>
                <a:schemeClr val="bg1"/>
              </a:solidFill>
              <a:latin typeface="Calibri" panose="020F0502020204030204" pitchFamily="34" charset="0"/>
              <a:ea typeface="宋体" panose="02010600030101010101" pitchFamily="2" charset="-122"/>
            </a:endParaRPr>
          </a:p>
        </p:txBody>
      </p:sp>
      <p:sp>
        <p:nvSpPr>
          <p:cNvPr id="88" name="14 CuadroTexto"/>
          <p:cNvSpPr txBox="1">
            <a:spLocks noChangeArrowheads="1"/>
          </p:cNvSpPr>
          <p:nvPr/>
        </p:nvSpPr>
        <p:spPr bwMode="auto">
          <a:xfrm>
            <a:off x="7783513" y="6172200"/>
            <a:ext cx="315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i="1">
                <a:solidFill>
                  <a:schemeClr val="bg1"/>
                </a:solidFill>
                <a:latin typeface="Calibri" panose="020F0502020204030204" pitchFamily="34" charset="0"/>
              </a:rPr>
              <a:t>of</a:t>
            </a:r>
            <a:endParaRPr lang="zh-CN" altLang="en-US" sz="1200" b="1" i="1">
              <a:solidFill>
                <a:schemeClr val="bg1"/>
              </a:solidFill>
              <a:latin typeface="Calibri" panose="020F0502020204030204" pitchFamily="34" charset="0"/>
              <a:ea typeface="宋体" panose="02010600030101010101" pitchFamily="2" charset="-122"/>
            </a:endParaRPr>
          </a:p>
        </p:txBody>
      </p:sp>
      <p:sp>
        <p:nvSpPr>
          <p:cNvPr id="89" name="15 CuadroTexto"/>
          <p:cNvSpPr txBox="1">
            <a:spLocks noChangeArrowheads="1"/>
          </p:cNvSpPr>
          <p:nvPr/>
        </p:nvSpPr>
        <p:spPr bwMode="auto">
          <a:xfrm>
            <a:off x="8051800" y="6157913"/>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schemeClr val="bg1"/>
                </a:solidFill>
                <a:latin typeface="Calibri" panose="020F0502020204030204" pitchFamily="34" charset="0"/>
              </a:rPr>
              <a:t>1</a:t>
            </a:r>
            <a:endParaRPr lang="zh-CN" altLang="en-US" sz="1200" b="1" dirty="0">
              <a:solidFill>
                <a:schemeClr val="bg1"/>
              </a:solidFill>
              <a:latin typeface="Calibri" panose="020F0502020204030204" pitchFamily="34" charset="0"/>
              <a:ea typeface="宋体" panose="02010600030101010101" pitchFamily="2" charset="-122"/>
            </a:endParaRPr>
          </a:p>
        </p:txBody>
      </p:sp>
      <p:sp>
        <p:nvSpPr>
          <p:cNvPr id="90" name="矩形 89"/>
          <p:cNvSpPr/>
          <p:nvPr/>
        </p:nvSpPr>
        <p:spPr>
          <a:xfrm>
            <a:off x="0" y="5507556"/>
            <a:ext cx="9180314" cy="13562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2000" dirty="0" smtClean="0">
                <a:latin typeface="黑体" panose="02010609060101010101" pitchFamily="49" charset="-122"/>
                <a:ea typeface="黑体" panose="02010609060101010101" pitchFamily="49" charset="-122"/>
              </a:rPr>
              <a:t>                诚信 </a:t>
            </a:r>
            <a:r>
              <a:rPr lang="en-US" altLang="zh-CN" sz="2000" dirty="0" smtClean="0">
                <a:latin typeface="黑体" panose="02010609060101010101" pitchFamily="49" charset="-122"/>
                <a:ea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rPr>
              <a:t>创新 </a:t>
            </a:r>
            <a:r>
              <a:rPr lang="en-US" altLang="zh-CN" sz="2000" dirty="0" smtClean="0">
                <a:latin typeface="黑体" panose="02010609060101010101" pitchFamily="49" charset="-122"/>
                <a:ea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rPr>
              <a:t>安全</a:t>
            </a:r>
            <a:endParaRPr lang="en-US" altLang="zh-CN" sz="2000" dirty="0" smtClean="0">
              <a:latin typeface="黑体" panose="02010609060101010101" pitchFamily="49" charset="-122"/>
              <a:ea typeface="黑体" panose="02010609060101010101" pitchFamily="49" charset="-122"/>
            </a:endParaRPr>
          </a:p>
          <a:p>
            <a:pPr>
              <a:spcAft>
                <a:spcPts val="800"/>
              </a:spcAft>
            </a:pPr>
            <a:r>
              <a:rPr lang="en-US" altLang="zh-CN" sz="2000" dirty="0" smtClean="0"/>
              <a:t>                          Credibility </a:t>
            </a:r>
            <a:r>
              <a:rPr lang="en-US" altLang="zh-CN" sz="2000" dirty="0"/>
              <a:t>• Innovation • Safety</a:t>
            </a:r>
            <a:endParaRPr lang="en-US" altLang="zh-CN" sz="2000" dirty="0">
              <a:latin typeface="黑体" panose="02010609060101010101" pitchFamily="49" charset="-122"/>
              <a:ea typeface="黑体" panose="02010609060101010101" pitchFamily="49" charset="-122"/>
            </a:endParaRPr>
          </a:p>
        </p:txBody>
      </p:sp>
      <p:sp>
        <p:nvSpPr>
          <p:cNvPr id="92" name="13 CuadroTexto"/>
          <p:cNvSpPr txBox="1">
            <a:spLocks noChangeArrowheads="1"/>
          </p:cNvSpPr>
          <p:nvPr/>
        </p:nvSpPr>
        <p:spPr bwMode="auto">
          <a:xfrm>
            <a:off x="7655856"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zh-CN" sz="1200" b="1" dirty="0" smtClean="0">
                <a:solidFill>
                  <a:schemeClr val="bg1"/>
                </a:solidFill>
                <a:latin typeface="Calibri" panose="020F0502020204030204" pitchFamily="34" charset="0"/>
              </a:rPr>
              <a:t>2</a:t>
            </a:r>
            <a:r>
              <a:rPr lang="en-US" altLang="zh-CN" sz="1200" b="1" dirty="0" smtClean="0">
                <a:solidFill>
                  <a:schemeClr val="bg1"/>
                </a:solidFill>
                <a:latin typeface="Calibri" panose="020F0502020204030204" pitchFamily="34" charset="0"/>
              </a:rPr>
              <a:t>5</a:t>
            </a:r>
            <a:endParaRPr lang="zh-CN" altLang="en-US" sz="1200" b="1" dirty="0">
              <a:solidFill>
                <a:schemeClr val="bg1"/>
              </a:solidFill>
              <a:latin typeface="Calibri" panose="020F0502020204030204" pitchFamily="34" charset="0"/>
            </a:endParaRPr>
          </a:p>
        </p:txBody>
      </p:sp>
      <p:sp>
        <p:nvSpPr>
          <p:cNvPr id="93" name="15 CuadroTexto"/>
          <p:cNvSpPr txBox="1">
            <a:spLocks noChangeArrowheads="1"/>
          </p:cNvSpPr>
          <p:nvPr/>
        </p:nvSpPr>
        <p:spPr bwMode="auto">
          <a:xfrm>
            <a:off x="8194019"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schemeClr val="bg1"/>
                </a:solidFill>
                <a:latin typeface="Calibri" panose="020F0502020204030204" pitchFamily="34" charset="0"/>
              </a:rPr>
              <a:t>2</a:t>
            </a:r>
            <a:r>
              <a:rPr lang="en-US" altLang="zh-CN" sz="1200" b="1" dirty="0" smtClean="0">
                <a:solidFill>
                  <a:schemeClr val="bg1"/>
                </a:solidFill>
                <a:latin typeface="Calibri" panose="020F0502020204030204" pitchFamily="34" charset="0"/>
              </a:rPr>
              <a:t>6</a:t>
            </a:r>
            <a:endParaRPr lang="zh-CN" altLang="en-US" sz="1200" b="1" dirty="0">
              <a:solidFill>
                <a:schemeClr val="bg1"/>
              </a:solidFill>
              <a:latin typeface="Calibri" panose="020F0502020204030204" pitchFamily="34" charset="0"/>
              <a:ea typeface="宋体" panose="02010600030101010101" pitchFamily="2" charset="-122"/>
            </a:endParaRPr>
          </a:p>
        </p:txBody>
      </p:sp>
      <p:pic>
        <p:nvPicPr>
          <p:cNvPr id="94" name="Imagen 6" descr="C:\Users\Design\Documents\Edu\Product Launch\btns.png">
            <a:hlinkClick r:id="" action="ppaction://hlinkshowjump?jump=nextslide"/>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5019" y="6127343"/>
            <a:ext cx="177800" cy="176213"/>
          </a:xfrm>
          <a:prstGeom prst="rect">
            <a:avLst/>
          </a:prstGeom>
          <a:noFill/>
          <a:ln>
            <a:noFill/>
          </a:ln>
          <a:extLst/>
        </p:spPr>
      </p:pic>
      <p:pic>
        <p:nvPicPr>
          <p:cNvPr id="95" name="Imagen 6" descr="C:\Users\Design\Documents\Edu\Product Launch\btns.png">
            <a:hlinkClick r:id="" action="ppaction://hlinkshowjump?jump=previous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4394" y="6127343"/>
            <a:ext cx="177800" cy="176213"/>
          </a:xfrm>
          <a:prstGeom prst="rect">
            <a:avLst/>
          </a:prstGeom>
          <a:noFill/>
          <a:ln>
            <a:noFill/>
          </a:ln>
          <a:extLst/>
        </p:spPr>
      </p:pic>
      <p:sp>
        <p:nvSpPr>
          <p:cNvPr id="96" name="13 CuadroTexto"/>
          <p:cNvSpPr txBox="1">
            <a:spLocks noChangeArrowheads="1"/>
          </p:cNvSpPr>
          <p:nvPr/>
        </p:nvSpPr>
        <p:spPr bwMode="auto">
          <a:xfrm>
            <a:off x="7928296" y="6055905"/>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i="1" dirty="0">
                <a:solidFill>
                  <a:schemeClr val="bg1">
                    <a:lumMod val="95000"/>
                  </a:schemeClr>
                </a:solidFill>
                <a:latin typeface="Times New Roman" panose="02020603050405020304" pitchFamily="18" charset="0"/>
                <a:cs typeface="Times New Roman" panose="02020603050405020304" pitchFamily="18" charset="0"/>
              </a:rPr>
              <a:t>of</a:t>
            </a:r>
            <a:endParaRPr lang="zh-CN" altLang="en-US" sz="1200" i="1" dirty="0">
              <a:solidFill>
                <a:schemeClr val="bg1">
                  <a:lumMod val="9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4" name="图示 3"/>
          <p:cNvGraphicFramePr/>
          <p:nvPr>
            <p:extLst>
              <p:ext uri="{D42A27DB-BD31-4B8C-83A1-F6EECF244321}">
                <p14:modId xmlns:p14="http://schemas.microsoft.com/office/powerpoint/2010/main" val="929418436"/>
              </p:ext>
            </p:extLst>
          </p:nvPr>
        </p:nvGraphicFramePr>
        <p:xfrm>
          <a:off x="2071557" y="535442"/>
          <a:ext cx="4516667" cy="49097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矩形 4"/>
          <p:cNvSpPr/>
          <p:nvPr/>
        </p:nvSpPr>
        <p:spPr>
          <a:xfrm>
            <a:off x="277364" y="1484784"/>
            <a:ext cx="3528392" cy="523220"/>
          </a:xfrm>
          <a:prstGeom prst="rect">
            <a:avLst/>
          </a:prstGeom>
        </p:spPr>
        <p:txBody>
          <a:bodyPr wrap="square">
            <a:spAutoFit/>
          </a:bodyPr>
          <a:lstStyle/>
          <a:p>
            <a:r>
              <a:rPr lang="zh-CN" altLang="en-US" sz="1400" dirty="0" smtClean="0">
                <a:solidFill>
                  <a:srgbClr val="000000"/>
                </a:solidFill>
                <a:latin typeface="华文细黑" panose="02010600040101010101" pitchFamily="2" charset="-122"/>
                <a:ea typeface="华文细黑" panose="02010600040101010101" pitchFamily="2" charset="-122"/>
              </a:rPr>
              <a:t>交易机制科学合理， 运行安全可靠，充分体现价格发现和服务于实体经济</a:t>
            </a:r>
            <a:r>
              <a:rPr lang="en-US" altLang="zh-CN" sz="1400" dirty="0" smtClean="0">
                <a:solidFill>
                  <a:srgbClr val="000000"/>
                </a:solidFill>
                <a:latin typeface="华文细黑" panose="02010600040101010101" pitchFamily="2" charset="-122"/>
                <a:ea typeface="华文细黑" panose="02010600040101010101" pitchFamily="2" charset="-122"/>
              </a:rPr>
              <a:t> </a:t>
            </a:r>
            <a:endParaRPr lang="en-US" altLang="zh-CN" sz="1400" dirty="0">
              <a:solidFill>
                <a:srgbClr val="000000"/>
              </a:solidFill>
              <a:latin typeface="华文细黑" panose="02010600040101010101" pitchFamily="2" charset="-122"/>
              <a:ea typeface="华文细黑" panose="02010600040101010101" pitchFamily="2" charset="-122"/>
            </a:endParaRPr>
          </a:p>
        </p:txBody>
      </p:sp>
      <p:sp>
        <p:nvSpPr>
          <p:cNvPr id="6" name="矩形 5"/>
          <p:cNvSpPr/>
          <p:nvPr/>
        </p:nvSpPr>
        <p:spPr>
          <a:xfrm>
            <a:off x="5148064" y="2852936"/>
            <a:ext cx="3726160" cy="523220"/>
          </a:xfrm>
          <a:prstGeom prst="rect">
            <a:avLst/>
          </a:prstGeom>
        </p:spPr>
        <p:txBody>
          <a:bodyPr wrap="square">
            <a:spAutoFit/>
          </a:bodyPr>
          <a:lstStyle/>
          <a:p>
            <a:r>
              <a:rPr lang="zh-CN" altLang="en-US" sz="1400" dirty="0">
                <a:solidFill>
                  <a:srgbClr val="000000"/>
                </a:solidFill>
                <a:latin typeface="华文细黑" panose="02010600040101010101" pitchFamily="2" charset="-122"/>
                <a:ea typeface="华文细黑" panose="02010600040101010101" pitchFamily="2" charset="-122"/>
              </a:rPr>
              <a:t>充分发挥贵金属避险保值的特征</a:t>
            </a:r>
            <a:r>
              <a:rPr lang="zh-CN" altLang="en-US" sz="1400" dirty="0" smtClean="0">
                <a:solidFill>
                  <a:srgbClr val="000000"/>
                </a:solidFill>
                <a:latin typeface="华文细黑" panose="02010600040101010101" pitchFamily="2" charset="-122"/>
                <a:ea typeface="华文细黑" panose="02010600040101010101" pitchFamily="2" charset="-122"/>
              </a:rPr>
              <a:t>，丰富投资产品</a:t>
            </a:r>
            <a:r>
              <a:rPr lang="en-US" altLang="zh-CN" sz="1400" dirty="0" smtClean="0">
                <a:solidFill>
                  <a:srgbClr val="000000"/>
                </a:solidFill>
                <a:latin typeface="华文细黑" panose="02010600040101010101" pitchFamily="2" charset="-122"/>
                <a:ea typeface="华文细黑" panose="02010600040101010101" pitchFamily="2" charset="-122"/>
              </a:rPr>
              <a:t>,</a:t>
            </a:r>
            <a:r>
              <a:rPr lang="zh-CN" altLang="en-US" sz="1400" dirty="0" smtClean="0">
                <a:solidFill>
                  <a:srgbClr val="000000"/>
                </a:solidFill>
                <a:latin typeface="华文细黑" panose="02010600040101010101" pitchFamily="2" charset="-122"/>
                <a:ea typeface="华文细黑" panose="02010600040101010101" pitchFamily="2" charset="-122"/>
              </a:rPr>
              <a:t> 为投资者提供更多的投资</a:t>
            </a:r>
            <a:r>
              <a:rPr lang="zh-CN" altLang="en-US" sz="1400" dirty="0">
                <a:solidFill>
                  <a:srgbClr val="000000"/>
                </a:solidFill>
                <a:latin typeface="华文细黑" panose="02010600040101010101" pitchFamily="2" charset="-122"/>
                <a:ea typeface="华文细黑" panose="02010600040101010101" pitchFamily="2" charset="-122"/>
              </a:rPr>
              <a:t>渠道</a:t>
            </a:r>
            <a:r>
              <a:rPr lang="en-US" altLang="zh-CN" sz="1400" dirty="0">
                <a:solidFill>
                  <a:srgbClr val="000000"/>
                </a:solidFill>
                <a:latin typeface="华文细黑" panose="02010600040101010101" pitchFamily="2" charset="-122"/>
                <a:ea typeface="华文细黑" panose="02010600040101010101" pitchFamily="2" charset="-122"/>
              </a:rPr>
              <a:t>. </a:t>
            </a:r>
          </a:p>
        </p:txBody>
      </p:sp>
      <p:sp>
        <p:nvSpPr>
          <p:cNvPr id="7" name="矩形 6"/>
          <p:cNvSpPr/>
          <p:nvPr/>
        </p:nvSpPr>
        <p:spPr>
          <a:xfrm>
            <a:off x="116147" y="4131077"/>
            <a:ext cx="3717116" cy="738664"/>
          </a:xfrm>
          <a:prstGeom prst="rect">
            <a:avLst/>
          </a:prstGeom>
        </p:spPr>
        <p:txBody>
          <a:bodyPr wrap="square">
            <a:spAutoFit/>
          </a:bodyPr>
          <a:lstStyle/>
          <a:p>
            <a:r>
              <a:rPr lang="zh-CN" altLang="en-US" sz="1400" dirty="0" smtClean="0">
                <a:solidFill>
                  <a:srgbClr val="000000"/>
                </a:solidFill>
                <a:latin typeface="华文细黑" panose="02010600040101010101" pitchFamily="2" charset="-122"/>
                <a:ea typeface="华文细黑" panose="02010600040101010101" pitchFamily="2" charset="-122"/>
              </a:rPr>
              <a:t>结合国家发展战略和天津的地缘优势</a:t>
            </a:r>
            <a:r>
              <a:rPr lang="en-US" altLang="zh-CN" sz="1400" dirty="0" smtClean="0">
                <a:solidFill>
                  <a:srgbClr val="000000"/>
                </a:solidFill>
                <a:latin typeface="华文细黑" panose="02010600040101010101" pitchFamily="2" charset="-122"/>
                <a:ea typeface="华文细黑" panose="02010600040101010101" pitchFamily="2" charset="-122"/>
              </a:rPr>
              <a:t>,</a:t>
            </a:r>
            <a:r>
              <a:rPr lang="zh-CN" altLang="en-US" sz="1400" dirty="0" smtClean="0">
                <a:solidFill>
                  <a:srgbClr val="000000"/>
                </a:solidFill>
                <a:latin typeface="华文细黑" panose="02010600040101010101" pitchFamily="2" charset="-122"/>
                <a:ea typeface="华文细黑" panose="02010600040101010101" pitchFamily="2" charset="-122"/>
              </a:rPr>
              <a:t>逐步建立“贵金属产业园”，为当地经济和交易所的交易奠定坚实的物质和产业基础</a:t>
            </a:r>
            <a:endParaRPr lang="zh-CN" altLang="en-US" sz="1400" dirty="0">
              <a:solidFill>
                <a:srgbClr val="000000"/>
              </a:solidFill>
              <a:latin typeface="华文细黑" panose="02010600040101010101" pitchFamily="2" charset="-122"/>
              <a:ea typeface="华文细黑" panose="02010600040101010101" pitchFamily="2" charset="-122"/>
            </a:endParaRPr>
          </a:p>
        </p:txBody>
      </p:sp>
      <p:pic>
        <p:nvPicPr>
          <p:cNvPr id="18" name="Picture 20" descr="C:\Documents and Settings\songs\桌面\PPT\tpme标.jpg"/>
          <p:cNvPicPr>
            <a:picLocks noChangeAspect="1" noChangeArrowheads="1"/>
          </p:cNvPicPr>
          <p:nvPr/>
        </p:nvPicPr>
        <p:blipFill>
          <a:blip r:embed="rId9"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7399" y="5969964"/>
            <a:ext cx="770225" cy="411364"/>
          </a:xfrm>
          <a:prstGeom prst="rect">
            <a:avLst/>
          </a:prstGeom>
          <a:ln>
            <a:noFill/>
          </a:ln>
          <a:effectLst>
            <a:outerShdw blurRad="292100" dist="139700" dir="2700000" algn="tl" rotWithShape="0">
              <a:srgbClr val="333333">
                <a:alpha val="65000"/>
              </a:srgbClr>
            </a:outerShdw>
          </a:effectLst>
          <a:extLst/>
        </p:spPr>
      </p:pic>
      <p:pic>
        <p:nvPicPr>
          <p:cNvPr id="20" name="Picture 25" descr="D:\我的工作文件\宣传类\2013传播计划\宣传册\素材\宣传册\zxlogo.gif"/>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8974" y="5733256"/>
            <a:ext cx="886371" cy="881802"/>
          </a:xfrm>
          <a:prstGeom prst="rect">
            <a:avLst/>
          </a:prstGeom>
          <a:ln>
            <a:noFill/>
          </a:ln>
          <a:effectLst>
            <a:glow rad="50800">
              <a:schemeClr val="bg1">
                <a:alpha val="6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934074"/>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xfrm>
            <a:off x="539552" y="645332"/>
            <a:ext cx="8135938" cy="760412"/>
          </a:xfrm>
        </p:spPr>
        <p:txBody>
          <a:bodyPr/>
          <a:lstStyle/>
          <a:p>
            <a:pPr algn="ctr"/>
            <a:r>
              <a:rPr lang="zh-CN" altLang="en-US" b="1" dirty="0" smtClean="0">
                <a:latin typeface="黑体" panose="02010609060101010101" pitchFamily="49" charset="-122"/>
                <a:ea typeface="黑体" panose="02010609060101010101" pitchFamily="49" charset="-122"/>
              </a:rPr>
              <a:t>目录</a:t>
            </a:r>
          </a:p>
        </p:txBody>
      </p:sp>
      <p:sp>
        <p:nvSpPr>
          <p:cNvPr id="20487" name="14 CuadroTexto"/>
          <p:cNvSpPr txBox="1">
            <a:spLocks noChangeArrowheads="1"/>
          </p:cNvSpPr>
          <p:nvPr/>
        </p:nvSpPr>
        <p:spPr bwMode="auto">
          <a:xfrm>
            <a:off x="7783513" y="6172200"/>
            <a:ext cx="315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i="1">
                <a:solidFill>
                  <a:prstClr val="white"/>
                </a:solidFill>
                <a:latin typeface="Calibri" panose="020F0502020204030204" pitchFamily="34" charset="0"/>
              </a:rPr>
              <a:t>of</a:t>
            </a:r>
            <a:endParaRPr lang="zh-CN" altLang="en-US" sz="1200" b="1" i="1">
              <a:solidFill>
                <a:prstClr val="white"/>
              </a:solidFill>
              <a:latin typeface="Calibri" panose="020F0502020204030204" pitchFamily="34" charset="0"/>
            </a:endParaRPr>
          </a:p>
        </p:txBody>
      </p:sp>
      <p:sp>
        <p:nvSpPr>
          <p:cNvPr id="20488" name="15 CuadroTexto"/>
          <p:cNvSpPr txBox="1">
            <a:spLocks noChangeArrowheads="1"/>
          </p:cNvSpPr>
          <p:nvPr/>
        </p:nvSpPr>
        <p:spPr bwMode="auto">
          <a:xfrm>
            <a:off x="8051800" y="6157913"/>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prstClr val="white"/>
                </a:solidFill>
                <a:latin typeface="Calibri" panose="020F0502020204030204" pitchFamily="34" charset="0"/>
              </a:rPr>
              <a:t>1</a:t>
            </a:r>
            <a:endParaRPr lang="zh-CN" altLang="en-US" sz="1200" b="1" dirty="0">
              <a:solidFill>
                <a:prstClr val="white"/>
              </a:solidFill>
              <a:latin typeface="Calibri" panose="020F0502020204030204" pitchFamily="34" charset="0"/>
            </a:endParaRPr>
          </a:p>
        </p:txBody>
      </p:sp>
      <p:sp>
        <p:nvSpPr>
          <p:cNvPr id="22" name="矩形 21"/>
          <p:cNvSpPr/>
          <p:nvPr/>
        </p:nvSpPr>
        <p:spPr>
          <a:xfrm>
            <a:off x="0" y="5516038"/>
            <a:ext cx="9180314" cy="13562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2000" dirty="0" smtClean="0">
                <a:solidFill>
                  <a:prstClr val="white"/>
                </a:solidFill>
                <a:latin typeface="黑体" panose="02010609060101010101" pitchFamily="49" charset="-122"/>
                <a:ea typeface="黑体" panose="02010609060101010101" pitchFamily="49" charset="-122"/>
              </a:rPr>
              <a:t>                 诚信 </a:t>
            </a:r>
            <a:r>
              <a:rPr lang="en-US" altLang="zh-CN" sz="2000" dirty="0" smtClean="0">
                <a:solidFill>
                  <a:prstClr val="white"/>
                </a:solidFill>
                <a:latin typeface="黑体" panose="02010609060101010101" pitchFamily="49" charset="-122"/>
                <a:ea typeface="黑体" panose="02010609060101010101" pitchFamily="49" charset="-122"/>
              </a:rPr>
              <a:t>• </a:t>
            </a:r>
            <a:r>
              <a:rPr lang="zh-CN" altLang="en-US" sz="2000" dirty="0" smtClean="0">
                <a:solidFill>
                  <a:prstClr val="white"/>
                </a:solidFill>
                <a:latin typeface="黑体" panose="02010609060101010101" pitchFamily="49" charset="-122"/>
                <a:ea typeface="黑体" panose="02010609060101010101" pitchFamily="49" charset="-122"/>
              </a:rPr>
              <a:t>创新 </a:t>
            </a:r>
            <a:r>
              <a:rPr lang="en-US" altLang="zh-CN" sz="2000" dirty="0" smtClean="0">
                <a:solidFill>
                  <a:prstClr val="white"/>
                </a:solidFill>
                <a:latin typeface="黑体" panose="02010609060101010101" pitchFamily="49" charset="-122"/>
                <a:ea typeface="黑体" panose="02010609060101010101" pitchFamily="49" charset="-122"/>
              </a:rPr>
              <a:t>• </a:t>
            </a:r>
            <a:r>
              <a:rPr lang="zh-CN" altLang="en-US" sz="2000" dirty="0" smtClean="0">
                <a:solidFill>
                  <a:prstClr val="white"/>
                </a:solidFill>
                <a:latin typeface="黑体" panose="02010609060101010101" pitchFamily="49" charset="-122"/>
                <a:ea typeface="黑体" panose="02010609060101010101" pitchFamily="49" charset="-122"/>
              </a:rPr>
              <a:t>安全</a:t>
            </a:r>
            <a:endParaRPr lang="en-US" altLang="zh-CN" sz="2000" dirty="0" smtClean="0">
              <a:solidFill>
                <a:prstClr val="white"/>
              </a:solidFill>
              <a:latin typeface="黑体" panose="02010609060101010101" pitchFamily="49" charset="-122"/>
              <a:ea typeface="黑体" panose="02010609060101010101" pitchFamily="49" charset="-122"/>
            </a:endParaRPr>
          </a:p>
          <a:p>
            <a:pPr>
              <a:spcAft>
                <a:spcPts val="800"/>
              </a:spcAft>
            </a:pPr>
            <a:r>
              <a:rPr lang="en-US" altLang="zh-CN" sz="2000" dirty="0" smtClean="0">
                <a:solidFill>
                  <a:prstClr val="white"/>
                </a:solidFill>
              </a:rPr>
              <a:t>                            Credibility </a:t>
            </a:r>
            <a:r>
              <a:rPr lang="en-US" altLang="zh-CN" sz="2000" dirty="0">
                <a:solidFill>
                  <a:prstClr val="white"/>
                </a:solidFill>
              </a:rPr>
              <a:t>• Innovation • Safety</a:t>
            </a:r>
            <a:endParaRPr lang="en-US" altLang="zh-CN" sz="2000" dirty="0">
              <a:solidFill>
                <a:prstClr val="white"/>
              </a:solidFill>
              <a:latin typeface="黑体" panose="02010609060101010101" pitchFamily="49" charset="-122"/>
              <a:ea typeface="黑体" panose="02010609060101010101" pitchFamily="49" charset="-122"/>
            </a:endParaRPr>
          </a:p>
        </p:txBody>
      </p:sp>
      <p:pic>
        <p:nvPicPr>
          <p:cNvPr id="25" name="Picture 20" descr="C:\Documents and Settings\songs\桌面\PPT\tpme标.jpg"/>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7399" y="5988469"/>
            <a:ext cx="770225" cy="411364"/>
          </a:xfrm>
          <a:prstGeom prst="rect">
            <a:avLst/>
          </a:prstGeom>
          <a:ln>
            <a:noFill/>
          </a:ln>
          <a:effectLst>
            <a:outerShdw blurRad="292100" dist="139700" dir="2700000" algn="tl" rotWithShape="0">
              <a:srgbClr val="333333">
                <a:alpha val="65000"/>
              </a:srgbClr>
            </a:outerShdw>
          </a:effectLst>
          <a:extLst/>
        </p:spPr>
      </p:pic>
      <p:sp>
        <p:nvSpPr>
          <p:cNvPr id="31" name="13 CuadroTexto"/>
          <p:cNvSpPr txBox="1">
            <a:spLocks noChangeArrowheads="1"/>
          </p:cNvSpPr>
          <p:nvPr/>
        </p:nvSpPr>
        <p:spPr bwMode="auto">
          <a:xfrm>
            <a:off x="7596336"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b="1" dirty="0" smtClean="0">
                <a:solidFill>
                  <a:prstClr val="white"/>
                </a:solidFill>
                <a:latin typeface="Calibri" panose="020F0502020204030204" pitchFamily="34" charset="0"/>
              </a:rPr>
              <a:t>24</a:t>
            </a:r>
            <a:endParaRPr lang="zh-CN" altLang="en-US" sz="1200" b="1" dirty="0">
              <a:solidFill>
                <a:prstClr val="white"/>
              </a:solidFill>
              <a:latin typeface="Calibri" panose="020F0502020204030204" pitchFamily="34" charset="0"/>
            </a:endParaRPr>
          </a:p>
        </p:txBody>
      </p:sp>
      <p:sp>
        <p:nvSpPr>
          <p:cNvPr id="32" name="15 CuadroTexto"/>
          <p:cNvSpPr txBox="1">
            <a:spLocks noChangeArrowheads="1"/>
          </p:cNvSpPr>
          <p:nvPr/>
        </p:nvSpPr>
        <p:spPr bwMode="auto">
          <a:xfrm>
            <a:off x="8194019"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prstClr val="white"/>
                </a:solidFill>
                <a:latin typeface="Calibri" panose="020F0502020204030204" pitchFamily="34" charset="0"/>
              </a:rPr>
              <a:t>2</a:t>
            </a:r>
            <a:r>
              <a:rPr lang="en-US" altLang="zh-CN" sz="1200" b="1" dirty="0" smtClean="0">
                <a:solidFill>
                  <a:prstClr val="white"/>
                </a:solidFill>
                <a:latin typeface="Calibri" panose="020F0502020204030204" pitchFamily="34" charset="0"/>
              </a:rPr>
              <a:t>6</a:t>
            </a:r>
            <a:endParaRPr lang="zh-CN" altLang="en-US" sz="1200" b="1" dirty="0">
              <a:solidFill>
                <a:prstClr val="white"/>
              </a:solidFill>
              <a:latin typeface="Calibri" panose="020F0502020204030204" pitchFamily="34" charset="0"/>
            </a:endParaRPr>
          </a:p>
        </p:txBody>
      </p:sp>
      <p:pic>
        <p:nvPicPr>
          <p:cNvPr id="33" name="Imagen 6" descr="C:\Users\Design\Documents\Edu\Product Launch\btns.png">
            <a:hlinkClick r:id="" action="ppaction://hlinkshowjump?jump=nextslid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5019" y="6127343"/>
            <a:ext cx="177800" cy="176213"/>
          </a:xfrm>
          <a:prstGeom prst="rect">
            <a:avLst/>
          </a:prstGeom>
          <a:noFill/>
          <a:ln>
            <a:noFill/>
          </a:ln>
          <a:extLst/>
        </p:spPr>
      </p:pic>
      <p:pic>
        <p:nvPicPr>
          <p:cNvPr id="34" name="Imagen 6" descr="C:\Users\Design\Documents\Edu\Product Launch\btns.png">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4394" y="6127343"/>
            <a:ext cx="177800" cy="176213"/>
          </a:xfrm>
          <a:prstGeom prst="rect">
            <a:avLst/>
          </a:prstGeom>
          <a:noFill/>
          <a:ln>
            <a:noFill/>
          </a:ln>
          <a:extLst/>
        </p:spPr>
      </p:pic>
      <p:sp>
        <p:nvSpPr>
          <p:cNvPr id="39" name="13 CuadroTexto"/>
          <p:cNvSpPr txBox="1">
            <a:spLocks noChangeArrowheads="1"/>
          </p:cNvSpPr>
          <p:nvPr/>
        </p:nvSpPr>
        <p:spPr bwMode="auto">
          <a:xfrm>
            <a:off x="7884368" y="6055905"/>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i="1" dirty="0">
                <a:solidFill>
                  <a:prstClr val="white">
                    <a:lumMod val="95000"/>
                  </a:prstClr>
                </a:solidFill>
                <a:latin typeface="Times New Roman" panose="02020603050405020304" pitchFamily="18" charset="0"/>
                <a:cs typeface="Times New Roman" panose="02020603050405020304" pitchFamily="18" charset="0"/>
              </a:rPr>
              <a:t>of</a:t>
            </a:r>
            <a:endParaRPr lang="zh-CN" altLang="en-US" sz="1200" i="1" dirty="0">
              <a:solidFill>
                <a:prstClr val="white">
                  <a:lumMod val="95000"/>
                </a:prstClr>
              </a:solidFill>
              <a:latin typeface="Times New Roman" panose="02020603050405020304" pitchFamily="18" charset="0"/>
              <a:cs typeface="Times New Roman" panose="02020603050405020304" pitchFamily="18" charset="0"/>
            </a:endParaRPr>
          </a:p>
        </p:txBody>
      </p:sp>
      <p:sp>
        <p:nvSpPr>
          <p:cNvPr id="43" name="矩形 42"/>
          <p:cNvSpPr/>
          <p:nvPr/>
        </p:nvSpPr>
        <p:spPr>
          <a:xfrm>
            <a:off x="3275856" y="2470149"/>
            <a:ext cx="3597156" cy="737185"/>
          </a:xfrm>
          <a:prstGeom prst="rect">
            <a:avLst/>
          </a:prstGeom>
          <a:solidFill>
            <a:schemeClr val="accent1">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dirty="0" smtClean="0">
                <a:solidFill>
                  <a:prstClr val="black"/>
                </a:solidFill>
                <a:latin typeface="华文细黑" panose="02010600040101010101" pitchFamily="2" charset="-122"/>
                <a:ea typeface="华文细黑" panose="02010600040101010101" pitchFamily="2" charset="-122"/>
              </a:rPr>
              <a:t>现货业务介绍</a:t>
            </a:r>
            <a:endParaRPr lang="zh-CN" altLang="en-US" sz="2400" dirty="0">
              <a:solidFill>
                <a:prstClr val="black"/>
              </a:solidFill>
              <a:latin typeface="华文细黑" panose="02010600040101010101" pitchFamily="2" charset="-122"/>
              <a:ea typeface="华文细黑" panose="02010600040101010101" pitchFamily="2" charset="-122"/>
            </a:endParaRPr>
          </a:p>
        </p:txBody>
      </p:sp>
      <p:sp>
        <p:nvSpPr>
          <p:cNvPr id="20" name="矩形 19"/>
          <p:cNvSpPr/>
          <p:nvPr/>
        </p:nvSpPr>
        <p:spPr>
          <a:xfrm>
            <a:off x="2339752" y="2471832"/>
            <a:ext cx="821515" cy="741144"/>
          </a:xfrm>
          <a:prstGeom prst="rect">
            <a:avLst/>
          </a:prstGeom>
          <a:solidFill>
            <a:schemeClr val="accent1">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800" dirty="0">
                <a:solidFill>
                  <a:prstClr val="black"/>
                </a:solidFill>
                <a:latin typeface="华文细黑" panose="02010600040101010101" pitchFamily="2" charset="-122"/>
                <a:ea typeface="华文细黑" panose="02010600040101010101" pitchFamily="2" charset="-122"/>
              </a:rPr>
              <a:t>Ⅳ</a:t>
            </a:r>
            <a:endParaRPr lang="zh-CN" altLang="en-US" sz="2800" dirty="0">
              <a:solidFill>
                <a:prstClr val="black"/>
              </a:solidFill>
              <a:latin typeface="华文细黑" panose="02010600040101010101" pitchFamily="2" charset="-122"/>
              <a:ea typeface="华文细黑" panose="02010600040101010101" pitchFamily="2" charset="-122"/>
            </a:endParaRPr>
          </a:p>
        </p:txBody>
      </p:sp>
      <p:pic>
        <p:nvPicPr>
          <p:cNvPr id="15" name="Picture 25" descr="D:\我的工作文件\宣传类\2013传播计划\宣传册\素材\宣传册\zxlogo.gif"/>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8974" y="5733256"/>
            <a:ext cx="886371" cy="881802"/>
          </a:xfrm>
          <a:prstGeom prst="rect">
            <a:avLst/>
          </a:prstGeom>
          <a:ln>
            <a:noFill/>
          </a:ln>
          <a:effectLst>
            <a:glow rad="50800">
              <a:schemeClr val="bg1">
                <a:alpha val="6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806388"/>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xfrm>
            <a:off x="539552" y="260648"/>
            <a:ext cx="8135938" cy="760412"/>
          </a:xfrm>
        </p:spPr>
        <p:txBody>
          <a:bodyPr/>
          <a:lstStyle/>
          <a:p>
            <a:pPr algn="ctr"/>
            <a:r>
              <a:rPr lang="zh-CN" altLang="en-US" b="1" dirty="0" smtClean="0">
                <a:latin typeface="黑体" panose="02010609060101010101" pitchFamily="49" charset="-122"/>
                <a:ea typeface="黑体" panose="02010609060101010101" pitchFamily="49" charset="-122"/>
              </a:rPr>
              <a:t>目录</a:t>
            </a:r>
          </a:p>
        </p:txBody>
      </p:sp>
      <p:sp>
        <p:nvSpPr>
          <p:cNvPr id="20483" name="Rectangle 5"/>
          <p:cNvSpPr>
            <a:spLocks noChangeArrowheads="1"/>
          </p:cNvSpPr>
          <p:nvPr/>
        </p:nvSpPr>
        <p:spPr bwMode="gray">
          <a:xfrm>
            <a:off x="3589312" y="1072170"/>
            <a:ext cx="421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en-US" altLang="ko-KR" sz="2200" b="1">
                <a:solidFill>
                  <a:schemeClr val="bg1"/>
                </a:solidFill>
                <a:latin typeface="Arial" panose="020B0604020202020204" pitchFamily="34" charset="0"/>
                <a:ea typeface="Gulim" panose="020B0600000101010101" pitchFamily="34" charset="-127"/>
              </a:rPr>
              <a:t>1. Introduction</a:t>
            </a:r>
          </a:p>
        </p:txBody>
      </p:sp>
      <p:sp>
        <p:nvSpPr>
          <p:cNvPr id="20487" name="14 CuadroTexto"/>
          <p:cNvSpPr txBox="1">
            <a:spLocks noChangeArrowheads="1"/>
          </p:cNvSpPr>
          <p:nvPr/>
        </p:nvSpPr>
        <p:spPr bwMode="auto">
          <a:xfrm>
            <a:off x="7783513" y="6172200"/>
            <a:ext cx="315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i="1">
                <a:solidFill>
                  <a:schemeClr val="bg1"/>
                </a:solidFill>
                <a:latin typeface="Calibri" panose="020F0502020204030204" pitchFamily="34" charset="0"/>
              </a:rPr>
              <a:t>of</a:t>
            </a:r>
            <a:endParaRPr lang="zh-CN" altLang="en-US" sz="1200" b="1" i="1">
              <a:solidFill>
                <a:schemeClr val="bg1"/>
              </a:solidFill>
              <a:latin typeface="Calibri" panose="020F0502020204030204" pitchFamily="34" charset="0"/>
              <a:ea typeface="宋体" panose="02010600030101010101" pitchFamily="2" charset="-122"/>
            </a:endParaRPr>
          </a:p>
        </p:txBody>
      </p:sp>
      <p:sp>
        <p:nvSpPr>
          <p:cNvPr id="20488" name="15 CuadroTexto"/>
          <p:cNvSpPr txBox="1">
            <a:spLocks noChangeArrowheads="1"/>
          </p:cNvSpPr>
          <p:nvPr/>
        </p:nvSpPr>
        <p:spPr bwMode="auto">
          <a:xfrm>
            <a:off x="8051800" y="6157913"/>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schemeClr val="bg1"/>
                </a:solidFill>
                <a:latin typeface="Calibri" panose="020F0502020204030204" pitchFamily="34" charset="0"/>
              </a:rPr>
              <a:t>1</a:t>
            </a:r>
            <a:endParaRPr lang="zh-CN" altLang="en-US" sz="1200" b="1" dirty="0">
              <a:solidFill>
                <a:schemeClr val="bg1"/>
              </a:solidFill>
              <a:latin typeface="Calibri" panose="020F0502020204030204" pitchFamily="34" charset="0"/>
              <a:ea typeface="宋体" panose="02010600030101010101" pitchFamily="2" charset="-122"/>
            </a:endParaRPr>
          </a:p>
        </p:txBody>
      </p:sp>
      <p:sp>
        <p:nvSpPr>
          <p:cNvPr id="2" name="矩形 1"/>
          <p:cNvSpPr/>
          <p:nvPr/>
        </p:nvSpPr>
        <p:spPr>
          <a:xfrm>
            <a:off x="2339751" y="1150248"/>
            <a:ext cx="821515" cy="741144"/>
          </a:xfrm>
          <a:prstGeom prst="rect">
            <a:avLst/>
          </a:prstGeom>
          <a:solidFill>
            <a:schemeClr val="accent1">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800" dirty="0" smtClean="0">
                <a:solidFill>
                  <a:schemeClr val="tx1"/>
                </a:solidFill>
                <a:latin typeface="华文细黑" panose="02010600040101010101" pitchFamily="2" charset="-122"/>
                <a:ea typeface="华文细黑" panose="02010600040101010101" pitchFamily="2" charset="-122"/>
              </a:rPr>
              <a:t>I</a:t>
            </a:r>
            <a:endParaRPr lang="zh-CN" altLang="en-US" sz="2800" dirty="0">
              <a:solidFill>
                <a:schemeClr val="tx1"/>
              </a:solidFill>
              <a:latin typeface="华文细黑" panose="02010600040101010101" pitchFamily="2" charset="-122"/>
              <a:ea typeface="华文细黑" panose="02010600040101010101" pitchFamily="2" charset="-122"/>
            </a:endParaRPr>
          </a:p>
        </p:txBody>
      </p:sp>
      <p:sp>
        <p:nvSpPr>
          <p:cNvPr id="3" name="矩形 2"/>
          <p:cNvSpPr/>
          <p:nvPr/>
        </p:nvSpPr>
        <p:spPr>
          <a:xfrm>
            <a:off x="3316667" y="1154207"/>
            <a:ext cx="3597156" cy="737185"/>
          </a:xfrm>
          <a:prstGeom prst="rect">
            <a:avLst/>
          </a:prstGeom>
          <a:solidFill>
            <a:schemeClr val="accent1">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dirty="0" smtClean="0">
                <a:solidFill>
                  <a:schemeClr val="tx1"/>
                </a:solidFill>
                <a:latin typeface="华文细黑" panose="02010600040101010101" pitchFamily="2" charset="-122"/>
                <a:ea typeface="华文细黑" panose="02010600040101010101" pitchFamily="2" charset="-122"/>
              </a:rPr>
              <a:t>交易所</a:t>
            </a:r>
            <a:r>
              <a:rPr lang="zh-CN" altLang="en-US" sz="2400" dirty="0">
                <a:solidFill>
                  <a:schemeClr val="tx1"/>
                </a:solidFill>
                <a:latin typeface="华文细黑" panose="02010600040101010101" pitchFamily="2" charset="-122"/>
                <a:ea typeface="华文细黑" panose="02010600040101010101" pitchFamily="2" charset="-122"/>
              </a:rPr>
              <a:t>概要</a:t>
            </a:r>
          </a:p>
        </p:txBody>
      </p:sp>
      <p:sp>
        <p:nvSpPr>
          <p:cNvPr id="22" name="矩形 21"/>
          <p:cNvSpPr/>
          <p:nvPr/>
        </p:nvSpPr>
        <p:spPr>
          <a:xfrm>
            <a:off x="0" y="5516038"/>
            <a:ext cx="9180314" cy="13562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2000" dirty="0" smtClean="0">
                <a:latin typeface="黑体" panose="02010609060101010101" pitchFamily="49" charset="-122"/>
                <a:ea typeface="黑体" panose="02010609060101010101" pitchFamily="49" charset="-122"/>
              </a:rPr>
              <a:t>                 诚信 </a:t>
            </a:r>
            <a:r>
              <a:rPr lang="en-US" altLang="zh-CN" sz="2000" dirty="0" smtClean="0">
                <a:latin typeface="黑体" panose="02010609060101010101" pitchFamily="49" charset="-122"/>
                <a:ea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rPr>
              <a:t>创新 </a:t>
            </a:r>
            <a:r>
              <a:rPr lang="en-US" altLang="zh-CN" sz="2000" dirty="0" smtClean="0">
                <a:latin typeface="黑体" panose="02010609060101010101" pitchFamily="49" charset="-122"/>
                <a:ea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rPr>
              <a:t>安全</a:t>
            </a:r>
            <a:endParaRPr lang="en-US" altLang="zh-CN" sz="2000" dirty="0" smtClean="0">
              <a:latin typeface="黑体" panose="02010609060101010101" pitchFamily="49" charset="-122"/>
              <a:ea typeface="黑体" panose="02010609060101010101" pitchFamily="49" charset="-122"/>
            </a:endParaRPr>
          </a:p>
          <a:p>
            <a:pPr>
              <a:spcAft>
                <a:spcPts val="800"/>
              </a:spcAft>
            </a:pPr>
            <a:r>
              <a:rPr lang="en-US" altLang="zh-CN" sz="2000" dirty="0" smtClean="0"/>
              <a:t>                            Credibility </a:t>
            </a:r>
            <a:r>
              <a:rPr lang="en-US" altLang="zh-CN" sz="2000" dirty="0"/>
              <a:t>• Innovation • Safety</a:t>
            </a:r>
            <a:endParaRPr lang="en-US" altLang="zh-CN" sz="2000" dirty="0">
              <a:latin typeface="黑体" panose="02010609060101010101" pitchFamily="49" charset="-122"/>
              <a:ea typeface="黑体" panose="02010609060101010101" pitchFamily="49" charset="-122"/>
            </a:endParaRPr>
          </a:p>
        </p:txBody>
      </p:sp>
      <p:pic>
        <p:nvPicPr>
          <p:cNvPr id="25" name="Picture 20" descr="C:\Documents and Settings\songs\桌面\PPT\tpme标.jpg"/>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7399" y="5988469"/>
            <a:ext cx="770225" cy="411364"/>
          </a:xfrm>
          <a:prstGeom prst="rect">
            <a:avLst/>
          </a:prstGeom>
          <a:ln>
            <a:noFill/>
          </a:ln>
          <a:effectLst>
            <a:outerShdw blurRad="292100" dist="139700" dir="2700000" algn="tl" rotWithShape="0">
              <a:srgbClr val="333333">
                <a:alpha val="65000"/>
              </a:srgbClr>
            </a:outerShdw>
          </a:effectLst>
          <a:extLst/>
        </p:spPr>
      </p:pic>
      <p:sp>
        <p:nvSpPr>
          <p:cNvPr id="31" name="13 CuadroTexto"/>
          <p:cNvSpPr txBox="1">
            <a:spLocks noChangeArrowheads="1"/>
          </p:cNvSpPr>
          <p:nvPr/>
        </p:nvSpPr>
        <p:spPr bwMode="auto">
          <a:xfrm>
            <a:off x="7655856" y="6057493"/>
            <a:ext cx="263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b="1" dirty="0" smtClean="0">
                <a:solidFill>
                  <a:schemeClr val="bg1"/>
                </a:solidFill>
                <a:latin typeface="Calibri" panose="020F0502020204030204" pitchFamily="34" charset="0"/>
              </a:rPr>
              <a:t>2</a:t>
            </a:r>
            <a:endParaRPr lang="zh-CN" altLang="en-US" sz="1200" b="1" dirty="0">
              <a:solidFill>
                <a:schemeClr val="bg1"/>
              </a:solidFill>
              <a:latin typeface="Calibri" panose="020F0502020204030204" pitchFamily="34" charset="0"/>
            </a:endParaRPr>
          </a:p>
        </p:txBody>
      </p:sp>
      <p:sp>
        <p:nvSpPr>
          <p:cNvPr id="32" name="15 CuadroTexto"/>
          <p:cNvSpPr txBox="1">
            <a:spLocks noChangeArrowheads="1"/>
          </p:cNvSpPr>
          <p:nvPr/>
        </p:nvSpPr>
        <p:spPr bwMode="auto">
          <a:xfrm>
            <a:off x="8194019"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schemeClr val="bg1"/>
                </a:solidFill>
                <a:latin typeface="Calibri" panose="020F0502020204030204" pitchFamily="34" charset="0"/>
              </a:rPr>
              <a:t>2</a:t>
            </a:r>
            <a:r>
              <a:rPr lang="en-US" altLang="zh-CN" sz="1200" b="1" dirty="0" smtClean="0">
                <a:solidFill>
                  <a:schemeClr val="bg1"/>
                </a:solidFill>
                <a:latin typeface="Calibri" panose="020F0502020204030204" pitchFamily="34" charset="0"/>
              </a:rPr>
              <a:t>6</a:t>
            </a:r>
            <a:endParaRPr lang="zh-CN" altLang="en-US" sz="1200" b="1" dirty="0">
              <a:solidFill>
                <a:schemeClr val="bg1"/>
              </a:solidFill>
              <a:latin typeface="Calibri" panose="020F0502020204030204" pitchFamily="34" charset="0"/>
              <a:ea typeface="宋体" panose="02010600030101010101" pitchFamily="2" charset="-122"/>
            </a:endParaRPr>
          </a:p>
        </p:txBody>
      </p:sp>
      <p:pic>
        <p:nvPicPr>
          <p:cNvPr id="33" name="Imagen 6" descr="C:\Users\Design\Documents\Edu\Product Launch\btns.png">
            <a:hlinkClick r:id="" action="ppaction://hlinkshowjump?jump=nextslid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5019" y="6127343"/>
            <a:ext cx="177800" cy="176213"/>
          </a:xfrm>
          <a:prstGeom prst="rect">
            <a:avLst/>
          </a:prstGeom>
          <a:noFill/>
          <a:ln>
            <a:noFill/>
          </a:ln>
          <a:extLst/>
        </p:spPr>
      </p:pic>
      <p:pic>
        <p:nvPicPr>
          <p:cNvPr id="34" name="Imagen 6" descr="C:\Users\Design\Documents\Edu\Product Launch\btns.png">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4394" y="6127343"/>
            <a:ext cx="177800" cy="176213"/>
          </a:xfrm>
          <a:prstGeom prst="rect">
            <a:avLst/>
          </a:prstGeom>
          <a:noFill/>
          <a:ln>
            <a:noFill/>
          </a:ln>
          <a:extLst/>
        </p:spPr>
      </p:pic>
      <p:sp>
        <p:nvSpPr>
          <p:cNvPr id="39" name="13 CuadroTexto"/>
          <p:cNvSpPr txBox="1">
            <a:spLocks noChangeArrowheads="1"/>
          </p:cNvSpPr>
          <p:nvPr/>
        </p:nvSpPr>
        <p:spPr bwMode="auto">
          <a:xfrm>
            <a:off x="7884368" y="6055905"/>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i="1" dirty="0">
                <a:solidFill>
                  <a:schemeClr val="bg1">
                    <a:lumMod val="95000"/>
                  </a:schemeClr>
                </a:solidFill>
                <a:latin typeface="Times New Roman" panose="02020603050405020304" pitchFamily="18" charset="0"/>
                <a:cs typeface="Times New Roman" panose="02020603050405020304" pitchFamily="18" charset="0"/>
              </a:rPr>
              <a:t>of</a:t>
            </a:r>
            <a:endParaRPr lang="zh-CN" altLang="en-US" sz="1200" i="1" dirty="0">
              <a:solidFill>
                <a:schemeClr val="bg1">
                  <a:lumMod val="9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1" name="矩形 40"/>
          <p:cNvSpPr/>
          <p:nvPr/>
        </p:nvSpPr>
        <p:spPr>
          <a:xfrm>
            <a:off x="3301419" y="2062828"/>
            <a:ext cx="3597156" cy="737185"/>
          </a:xfrm>
          <a:prstGeom prst="rect">
            <a:avLst/>
          </a:prstGeom>
          <a:solidFill>
            <a:schemeClr val="accent1">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dirty="0" smtClean="0">
                <a:solidFill>
                  <a:schemeClr val="tx1"/>
                </a:solidFill>
                <a:latin typeface="华文细黑" panose="02010600040101010101" pitchFamily="2" charset="-122"/>
                <a:ea typeface="华文细黑" panose="02010600040101010101" pitchFamily="2" charset="-122"/>
              </a:rPr>
              <a:t>交易所业务介绍</a:t>
            </a:r>
            <a:endParaRPr lang="zh-CN" altLang="en-US" sz="2400" dirty="0">
              <a:solidFill>
                <a:schemeClr val="tx1"/>
              </a:solidFill>
              <a:latin typeface="华文细黑" panose="02010600040101010101" pitchFamily="2" charset="-122"/>
              <a:ea typeface="华文细黑" panose="02010600040101010101" pitchFamily="2" charset="-122"/>
            </a:endParaRPr>
          </a:p>
        </p:txBody>
      </p:sp>
      <p:sp>
        <p:nvSpPr>
          <p:cNvPr id="43" name="矩形 42"/>
          <p:cNvSpPr/>
          <p:nvPr/>
        </p:nvSpPr>
        <p:spPr>
          <a:xfrm>
            <a:off x="3301419" y="2979847"/>
            <a:ext cx="3597156" cy="737185"/>
          </a:xfrm>
          <a:prstGeom prst="rect">
            <a:avLst/>
          </a:prstGeom>
          <a:solidFill>
            <a:schemeClr val="accent1">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dirty="0" smtClean="0">
                <a:solidFill>
                  <a:schemeClr val="tx1"/>
                </a:solidFill>
                <a:latin typeface="华文细黑" panose="02010600040101010101" pitchFamily="2" charset="-122"/>
                <a:ea typeface="华文细黑" panose="02010600040101010101" pitchFamily="2" charset="-122"/>
              </a:rPr>
              <a:t>交易所未来发展愿景</a:t>
            </a:r>
            <a:endParaRPr lang="zh-CN" altLang="en-US" sz="2400" dirty="0">
              <a:solidFill>
                <a:schemeClr val="tx1"/>
              </a:solidFill>
              <a:latin typeface="华文细黑" panose="02010600040101010101" pitchFamily="2" charset="-122"/>
              <a:ea typeface="华文细黑" panose="02010600040101010101" pitchFamily="2" charset="-122"/>
            </a:endParaRPr>
          </a:p>
        </p:txBody>
      </p:sp>
      <p:sp>
        <p:nvSpPr>
          <p:cNvPr id="19" name="矩形 18"/>
          <p:cNvSpPr/>
          <p:nvPr/>
        </p:nvSpPr>
        <p:spPr>
          <a:xfrm>
            <a:off x="2339752" y="2060848"/>
            <a:ext cx="821515" cy="741144"/>
          </a:xfrm>
          <a:prstGeom prst="rect">
            <a:avLst/>
          </a:prstGeom>
          <a:solidFill>
            <a:schemeClr val="accent1">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800" dirty="0">
                <a:solidFill>
                  <a:schemeClr val="tx1"/>
                </a:solidFill>
                <a:latin typeface="华文细黑" panose="02010600040101010101" pitchFamily="2" charset="-122"/>
                <a:ea typeface="华文细黑" panose="02010600040101010101" pitchFamily="2" charset="-122"/>
              </a:rPr>
              <a:t>Ⅱ</a:t>
            </a:r>
            <a:endParaRPr lang="zh-CN" altLang="en-US" sz="2800" dirty="0">
              <a:solidFill>
                <a:schemeClr val="tx1"/>
              </a:solidFill>
              <a:latin typeface="华文细黑" panose="02010600040101010101" pitchFamily="2" charset="-122"/>
              <a:ea typeface="华文细黑" panose="02010600040101010101" pitchFamily="2" charset="-122"/>
            </a:endParaRPr>
          </a:p>
        </p:txBody>
      </p:sp>
      <p:sp>
        <p:nvSpPr>
          <p:cNvPr id="20" name="矩形 19"/>
          <p:cNvSpPr/>
          <p:nvPr/>
        </p:nvSpPr>
        <p:spPr>
          <a:xfrm>
            <a:off x="2339750" y="2983935"/>
            <a:ext cx="821515" cy="741144"/>
          </a:xfrm>
          <a:prstGeom prst="rect">
            <a:avLst/>
          </a:prstGeom>
          <a:solidFill>
            <a:schemeClr val="accent1">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800" dirty="0" smtClean="0">
                <a:solidFill>
                  <a:schemeClr val="tx1"/>
                </a:solidFill>
                <a:latin typeface="华文细黑" panose="02010600040101010101" pitchFamily="2" charset="-122"/>
                <a:ea typeface="华文细黑" panose="02010600040101010101" pitchFamily="2" charset="-122"/>
              </a:rPr>
              <a:t>Ⅲ</a:t>
            </a:r>
            <a:endParaRPr lang="zh-CN" altLang="en-US" sz="2800" dirty="0">
              <a:solidFill>
                <a:schemeClr val="tx1"/>
              </a:solidFill>
              <a:latin typeface="华文细黑" panose="02010600040101010101" pitchFamily="2" charset="-122"/>
              <a:ea typeface="华文细黑" panose="02010600040101010101" pitchFamily="2" charset="-122"/>
            </a:endParaRPr>
          </a:p>
        </p:txBody>
      </p:sp>
      <p:pic>
        <p:nvPicPr>
          <p:cNvPr id="23" name="Picture 25" descr="D:\我的工作文件\宣传类\2013传播计划\宣传册\素材\宣传册\zxlogo.gif"/>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8974" y="5733256"/>
            <a:ext cx="886371" cy="881802"/>
          </a:xfrm>
          <a:prstGeom prst="rect">
            <a:avLst/>
          </a:prstGeom>
          <a:ln>
            <a:noFill/>
          </a:ln>
          <a:effectLst>
            <a:glow rad="50800">
              <a:schemeClr val="bg1">
                <a:alpha val="6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1" name="矩形 20"/>
          <p:cNvSpPr/>
          <p:nvPr/>
        </p:nvSpPr>
        <p:spPr>
          <a:xfrm>
            <a:off x="3301419" y="3865007"/>
            <a:ext cx="3597156" cy="737185"/>
          </a:xfrm>
          <a:prstGeom prst="rect">
            <a:avLst/>
          </a:prstGeom>
          <a:solidFill>
            <a:schemeClr val="accent1">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dirty="0" smtClean="0">
                <a:solidFill>
                  <a:schemeClr val="tx1"/>
                </a:solidFill>
                <a:latin typeface="华文细黑" panose="02010600040101010101" pitchFamily="2" charset="-122"/>
                <a:ea typeface="华文细黑" panose="02010600040101010101" pitchFamily="2" charset="-122"/>
              </a:rPr>
              <a:t>现货业务介绍</a:t>
            </a:r>
            <a:endParaRPr lang="zh-CN" altLang="en-US" sz="2400" dirty="0">
              <a:solidFill>
                <a:schemeClr val="tx1"/>
              </a:solidFill>
              <a:latin typeface="华文细黑" panose="02010600040101010101" pitchFamily="2" charset="-122"/>
              <a:ea typeface="华文细黑" panose="02010600040101010101" pitchFamily="2" charset="-122"/>
            </a:endParaRPr>
          </a:p>
        </p:txBody>
      </p:sp>
      <p:sp>
        <p:nvSpPr>
          <p:cNvPr id="24" name="矩形 23"/>
          <p:cNvSpPr/>
          <p:nvPr/>
        </p:nvSpPr>
        <p:spPr>
          <a:xfrm>
            <a:off x="2339752" y="3861048"/>
            <a:ext cx="821515" cy="741144"/>
          </a:xfrm>
          <a:prstGeom prst="rect">
            <a:avLst/>
          </a:prstGeom>
          <a:solidFill>
            <a:schemeClr val="accent1">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800" dirty="0">
                <a:solidFill>
                  <a:schemeClr val="tx1"/>
                </a:solidFill>
                <a:latin typeface="华文细黑" panose="02010600040101010101" pitchFamily="2" charset="-122"/>
                <a:ea typeface="华文细黑" panose="02010600040101010101" pitchFamily="2" charset="-122"/>
              </a:rPr>
              <a:t>Ⅳ</a:t>
            </a:r>
            <a:endParaRPr lang="zh-CN" altLang="en-US" sz="2800" dirty="0">
              <a:solidFill>
                <a:schemeClr val="tx1"/>
              </a:solidFill>
              <a:latin typeface="华文细黑" panose="02010600040101010101" pitchFamily="2" charset="-122"/>
              <a:ea typeface="华文细黑" panose="02010600040101010101" pitchFamily="2" charset="-122"/>
            </a:endParaRPr>
          </a:p>
        </p:txBody>
      </p:sp>
      <p:sp>
        <p:nvSpPr>
          <p:cNvPr id="26" name="矩形 25"/>
          <p:cNvSpPr/>
          <p:nvPr/>
        </p:nvSpPr>
        <p:spPr>
          <a:xfrm>
            <a:off x="3301419" y="4708039"/>
            <a:ext cx="3597156" cy="737185"/>
          </a:xfrm>
          <a:prstGeom prst="rect">
            <a:avLst/>
          </a:prstGeom>
          <a:solidFill>
            <a:schemeClr val="accent1">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dirty="0" smtClean="0">
                <a:solidFill>
                  <a:schemeClr val="tx1"/>
                </a:solidFill>
                <a:latin typeface="华文细黑" panose="02010600040101010101" pitchFamily="2" charset="-122"/>
                <a:ea typeface="华文细黑" panose="02010600040101010101" pitchFamily="2" charset="-122"/>
              </a:rPr>
              <a:t>电子商务平台简介</a:t>
            </a:r>
            <a:endParaRPr lang="zh-CN" altLang="en-US" sz="2400" dirty="0">
              <a:solidFill>
                <a:schemeClr val="tx1"/>
              </a:solidFill>
              <a:latin typeface="华文细黑" panose="02010600040101010101" pitchFamily="2" charset="-122"/>
              <a:ea typeface="华文细黑" panose="02010600040101010101" pitchFamily="2" charset="-122"/>
            </a:endParaRPr>
          </a:p>
        </p:txBody>
      </p:sp>
      <p:sp>
        <p:nvSpPr>
          <p:cNvPr id="27" name="矩形 26"/>
          <p:cNvSpPr/>
          <p:nvPr/>
        </p:nvSpPr>
        <p:spPr>
          <a:xfrm>
            <a:off x="2339752" y="4704080"/>
            <a:ext cx="821515" cy="741144"/>
          </a:xfrm>
          <a:prstGeom prst="rect">
            <a:avLst/>
          </a:prstGeom>
          <a:solidFill>
            <a:schemeClr val="accent1">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800" dirty="0">
                <a:solidFill>
                  <a:schemeClr val="tx1"/>
                </a:solidFill>
                <a:latin typeface="华文细黑" panose="02010600040101010101" pitchFamily="2" charset="-122"/>
                <a:ea typeface="华文细黑" panose="02010600040101010101" pitchFamily="2" charset="-122"/>
              </a:rPr>
              <a:t>Ⅴ</a:t>
            </a:r>
            <a:endParaRPr lang="zh-CN" altLang="en-US" sz="2800" dirty="0">
              <a:solidFill>
                <a:schemeClr val="tx1"/>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250">
        <p:pull/>
      </p:transition>
    </mc:Choice>
    <mc:Fallback xmlns="">
      <p:transition spd="slow">
        <p:pull/>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14 CuadroTexto"/>
          <p:cNvSpPr txBox="1">
            <a:spLocks noChangeArrowheads="1"/>
          </p:cNvSpPr>
          <p:nvPr/>
        </p:nvSpPr>
        <p:spPr bwMode="auto">
          <a:xfrm>
            <a:off x="7783513" y="6172200"/>
            <a:ext cx="315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i="1">
                <a:solidFill>
                  <a:prstClr val="white"/>
                </a:solidFill>
                <a:latin typeface="Calibri" panose="020F0502020204030204" pitchFamily="34" charset="0"/>
              </a:rPr>
              <a:t>of</a:t>
            </a:r>
            <a:endParaRPr lang="zh-CN" altLang="en-US" sz="1200" b="1" i="1">
              <a:solidFill>
                <a:prstClr val="white"/>
              </a:solidFill>
              <a:latin typeface="Calibri" panose="020F0502020204030204" pitchFamily="34" charset="0"/>
            </a:endParaRPr>
          </a:p>
        </p:txBody>
      </p:sp>
      <p:sp>
        <p:nvSpPr>
          <p:cNvPr id="20488" name="15 CuadroTexto"/>
          <p:cNvSpPr txBox="1">
            <a:spLocks noChangeArrowheads="1"/>
          </p:cNvSpPr>
          <p:nvPr/>
        </p:nvSpPr>
        <p:spPr bwMode="auto">
          <a:xfrm>
            <a:off x="8051800" y="6157913"/>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prstClr val="white"/>
                </a:solidFill>
                <a:latin typeface="Calibri" panose="020F0502020204030204" pitchFamily="34" charset="0"/>
              </a:rPr>
              <a:t>1</a:t>
            </a:r>
            <a:endParaRPr lang="zh-CN" altLang="en-US" sz="1200" b="1" dirty="0">
              <a:solidFill>
                <a:prstClr val="white"/>
              </a:solidFill>
              <a:latin typeface="Calibri" panose="020F0502020204030204" pitchFamily="34" charset="0"/>
            </a:endParaRPr>
          </a:p>
        </p:txBody>
      </p:sp>
      <p:sp>
        <p:nvSpPr>
          <p:cNvPr id="22" name="矩形 21"/>
          <p:cNvSpPr/>
          <p:nvPr/>
        </p:nvSpPr>
        <p:spPr>
          <a:xfrm>
            <a:off x="0" y="5516038"/>
            <a:ext cx="9180314" cy="13562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2000" dirty="0" smtClean="0">
                <a:solidFill>
                  <a:prstClr val="white"/>
                </a:solidFill>
                <a:latin typeface="黑体" panose="02010609060101010101" pitchFamily="49" charset="-122"/>
                <a:ea typeface="黑体" panose="02010609060101010101" pitchFamily="49" charset="-122"/>
              </a:rPr>
              <a:t>                 诚信 </a:t>
            </a:r>
            <a:r>
              <a:rPr lang="en-US" altLang="zh-CN" sz="2000" dirty="0" smtClean="0">
                <a:solidFill>
                  <a:prstClr val="white"/>
                </a:solidFill>
                <a:latin typeface="黑体" panose="02010609060101010101" pitchFamily="49" charset="-122"/>
                <a:ea typeface="黑体" panose="02010609060101010101" pitchFamily="49" charset="-122"/>
              </a:rPr>
              <a:t>• </a:t>
            </a:r>
            <a:r>
              <a:rPr lang="zh-CN" altLang="en-US" sz="2000" dirty="0" smtClean="0">
                <a:solidFill>
                  <a:prstClr val="white"/>
                </a:solidFill>
                <a:latin typeface="黑体" panose="02010609060101010101" pitchFamily="49" charset="-122"/>
                <a:ea typeface="黑体" panose="02010609060101010101" pitchFamily="49" charset="-122"/>
              </a:rPr>
              <a:t>创新 </a:t>
            </a:r>
            <a:r>
              <a:rPr lang="en-US" altLang="zh-CN" sz="2000" dirty="0" smtClean="0">
                <a:solidFill>
                  <a:prstClr val="white"/>
                </a:solidFill>
                <a:latin typeface="黑体" panose="02010609060101010101" pitchFamily="49" charset="-122"/>
                <a:ea typeface="黑体" panose="02010609060101010101" pitchFamily="49" charset="-122"/>
              </a:rPr>
              <a:t>• </a:t>
            </a:r>
            <a:r>
              <a:rPr lang="zh-CN" altLang="en-US" sz="2000" dirty="0" smtClean="0">
                <a:solidFill>
                  <a:prstClr val="white"/>
                </a:solidFill>
                <a:latin typeface="黑体" panose="02010609060101010101" pitchFamily="49" charset="-122"/>
                <a:ea typeface="黑体" panose="02010609060101010101" pitchFamily="49" charset="-122"/>
              </a:rPr>
              <a:t>安全</a:t>
            </a:r>
            <a:endParaRPr lang="en-US" altLang="zh-CN" sz="2000" dirty="0" smtClean="0">
              <a:solidFill>
                <a:prstClr val="white"/>
              </a:solidFill>
              <a:latin typeface="黑体" panose="02010609060101010101" pitchFamily="49" charset="-122"/>
              <a:ea typeface="黑体" panose="02010609060101010101" pitchFamily="49" charset="-122"/>
            </a:endParaRPr>
          </a:p>
          <a:p>
            <a:pPr>
              <a:spcAft>
                <a:spcPts val="800"/>
              </a:spcAft>
            </a:pPr>
            <a:r>
              <a:rPr lang="en-US" altLang="zh-CN" sz="2000" dirty="0" smtClean="0">
                <a:solidFill>
                  <a:prstClr val="white"/>
                </a:solidFill>
              </a:rPr>
              <a:t>                            Credibility </a:t>
            </a:r>
            <a:r>
              <a:rPr lang="en-US" altLang="zh-CN" sz="2000" dirty="0">
                <a:solidFill>
                  <a:prstClr val="white"/>
                </a:solidFill>
              </a:rPr>
              <a:t>• Innovation • Safety</a:t>
            </a:r>
            <a:endParaRPr lang="en-US" altLang="zh-CN" sz="2000" dirty="0">
              <a:solidFill>
                <a:prstClr val="white"/>
              </a:solidFill>
              <a:latin typeface="黑体" panose="02010609060101010101" pitchFamily="49" charset="-122"/>
              <a:ea typeface="黑体" panose="02010609060101010101" pitchFamily="49" charset="-122"/>
            </a:endParaRPr>
          </a:p>
        </p:txBody>
      </p:sp>
      <p:pic>
        <p:nvPicPr>
          <p:cNvPr id="25" name="Picture 20" descr="C:\Documents and Settings\songs\桌面\PPT\tpme标.jpg"/>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7399" y="5988469"/>
            <a:ext cx="770225" cy="411364"/>
          </a:xfrm>
          <a:prstGeom prst="rect">
            <a:avLst/>
          </a:prstGeom>
          <a:ln>
            <a:noFill/>
          </a:ln>
          <a:effectLst>
            <a:outerShdw blurRad="292100" dist="139700" dir="2700000" algn="tl" rotWithShape="0">
              <a:srgbClr val="333333">
                <a:alpha val="65000"/>
              </a:srgbClr>
            </a:outerShdw>
          </a:effectLst>
          <a:extLst/>
        </p:spPr>
      </p:pic>
      <p:sp>
        <p:nvSpPr>
          <p:cNvPr id="31" name="13 CuadroTexto"/>
          <p:cNvSpPr txBox="1">
            <a:spLocks noChangeArrowheads="1"/>
          </p:cNvSpPr>
          <p:nvPr/>
        </p:nvSpPr>
        <p:spPr bwMode="auto">
          <a:xfrm>
            <a:off x="7596336"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b="1" dirty="0" smtClean="0">
                <a:solidFill>
                  <a:prstClr val="white"/>
                </a:solidFill>
                <a:latin typeface="Calibri" panose="020F0502020204030204" pitchFamily="34" charset="0"/>
              </a:rPr>
              <a:t>24</a:t>
            </a:r>
            <a:endParaRPr lang="zh-CN" altLang="en-US" sz="1200" b="1" dirty="0">
              <a:solidFill>
                <a:prstClr val="white"/>
              </a:solidFill>
              <a:latin typeface="Calibri" panose="020F0502020204030204" pitchFamily="34" charset="0"/>
            </a:endParaRPr>
          </a:p>
        </p:txBody>
      </p:sp>
      <p:sp>
        <p:nvSpPr>
          <p:cNvPr id="32" name="15 CuadroTexto"/>
          <p:cNvSpPr txBox="1">
            <a:spLocks noChangeArrowheads="1"/>
          </p:cNvSpPr>
          <p:nvPr/>
        </p:nvSpPr>
        <p:spPr bwMode="auto">
          <a:xfrm>
            <a:off x="8194019"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prstClr val="white"/>
                </a:solidFill>
                <a:latin typeface="Calibri" panose="020F0502020204030204" pitchFamily="34" charset="0"/>
              </a:rPr>
              <a:t>2</a:t>
            </a:r>
            <a:r>
              <a:rPr lang="en-US" altLang="zh-CN" sz="1200" b="1" dirty="0" smtClean="0">
                <a:solidFill>
                  <a:prstClr val="white"/>
                </a:solidFill>
                <a:latin typeface="Calibri" panose="020F0502020204030204" pitchFamily="34" charset="0"/>
              </a:rPr>
              <a:t>6</a:t>
            </a:r>
            <a:endParaRPr lang="zh-CN" altLang="en-US" sz="1200" b="1" dirty="0">
              <a:solidFill>
                <a:prstClr val="white"/>
              </a:solidFill>
              <a:latin typeface="Calibri" panose="020F0502020204030204" pitchFamily="34" charset="0"/>
            </a:endParaRPr>
          </a:p>
        </p:txBody>
      </p:sp>
      <p:pic>
        <p:nvPicPr>
          <p:cNvPr id="33" name="Imagen 6" descr="C:\Users\Design\Documents\Edu\Product Launch\btns.png">
            <a:hlinkClick r:id="" action="ppaction://hlinkshowjump?jump=nextslid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5019" y="6127343"/>
            <a:ext cx="177800" cy="176213"/>
          </a:xfrm>
          <a:prstGeom prst="rect">
            <a:avLst/>
          </a:prstGeom>
          <a:noFill/>
          <a:ln>
            <a:noFill/>
          </a:ln>
          <a:extLst/>
        </p:spPr>
      </p:pic>
      <p:pic>
        <p:nvPicPr>
          <p:cNvPr id="34" name="Imagen 6" descr="C:\Users\Design\Documents\Edu\Product Launch\btns.png">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4394" y="6127343"/>
            <a:ext cx="177800" cy="176213"/>
          </a:xfrm>
          <a:prstGeom prst="rect">
            <a:avLst/>
          </a:prstGeom>
          <a:noFill/>
          <a:ln>
            <a:noFill/>
          </a:ln>
          <a:extLst/>
        </p:spPr>
      </p:pic>
      <p:sp>
        <p:nvSpPr>
          <p:cNvPr id="39" name="13 CuadroTexto"/>
          <p:cNvSpPr txBox="1">
            <a:spLocks noChangeArrowheads="1"/>
          </p:cNvSpPr>
          <p:nvPr/>
        </p:nvSpPr>
        <p:spPr bwMode="auto">
          <a:xfrm>
            <a:off x="7884368" y="6055905"/>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i="1" dirty="0">
                <a:solidFill>
                  <a:prstClr val="white">
                    <a:lumMod val="95000"/>
                  </a:prstClr>
                </a:solidFill>
                <a:latin typeface="Times New Roman" panose="02020603050405020304" pitchFamily="18" charset="0"/>
                <a:cs typeface="Times New Roman" panose="02020603050405020304" pitchFamily="18" charset="0"/>
              </a:rPr>
              <a:t>of</a:t>
            </a:r>
            <a:endParaRPr lang="zh-CN" altLang="en-US" sz="1200" i="1" dirty="0">
              <a:solidFill>
                <a:prstClr val="white">
                  <a:lumMod val="95000"/>
                </a:prstClr>
              </a:solidFill>
              <a:latin typeface="Times New Roman" panose="02020603050405020304" pitchFamily="18" charset="0"/>
              <a:cs typeface="Times New Roman" panose="02020603050405020304" pitchFamily="18" charset="0"/>
            </a:endParaRPr>
          </a:p>
        </p:txBody>
      </p:sp>
      <p:pic>
        <p:nvPicPr>
          <p:cNvPr id="15" name="Picture 25" descr="D:\我的工作文件\宣传类\2013传播计划\宣传册\素材\宣传册\zxlogo.gif"/>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8974" y="5733256"/>
            <a:ext cx="886371" cy="881802"/>
          </a:xfrm>
          <a:prstGeom prst="rect">
            <a:avLst/>
          </a:prstGeom>
          <a:ln>
            <a:noFill/>
          </a:ln>
          <a:effectLst>
            <a:glow rad="50800">
              <a:schemeClr val="bg1">
                <a:alpha val="6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6" name="内容占位符 2"/>
          <p:cNvSpPr>
            <a:spLocks noGrp="1"/>
          </p:cNvSpPr>
          <p:nvPr>
            <p:ph idx="1"/>
          </p:nvPr>
        </p:nvSpPr>
        <p:spPr>
          <a:xfrm>
            <a:off x="441405" y="1063700"/>
            <a:ext cx="8229600" cy="493092"/>
          </a:xfrm>
        </p:spPr>
        <p:txBody>
          <a:bodyPr/>
          <a:lstStyle/>
          <a:p>
            <a:pPr marL="0" indent="0">
              <a:buNone/>
            </a:pPr>
            <a:r>
              <a:rPr lang="en-US" altLang="zh-CN" sz="2000" dirty="0" smtClean="0"/>
              <a:t>        </a:t>
            </a:r>
            <a:r>
              <a:rPr lang="zh-CN" altLang="zh-CN" sz="2000" dirty="0" smtClean="0"/>
              <a:t>现货业务</a:t>
            </a:r>
            <a:r>
              <a:rPr lang="zh-CN" altLang="zh-CN" sz="2000" dirty="0"/>
              <a:t>主要分为现货交收管理与现货贸易流转管理两</a:t>
            </a:r>
            <a:r>
              <a:rPr lang="zh-CN" altLang="zh-CN" sz="2000" dirty="0" smtClean="0"/>
              <a:t>部分</a:t>
            </a:r>
            <a:r>
              <a:rPr lang="zh-CN" altLang="en-US" sz="2000" dirty="0" smtClean="0"/>
              <a:t>。</a:t>
            </a:r>
            <a:endParaRPr lang="zh-CN" altLang="en-US" sz="2000" dirty="0"/>
          </a:p>
        </p:txBody>
      </p:sp>
      <p:sp>
        <p:nvSpPr>
          <p:cNvPr id="17" name="标题 1"/>
          <p:cNvSpPr>
            <a:spLocks noGrp="1"/>
          </p:cNvSpPr>
          <p:nvPr>
            <p:ph type="title"/>
          </p:nvPr>
        </p:nvSpPr>
        <p:spPr>
          <a:xfrm>
            <a:off x="373627" y="188640"/>
            <a:ext cx="8210550" cy="935037"/>
          </a:xfrm>
        </p:spPr>
        <p:txBody>
          <a:bodyPr>
            <a:normAutofit/>
          </a:bodyPr>
          <a:lstStyle/>
          <a:p>
            <a:r>
              <a:rPr lang="zh-CN" altLang="en-US" sz="2400" dirty="0" smtClean="0"/>
              <a:t>四、 现货业务介绍</a:t>
            </a:r>
            <a:r>
              <a:rPr lang="en-US" altLang="zh-CN" sz="2400" dirty="0" smtClean="0"/>
              <a:t>—</a:t>
            </a:r>
            <a:r>
              <a:rPr lang="zh-CN" altLang="en-US" sz="2400" dirty="0" smtClean="0"/>
              <a:t>职能</a:t>
            </a:r>
            <a:endParaRPr lang="zh-CN" altLang="en-US" sz="2400" dirty="0"/>
          </a:p>
        </p:txBody>
      </p:sp>
      <p:pic>
        <p:nvPicPr>
          <p:cNvPr id="18" name="图片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0071" y="4005064"/>
            <a:ext cx="2197535" cy="1440160"/>
          </a:xfrm>
          <a:prstGeom prst="rect">
            <a:avLst/>
          </a:prstGeom>
        </p:spPr>
      </p:pic>
      <p:sp>
        <p:nvSpPr>
          <p:cNvPr id="19" name="圆角矩形 18"/>
          <p:cNvSpPr/>
          <p:nvPr/>
        </p:nvSpPr>
        <p:spPr>
          <a:xfrm>
            <a:off x="3707904" y="1772816"/>
            <a:ext cx="1728192" cy="1656184"/>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100000" t="100000"/>
            </a:path>
            <a:tileRect r="-100000" b="-100000"/>
          </a:gradFill>
          <a:ln>
            <a:solidFill>
              <a:schemeClr val="accent1">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800" dirty="0">
                <a:solidFill>
                  <a:schemeClr val="tx1"/>
                </a:solidFill>
              </a:rPr>
              <a:t>现货交收业务</a:t>
            </a:r>
          </a:p>
        </p:txBody>
      </p:sp>
      <p:sp>
        <p:nvSpPr>
          <p:cNvPr id="21" name="圆角矩形 20"/>
          <p:cNvSpPr/>
          <p:nvPr/>
        </p:nvSpPr>
        <p:spPr>
          <a:xfrm>
            <a:off x="3707904" y="3717032"/>
            <a:ext cx="1728192" cy="1656184"/>
          </a:xfrm>
          <a:prstGeom prst="roundRect">
            <a:avLst/>
          </a:prstGeom>
          <a:gradFill flip="none" rotWithShape="1">
            <a:gsLst>
              <a:gs pos="38000">
                <a:schemeClr val="accent1">
                  <a:lumMod val="60000"/>
                  <a:lumOff val="40000"/>
                  <a:tint val="66000"/>
                  <a:satMod val="160000"/>
                </a:schemeClr>
              </a:gs>
              <a:gs pos="84000">
                <a:schemeClr val="accent1">
                  <a:lumMod val="60000"/>
                  <a:lumOff val="40000"/>
                  <a:tint val="44500"/>
                  <a:satMod val="160000"/>
                </a:schemeClr>
              </a:gs>
              <a:gs pos="100000">
                <a:schemeClr val="accent1">
                  <a:lumMod val="60000"/>
                  <a:lumOff val="40000"/>
                  <a:tint val="23500"/>
                  <a:satMod val="160000"/>
                </a:schemeClr>
              </a:gs>
            </a:gsLst>
            <a:lin ang="18900000" scaled="1"/>
            <a:tileRect/>
          </a:gradFill>
          <a:ln>
            <a:solidFill>
              <a:schemeClr val="accent1">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solidFill>
              </a:rPr>
              <a:t>现货贸易流转</a:t>
            </a:r>
          </a:p>
        </p:txBody>
      </p:sp>
      <p:sp>
        <p:nvSpPr>
          <p:cNvPr id="23" name="同侧圆角矩形 22"/>
          <p:cNvSpPr/>
          <p:nvPr/>
        </p:nvSpPr>
        <p:spPr>
          <a:xfrm rot="5400000">
            <a:off x="6336196" y="944724"/>
            <a:ext cx="1656184" cy="3312368"/>
          </a:xfrm>
          <a:prstGeom prst="round2Same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1">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24" name="同侧圆角矩形 23"/>
          <p:cNvSpPr/>
          <p:nvPr/>
        </p:nvSpPr>
        <p:spPr>
          <a:xfrm rot="16200000">
            <a:off x="1151620" y="2888940"/>
            <a:ext cx="1656184" cy="3312368"/>
          </a:xfrm>
          <a:prstGeom prst="round2Same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0" scaled="1"/>
            <a:tileRect/>
          </a:gradFill>
          <a:ln>
            <a:solidFill>
              <a:schemeClr val="accent1">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pic>
        <p:nvPicPr>
          <p:cNvPr id="26" name="图片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7584" y="1844824"/>
            <a:ext cx="1512168" cy="1512168"/>
          </a:xfrm>
          <a:prstGeom prst="rect">
            <a:avLst/>
          </a:prstGeom>
        </p:spPr>
      </p:pic>
      <p:sp>
        <p:nvSpPr>
          <p:cNvPr id="3" name="TextBox 2"/>
          <p:cNvSpPr txBox="1"/>
          <p:nvPr/>
        </p:nvSpPr>
        <p:spPr>
          <a:xfrm>
            <a:off x="539552" y="3956863"/>
            <a:ext cx="2880320" cy="1200329"/>
          </a:xfrm>
          <a:prstGeom prst="rect">
            <a:avLst/>
          </a:prstGeom>
          <a:noFill/>
        </p:spPr>
        <p:txBody>
          <a:bodyPr wrap="square" rtlCol="0">
            <a:spAutoFit/>
          </a:bodyPr>
          <a:lstStyle/>
          <a:p>
            <a:pPr lvl="0"/>
            <a:r>
              <a:rPr lang="zh-CN" altLang="en-US" dirty="0"/>
              <a:t>即为标准及非标准现货产品非电子盘（线下）交易而设立的业务形式</a:t>
            </a:r>
          </a:p>
          <a:p>
            <a:endParaRPr lang="zh-CN" altLang="en-US" dirty="0"/>
          </a:p>
        </p:txBody>
      </p:sp>
      <p:sp>
        <p:nvSpPr>
          <p:cNvPr id="4" name="TextBox 3"/>
          <p:cNvSpPr txBox="1"/>
          <p:nvPr/>
        </p:nvSpPr>
        <p:spPr>
          <a:xfrm>
            <a:off x="5580112" y="2084655"/>
            <a:ext cx="2994907" cy="1200329"/>
          </a:xfrm>
          <a:prstGeom prst="rect">
            <a:avLst/>
          </a:prstGeom>
          <a:noFill/>
        </p:spPr>
        <p:txBody>
          <a:bodyPr wrap="square" rtlCol="0">
            <a:spAutoFit/>
          </a:bodyPr>
          <a:lstStyle/>
          <a:p>
            <a:pPr lvl="0"/>
            <a:r>
              <a:rPr lang="zh-CN" altLang="en-US" dirty="0"/>
              <a:t>配合标准现货产品在电子盘（线上）交易及延期交易而设立的现货实物交易业务</a:t>
            </a:r>
          </a:p>
          <a:p>
            <a:endParaRPr lang="zh-CN" altLang="en-US" dirty="0"/>
          </a:p>
        </p:txBody>
      </p:sp>
    </p:spTree>
    <p:extLst>
      <p:ext uri="{BB962C8B-B14F-4D97-AF65-F5344CB8AC3E}">
        <p14:creationId xmlns:p14="http://schemas.microsoft.com/office/powerpoint/2010/main" val="1387715661"/>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14 CuadroTexto"/>
          <p:cNvSpPr txBox="1">
            <a:spLocks noChangeArrowheads="1"/>
          </p:cNvSpPr>
          <p:nvPr/>
        </p:nvSpPr>
        <p:spPr bwMode="auto">
          <a:xfrm>
            <a:off x="7783513" y="6172200"/>
            <a:ext cx="315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i="1">
                <a:solidFill>
                  <a:prstClr val="white"/>
                </a:solidFill>
                <a:latin typeface="Calibri" panose="020F0502020204030204" pitchFamily="34" charset="0"/>
              </a:rPr>
              <a:t>of</a:t>
            </a:r>
            <a:endParaRPr lang="zh-CN" altLang="en-US" sz="1200" b="1" i="1">
              <a:solidFill>
                <a:prstClr val="white"/>
              </a:solidFill>
              <a:latin typeface="Calibri" panose="020F0502020204030204" pitchFamily="34" charset="0"/>
            </a:endParaRPr>
          </a:p>
        </p:txBody>
      </p:sp>
      <p:sp>
        <p:nvSpPr>
          <p:cNvPr id="20488" name="15 CuadroTexto"/>
          <p:cNvSpPr txBox="1">
            <a:spLocks noChangeArrowheads="1"/>
          </p:cNvSpPr>
          <p:nvPr/>
        </p:nvSpPr>
        <p:spPr bwMode="auto">
          <a:xfrm>
            <a:off x="8051800" y="6157913"/>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prstClr val="white"/>
                </a:solidFill>
                <a:latin typeface="Calibri" panose="020F0502020204030204" pitchFamily="34" charset="0"/>
              </a:rPr>
              <a:t>1</a:t>
            </a:r>
            <a:endParaRPr lang="zh-CN" altLang="en-US" sz="1200" b="1" dirty="0">
              <a:solidFill>
                <a:prstClr val="white"/>
              </a:solidFill>
              <a:latin typeface="Calibri" panose="020F0502020204030204" pitchFamily="34" charset="0"/>
            </a:endParaRPr>
          </a:p>
        </p:txBody>
      </p:sp>
      <p:sp>
        <p:nvSpPr>
          <p:cNvPr id="22" name="矩形 21"/>
          <p:cNvSpPr/>
          <p:nvPr/>
        </p:nvSpPr>
        <p:spPr>
          <a:xfrm>
            <a:off x="0" y="5516038"/>
            <a:ext cx="9180314" cy="13562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2000" dirty="0" smtClean="0">
                <a:solidFill>
                  <a:prstClr val="white"/>
                </a:solidFill>
                <a:latin typeface="黑体" panose="02010609060101010101" pitchFamily="49" charset="-122"/>
                <a:ea typeface="黑体" panose="02010609060101010101" pitchFamily="49" charset="-122"/>
              </a:rPr>
              <a:t>                 诚信 </a:t>
            </a:r>
            <a:r>
              <a:rPr lang="en-US" altLang="zh-CN" sz="2000" dirty="0" smtClean="0">
                <a:solidFill>
                  <a:prstClr val="white"/>
                </a:solidFill>
                <a:latin typeface="黑体" panose="02010609060101010101" pitchFamily="49" charset="-122"/>
                <a:ea typeface="黑体" panose="02010609060101010101" pitchFamily="49" charset="-122"/>
              </a:rPr>
              <a:t>• </a:t>
            </a:r>
            <a:r>
              <a:rPr lang="zh-CN" altLang="en-US" sz="2000" dirty="0" smtClean="0">
                <a:solidFill>
                  <a:prstClr val="white"/>
                </a:solidFill>
                <a:latin typeface="黑体" panose="02010609060101010101" pitchFamily="49" charset="-122"/>
                <a:ea typeface="黑体" panose="02010609060101010101" pitchFamily="49" charset="-122"/>
              </a:rPr>
              <a:t>创新 </a:t>
            </a:r>
            <a:r>
              <a:rPr lang="en-US" altLang="zh-CN" sz="2000" dirty="0" smtClean="0">
                <a:solidFill>
                  <a:prstClr val="white"/>
                </a:solidFill>
                <a:latin typeface="黑体" panose="02010609060101010101" pitchFamily="49" charset="-122"/>
                <a:ea typeface="黑体" panose="02010609060101010101" pitchFamily="49" charset="-122"/>
              </a:rPr>
              <a:t>• </a:t>
            </a:r>
            <a:r>
              <a:rPr lang="zh-CN" altLang="en-US" sz="2000" dirty="0" smtClean="0">
                <a:solidFill>
                  <a:prstClr val="white"/>
                </a:solidFill>
                <a:latin typeface="黑体" panose="02010609060101010101" pitchFamily="49" charset="-122"/>
                <a:ea typeface="黑体" panose="02010609060101010101" pitchFamily="49" charset="-122"/>
              </a:rPr>
              <a:t>安全</a:t>
            </a:r>
            <a:endParaRPr lang="en-US" altLang="zh-CN" sz="2000" dirty="0" smtClean="0">
              <a:solidFill>
                <a:prstClr val="white"/>
              </a:solidFill>
              <a:latin typeface="黑体" panose="02010609060101010101" pitchFamily="49" charset="-122"/>
              <a:ea typeface="黑体" panose="02010609060101010101" pitchFamily="49" charset="-122"/>
            </a:endParaRPr>
          </a:p>
          <a:p>
            <a:pPr>
              <a:spcAft>
                <a:spcPts val="800"/>
              </a:spcAft>
            </a:pPr>
            <a:r>
              <a:rPr lang="en-US" altLang="zh-CN" sz="2000" dirty="0" smtClean="0">
                <a:solidFill>
                  <a:prstClr val="white"/>
                </a:solidFill>
              </a:rPr>
              <a:t>                            Credibility </a:t>
            </a:r>
            <a:r>
              <a:rPr lang="en-US" altLang="zh-CN" sz="2000" dirty="0">
                <a:solidFill>
                  <a:prstClr val="white"/>
                </a:solidFill>
              </a:rPr>
              <a:t>• Innovation • Safety</a:t>
            </a:r>
            <a:endParaRPr lang="en-US" altLang="zh-CN" sz="2000" dirty="0">
              <a:solidFill>
                <a:prstClr val="white"/>
              </a:solidFill>
              <a:latin typeface="黑体" panose="02010609060101010101" pitchFamily="49" charset="-122"/>
              <a:ea typeface="黑体" panose="02010609060101010101" pitchFamily="49" charset="-122"/>
            </a:endParaRPr>
          </a:p>
        </p:txBody>
      </p:sp>
      <p:pic>
        <p:nvPicPr>
          <p:cNvPr id="25" name="Picture 20" descr="C:\Documents and Settings\songs\桌面\PPT\tpme标.jpg"/>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7399" y="5988469"/>
            <a:ext cx="770225" cy="411364"/>
          </a:xfrm>
          <a:prstGeom prst="rect">
            <a:avLst/>
          </a:prstGeom>
          <a:ln>
            <a:noFill/>
          </a:ln>
          <a:effectLst>
            <a:outerShdw blurRad="292100" dist="139700" dir="2700000" algn="tl" rotWithShape="0">
              <a:srgbClr val="333333">
                <a:alpha val="65000"/>
              </a:srgbClr>
            </a:outerShdw>
          </a:effectLst>
          <a:extLst/>
        </p:spPr>
      </p:pic>
      <p:sp>
        <p:nvSpPr>
          <p:cNvPr id="31" name="13 CuadroTexto"/>
          <p:cNvSpPr txBox="1">
            <a:spLocks noChangeArrowheads="1"/>
          </p:cNvSpPr>
          <p:nvPr/>
        </p:nvSpPr>
        <p:spPr bwMode="auto">
          <a:xfrm>
            <a:off x="7596336"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b="1" dirty="0" smtClean="0">
                <a:solidFill>
                  <a:prstClr val="white"/>
                </a:solidFill>
                <a:latin typeface="Calibri" panose="020F0502020204030204" pitchFamily="34" charset="0"/>
              </a:rPr>
              <a:t>24</a:t>
            </a:r>
            <a:endParaRPr lang="zh-CN" altLang="en-US" sz="1200" b="1" dirty="0">
              <a:solidFill>
                <a:prstClr val="white"/>
              </a:solidFill>
              <a:latin typeface="Calibri" panose="020F0502020204030204" pitchFamily="34" charset="0"/>
            </a:endParaRPr>
          </a:p>
        </p:txBody>
      </p:sp>
      <p:sp>
        <p:nvSpPr>
          <p:cNvPr id="32" name="15 CuadroTexto"/>
          <p:cNvSpPr txBox="1">
            <a:spLocks noChangeArrowheads="1"/>
          </p:cNvSpPr>
          <p:nvPr/>
        </p:nvSpPr>
        <p:spPr bwMode="auto">
          <a:xfrm>
            <a:off x="8194019"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prstClr val="white"/>
                </a:solidFill>
                <a:latin typeface="Calibri" panose="020F0502020204030204" pitchFamily="34" charset="0"/>
              </a:rPr>
              <a:t>2</a:t>
            </a:r>
            <a:r>
              <a:rPr lang="en-US" altLang="zh-CN" sz="1200" b="1" dirty="0" smtClean="0">
                <a:solidFill>
                  <a:prstClr val="white"/>
                </a:solidFill>
                <a:latin typeface="Calibri" panose="020F0502020204030204" pitchFamily="34" charset="0"/>
              </a:rPr>
              <a:t>6</a:t>
            </a:r>
            <a:endParaRPr lang="zh-CN" altLang="en-US" sz="1200" b="1" dirty="0">
              <a:solidFill>
                <a:prstClr val="white"/>
              </a:solidFill>
              <a:latin typeface="Calibri" panose="020F0502020204030204" pitchFamily="34" charset="0"/>
            </a:endParaRPr>
          </a:p>
        </p:txBody>
      </p:sp>
      <p:pic>
        <p:nvPicPr>
          <p:cNvPr id="33" name="Imagen 6" descr="C:\Users\Design\Documents\Edu\Product Launch\btns.png">
            <a:hlinkClick r:id="" action="ppaction://hlinkshowjump?jump=nextslid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5019" y="6127343"/>
            <a:ext cx="177800" cy="176213"/>
          </a:xfrm>
          <a:prstGeom prst="rect">
            <a:avLst/>
          </a:prstGeom>
          <a:noFill/>
          <a:ln>
            <a:noFill/>
          </a:ln>
          <a:extLst/>
        </p:spPr>
      </p:pic>
      <p:pic>
        <p:nvPicPr>
          <p:cNvPr id="34" name="Imagen 6" descr="C:\Users\Design\Documents\Edu\Product Launch\btns.png">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4394" y="6127343"/>
            <a:ext cx="177800" cy="176213"/>
          </a:xfrm>
          <a:prstGeom prst="rect">
            <a:avLst/>
          </a:prstGeom>
          <a:noFill/>
          <a:ln>
            <a:noFill/>
          </a:ln>
          <a:extLst/>
        </p:spPr>
      </p:pic>
      <p:sp>
        <p:nvSpPr>
          <p:cNvPr id="39" name="13 CuadroTexto"/>
          <p:cNvSpPr txBox="1">
            <a:spLocks noChangeArrowheads="1"/>
          </p:cNvSpPr>
          <p:nvPr/>
        </p:nvSpPr>
        <p:spPr bwMode="auto">
          <a:xfrm>
            <a:off x="7884368" y="6055905"/>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i="1" dirty="0">
                <a:solidFill>
                  <a:prstClr val="white">
                    <a:lumMod val="95000"/>
                  </a:prstClr>
                </a:solidFill>
                <a:latin typeface="Times New Roman" panose="02020603050405020304" pitchFamily="18" charset="0"/>
                <a:cs typeface="Times New Roman" panose="02020603050405020304" pitchFamily="18" charset="0"/>
              </a:rPr>
              <a:t>of</a:t>
            </a:r>
            <a:endParaRPr lang="zh-CN" altLang="en-US" sz="1200" i="1" dirty="0">
              <a:solidFill>
                <a:prstClr val="white">
                  <a:lumMod val="95000"/>
                </a:prstClr>
              </a:solidFill>
              <a:latin typeface="Times New Roman" panose="02020603050405020304" pitchFamily="18" charset="0"/>
              <a:cs typeface="Times New Roman" panose="02020603050405020304" pitchFamily="18" charset="0"/>
            </a:endParaRPr>
          </a:p>
        </p:txBody>
      </p:sp>
      <p:pic>
        <p:nvPicPr>
          <p:cNvPr id="15" name="Picture 25" descr="D:\我的工作文件\宣传类\2013传播计划\宣传册\素材\宣传册\zxlogo.gif"/>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8974" y="5733256"/>
            <a:ext cx="886371" cy="881802"/>
          </a:xfrm>
          <a:prstGeom prst="rect">
            <a:avLst/>
          </a:prstGeom>
          <a:ln>
            <a:noFill/>
          </a:ln>
          <a:effectLst>
            <a:glow rad="50800">
              <a:schemeClr val="bg1">
                <a:alpha val="6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7" name="标题 1"/>
          <p:cNvSpPr>
            <a:spLocks noGrp="1"/>
          </p:cNvSpPr>
          <p:nvPr>
            <p:ph type="title"/>
          </p:nvPr>
        </p:nvSpPr>
        <p:spPr>
          <a:xfrm>
            <a:off x="373627" y="188640"/>
            <a:ext cx="8210550" cy="935037"/>
          </a:xfrm>
        </p:spPr>
        <p:txBody>
          <a:bodyPr>
            <a:normAutofit/>
          </a:bodyPr>
          <a:lstStyle/>
          <a:p>
            <a:r>
              <a:rPr lang="zh-CN" altLang="en-US" sz="2400" dirty="0" smtClean="0"/>
              <a:t>四、 现货业务介绍</a:t>
            </a:r>
            <a:r>
              <a:rPr lang="en-US" altLang="zh-CN" sz="2400" dirty="0" smtClean="0"/>
              <a:t>---</a:t>
            </a:r>
            <a:r>
              <a:rPr lang="zh-CN" altLang="en-US" sz="2400" dirty="0" smtClean="0"/>
              <a:t>体系</a:t>
            </a:r>
            <a:endParaRPr lang="zh-CN" altLang="en-US" sz="2400" dirty="0"/>
          </a:p>
        </p:txBody>
      </p:sp>
      <p:graphicFrame>
        <p:nvGraphicFramePr>
          <p:cNvPr id="27" name="图示 26"/>
          <p:cNvGraphicFramePr/>
          <p:nvPr>
            <p:extLst>
              <p:ext uri="{D42A27DB-BD31-4B8C-83A1-F6EECF244321}">
                <p14:modId xmlns:p14="http://schemas.microsoft.com/office/powerpoint/2010/main" val="3315324588"/>
              </p:ext>
            </p:extLst>
          </p:nvPr>
        </p:nvGraphicFramePr>
        <p:xfrm>
          <a:off x="1187624" y="835518"/>
          <a:ext cx="6628818" cy="46805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extBox 4"/>
          <p:cNvSpPr txBox="1"/>
          <p:nvPr/>
        </p:nvSpPr>
        <p:spPr>
          <a:xfrm>
            <a:off x="1619672" y="3284984"/>
            <a:ext cx="1800200" cy="1200329"/>
          </a:xfrm>
          <a:prstGeom prst="rect">
            <a:avLst/>
          </a:prstGeom>
          <a:noFill/>
        </p:spPr>
        <p:txBody>
          <a:bodyPr wrap="square" rtlCol="0">
            <a:spAutoFit/>
          </a:bodyPr>
          <a:lstStyle/>
          <a:p>
            <a:pPr lvl="0" algn="ctr"/>
            <a:r>
              <a:rPr lang="zh-CN" altLang="en-US" dirty="0"/>
              <a:t>指定并管理可供交收的现货产品品牌</a:t>
            </a:r>
          </a:p>
          <a:p>
            <a:pPr algn="ctr"/>
            <a:endParaRPr lang="zh-CN" altLang="en-US" dirty="0"/>
          </a:p>
        </p:txBody>
      </p:sp>
      <p:sp>
        <p:nvSpPr>
          <p:cNvPr id="6" name="TextBox 5"/>
          <p:cNvSpPr txBox="1"/>
          <p:nvPr/>
        </p:nvSpPr>
        <p:spPr>
          <a:xfrm>
            <a:off x="2051720" y="1641574"/>
            <a:ext cx="1728192" cy="923330"/>
          </a:xfrm>
          <a:prstGeom prst="rect">
            <a:avLst/>
          </a:prstGeom>
          <a:noFill/>
        </p:spPr>
        <p:txBody>
          <a:bodyPr wrap="square" rtlCol="0">
            <a:spAutoFit/>
          </a:bodyPr>
          <a:lstStyle/>
          <a:p>
            <a:pPr lvl="0"/>
            <a:r>
              <a:rPr lang="zh-CN" altLang="en-US" dirty="0"/>
              <a:t>推广管理现货产品贸易渠道</a:t>
            </a:r>
          </a:p>
          <a:p>
            <a:endParaRPr lang="zh-CN" altLang="en-US" dirty="0"/>
          </a:p>
        </p:txBody>
      </p:sp>
    </p:spTree>
    <p:extLst>
      <p:ext uri="{BB962C8B-B14F-4D97-AF65-F5344CB8AC3E}">
        <p14:creationId xmlns:p14="http://schemas.microsoft.com/office/powerpoint/2010/main" val="3940121883"/>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14 CuadroTexto"/>
          <p:cNvSpPr txBox="1">
            <a:spLocks noChangeArrowheads="1"/>
          </p:cNvSpPr>
          <p:nvPr/>
        </p:nvSpPr>
        <p:spPr bwMode="auto">
          <a:xfrm>
            <a:off x="7783513" y="6172200"/>
            <a:ext cx="315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i="1">
                <a:solidFill>
                  <a:prstClr val="white"/>
                </a:solidFill>
                <a:latin typeface="Calibri" panose="020F0502020204030204" pitchFamily="34" charset="0"/>
              </a:rPr>
              <a:t>of</a:t>
            </a:r>
            <a:endParaRPr lang="zh-CN" altLang="en-US" sz="1200" b="1" i="1">
              <a:solidFill>
                <a:prstClr val="white"/>
              </a:solidFill>
              <a:latin typeface="Calibri" panose="020F0502020204030204" pitchFamily="34" charset="0"/>
            </a:endParaRPr>
          </a:p>
        </p:txBody>
      </p:sp>
      <p:sp>
        <p:nvSpPr>
          <p:cNvPr id="20488" name="15 CuadroTexto"/>
          <p:cNvSpPr txBox="1">
            <a:spLocks noChangeArrowheads="1"/>
          </p:cNvSpPr>
          <p:nvPr/>
        </p:nvSpPr>
        <p:spPr bwMode="auto">
          <a:xfrm>
            <a:off x="8051800" y="6157913"/>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prstClr val="white"/>
                </a:solidFill>
                <a:latin typeface="Calibri" panose="020F0502020204030204" pitchFamily="34" charset="0"/>
              </a:rPr>
              <a:t>1</a:t>
            </a:r>
            <a:endParaRPr lang="zh-CN" altLang="en-US" sz="1200" b="1" dirty="0">
              <a:solidFill>
                <a:prstClr val="white"/>
              </a:solidFill>
              <a:latin typeface="Calibri" panose="020F0502020204030204" pitchFamily="34" charset="0"/>
            </a:endParaRPr>
          </a:p>
        </p:txBody>
      </p:sp>
      <p:sp>
        <p:nvSpPr>
          <p:cNvPr id="22" name="矩形 21"/>
          <p:cNvSpPr/>
          <p:nvPr/>
        </p:nvSpPr>
        <p:spPr>
          <a:xfrm>
            <a:off x="0" y="5516038"/>
            <a:ext cx="9180314" cy="13562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2000" dirty="0" smtClean="0">
                <a:solidFill>
                  <a:prstClr val="white"/>
                </a:solidFill>
                <a:latin typeface="黑体" panose="02010609060101010101" pitchFamily="49" charset="-122"/>
                <a:ea typeface="黑体" panose="02010609060101010101" pitchFamily="49" charset="-122"/>
              </a:rPr>
              <a:t>                 诚信 </a:t>
            </a:r>
            <a:r>
              <a:rPr lang="en-US" altLang="zh-CN" sz="2000" dirty="0" smtClean="0">
                <a:solidFill>
                  <a:prstClr val="white"/>
                </a:solidFill>
                <a:latin typeface="黑体" panose="02010609060101010101" pitchFamily="49" charset="-122"/>
                <a:ea typeface="黑体" panose="02010609060101010101" pitchFamily="49" charset="-122"/>
              </a:rPr>
              <a:t>• </a:t>
            </a:r>
            <a:r>
              <a:rPr lang="zh-CN" altLang="en-US" sz="2000" dirty="0" smtClean="0">
                <a:solidFill>
                  <a:prstClr val="white"/>
                </a:solidFill>
                <a:latin typeface="黑体" panose="02010609060101010101" pitchFamily="49" charset="-122"/>
                <a:ea typeface="黑体" panose="02010609060101010101" pitchFamily="49" charset="-122"/>
              </a:rPr>
              <a:t>创新 </a:t>
            </a:r>
            <a:r>
              <a:rPr lang="en-US" altLang="zh-CN" sz="2000" dirty="0" smtClean="0">
                <a:solidFill>
                  <a:prstClr val="white"/>
                </a:solidFill>
                <a:latin typeface="黑体" panose="02010609060101010101" pitchFamily="49" charset="-122"/>
                <a:ea typeface="黑体" panose="02010609060101010101" pitchFamily="49" charset="-122"/>
              </a:rPr>
              <a:t>• </a:t>
            </a:r>
            <a:r>
              <a:rPr lang="zh-CN" altLang="en-US" sz="2000" dirty="0" smtClean="0">
                <a:solidFill>
                  <a:prstClr val="white"/>
                </a:solidFill>
                <a:latin typeface="黑体" panose="02010609060101010101" pitchFamily="49" charset="-122"/>
                <a:ea typeface="黑体" panose="02010609060101010101" pitchFamily="49" charset="-122"/>
              </a:rPr>
              <a:t>安全</a:t>
            </a:r>
            <a:endParaRPr lang="en-US" altLang="zh-CN" sz="2000" dirty="0" smtClean="0">
              <a:solidFill>
                <a:prstClr val="white"/>
              </a:solidFill>
              <a:latin typeface="黑体" panose="02010609060101010101" pitchFamily="49" charset="-122"/>
              <a:ea typeface="黑体" panose="02010609060101010101" pitchFamily="49" charset="-122"/>
            </a:endParaRPr>
          </a:p>
          <a:p>
            <a:pPr>
              <a:spcAft>
                <a:spcPts val="800"/>
              </a:spcAft>
            </a:pPr>
            <a:r>
              <a:rPr lang="en-US" altLang="zh-CN" sz="2000" dirty="0" smtClean="0">
                <a:solidFill>
                  <a:prstClr val="white"/>
                </a:solidFill>
              </a:rPr>
              <a:t>                            Credibility </a:t>
            </a:r>
            <a:r>
              <a:rPr lang="en-US" altLang="zh-CN" sz="2000" dirty="0">
                <a:solidFill>
                  <a:prstClr val="white"/>
                </a:solidFill>
              </a:rPr>
              <a:t>• Innovation • Safety</a:t>
            </a:r>
            <a:endParaRPr lang="en-US" altLang="zh-CN" sz="2000" dirty="0">
              <a:solidFill>
                <a:prstClr val="white"/>
              </a:solidFill>
              <a:latin typeface="黑体" panose="02010609060101010101" pitchFamily="49" charset="-122"/>
              <a:ea typeface="黑体" panose="02010609060101010101" pitchFamily="49" charset="-122"/>
            </a:endParaRPr>
          </a:p>
        </p:txBody>
      </p:sp>
      <p:pic>
        <p:nvPicPr>
          <p:cNvPr id="25" name="Picture 20" descr="C:\Documents and Settings\songs\桌面\PPT\tpme标.jpg"/>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7399" y="5988469"/>
            <a:ext cx="770225" cy="411364"/>
          </a:xfrm>
          <a:prstGeom prst="rect">
            <a:avLst/>
          </a:prstGeom>
          <a:ln>
            <a:noFill/>
          </a:ln>
          <a:effectLst>
            <a:outerShdw blurRad="292100" dist="139700" dir="2700000" algn="tl" rotWithShape="0">
              <a:srgbClr val="333333">
                <a:alpha val="65000"/>
              </a:srgbClr>
            </a:outerShdw>
          </a:effectLst>
          <a:extLst/>
        </p:spPr>
      </p:pic>
      <p:sp>
        <p:nvSpPr>
          <p:cNvPr id="31" name="13 CuadroTexto"/>
          <p:cNvSpPr txBox="1">
            <a:spLocks noChangeArrowheads="1"/>
          </p:cNvSpPr>
          <p:nvPr/>
        </p:nvSpPr>
        <p:spPr bwMode="auto">
          <a:xfrm>
            <a:off x="7596336"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b="1" dirty="0" smtClean="0">
                <a:solidFill>
                  <a:prstClr val="white"/>
                </a:solidFill>
                <a:latin typeface="Calibri" panose="020F0502020204030204" pitchFamily="34" charset="0"/>
              </a:rPr>
              <a:t>24</a:t>
            </a:r>
            <a:endParaRPr lang="zh-CN" altLang="en-US" sz="1200" b="1" dirty="0">
              <a:solidFill>
                <a:prstClr val="white"/>
              </a:solidFill>
              <a:latin typeface="Calibri" panose="020F0502020204030204" pitchFamily="34" charset="0"/>
            </a:endParaRPr>
          </a:p>
        </p:txBody>
      </p:sp>
      <p:sp>
        <p:nvSpPr>
          <p:cNvPr id="32" name="15 CuadroTexto"/>
          <p:cNvSpPr txBox="1">
            <a:spLocks noChangeArrowheads="1"/>
          </p:cNvSpPr>
          <p:nvPr/>
        </p:nvSpPr>
        <p:spPr bwMode="auto">
          <a:xfrm>
            <a:off x="8194019"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prstClr val="white"/>
                </a:solidFill>
                <a:latin typeface="Calibri" panose="020F0502020204030204" pitchFamily="34" charset="0"/>
              </a:rPr>
              <a:t>2</a:t>
            </a:r>
            <a:r>
              <a:rPr lang="en-US" altLang="zh-CN" sz="1200" b="1" dirty="0" smtClean="0">
                <a:solidFill>
                  <a:prstClr val="white"/>
                </a:solidFill>
                <a:latin typeface="Calibri" panose="020F0502020204030204" pitchFamily="34" charset="0"/>
              </a:rPr>
              <a:t>6</a:t>
            </a:r>
            <a:endParaRPr lang="zh-CN" altLang="en-US" sz="1200" b="1" dirty="0">
              <a:solidFill>
                <a:prstClr val="white"/>
              </a:solidFill>
              <a:latin typeface="Calibri" panose="020F0502020204030204" pitchFamily="34" charset="0"/>
            </a:endParaRPr>
          </a:p>
        </p:txBody>
      </p:sp>
      <p:pic>
        <p:nvPicPr>
          <p:cNvPr id="33" name="Imagen 6" descr="C:\Users\Design\Documents\Edu\Product Launch\btns.png">
            <a:hlinkClick r:id="" action="ppaction://hlinkshowjump?jump=nextslid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5019" y="6127343"/>
            <a:ext cx="177800" cy="176213"/>
          </a:xfrm>
          <a:prstGeom prst="rect">
            <a:avLst/>
          </a:prstGeom>
          <a:noFill/>
          <a:ln>
            <a:noFill/>
          </a:ln>
          <a:extLst/>
        </p:spPr>
      </p:pic>
      <p:pic>
        <p:nvPicPr>
          <p:cNvPr id="34" name="Imagen 6" descr="C:\Users\Design\Documents\Edu\Product Launch\btns.png">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4394" y="6127343"/>
            <a:ext cx="177800" cy="176213"/>
          </a:xfrm>
          <a:prstGeom prst="rect">
            <a:avLst/>
          </a:prstGeom>
          <a:noFill/>
          <a:ln>
            <a:noFill/>
          </a:ln>
          <a:extLst/>
        </p:spPr>
      </p:pic>
      <p:sp>
        <p:nvSpPr>
          <p:cNvPr id="39" name="13 CuadroTexto"/>
          <p:cNvSpPr txBox="1">
            <a:spLocks noChangeArrowheads="1"/>
          </p:cNvSpPr>
          <p:nvPr/>
        </p:nvSpPr>
        <p:spPr bwMode="auto">
          <a:xfrm>
            <a:off x="7884368" y="6055905"/>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i="1" dirty="0">
                <a:solidFill>
                  <a:prstClr val="white">
                    <a:lumMod val="95000"/>
                  </a:prstClr>
                </a:solidFill>
                <a:latin typeface="Times New Roman" panose="02020603050405020304" pitchFamily="18" charset="0"/>
                <a:cs typeface="Times New Roman" panose="02020603050405020304" pitchFamily="18" charset="0"/>
              </a:rPr>
              <a:t>of</a:t>
            </a:r>
            <a:endParaRPr lang="zh-CN" altLang="en-US" sz="1200" i="1" dirty="0">
              <a:solidFill>
                <a:prstClr val="white">
                  <a:lumMod val="95000"/>
                </a:prstClr>
              </a:solidFill>
              <a:latin typeface="Times New Roman" panose="02020603050405020304" pitchFamily="18" charset="0"/>
              <a:cs typeface="Times New Roman" panose="02020603050405020304" pitchFamily="18" charset="0"/>
            </a:endParaRPr>
          </a:p>
        </p:txBody>
      </p:sp>
      <p:pic>
        <p:nvPicPr>
          <p:cNvPr id="15" name="Picture 25" descr="D:\我的工作文件\宣传类\2013传播计划\宣传册\素材\宣传册\zxlogo.gif"/>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8974" y="5733256"/>
            <a:ext cx="886371" cy="881802"/>
          </a:xfrm>
          <a:prstGeom prst="rect">
            <a:avLst/>
          </a:prstGeom>
          <a:ln>
            <a:noFill/>
          </a:ln>
          <a:effectLst>
            <a:glow rad="50800">
              <a:schemeClr val="bg1">
                <a:alpha val="6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7" name="标题 1"/>
          <p:cNvSpPr>
            <a:spLocks noGrp="1"/>
          </p:cNvSpPr>
          <p:nvPr>
            <p:ph type="title"/>
          </p:nvPr>
        </p:nvSpPr>
        <p:spPr>
          <a:xfrm>
            <a:off x="373627" y="188640"/>
            <a:ext cx="8210550" cy="935037"/>
          </a:xfrm>
        </p:spPr>
        <p:txBody>
          <a:bodyPr>
            <a:normAutofit/>
          </a:bodyPr>
          <a:lstStyle/>
          <a:p>
            <a:r>
              <a:rPr lang="zh-CN" altLang="en-US" sz="2400" dirty="0" smtClean="0"/>
              <a:t>四、 现货业务介绍</a:t>
            </a:r>
            <a:r>
              <a:rPr lang="en-US" altLang="zh-CN" sz="2400" dirty="0" smtClean="0"/>
              <a:t>---</a:t>
            </a:r>
            <a:r>
              <a:rPr lang="zh-CN" altLang="en-US" sz="2400" dirty="0" smtClean="0"/>
              <a:t> 增加现货业务模块</a:t>
            </a:r>
            <a:endParaRPr lang="zh-CN" altLang="en-US" sz="2400" dirty="0"/>
          </a:p>
        </p:txBody>
      </p:sp>
      <p:sp>
        <p:nvSpPr>
          <p:cNvPr id="16" name="左右箭头 15"/>
          <p:cNvSpPr/>
          <p:nvPr/>
        </p:nvSpPr>
        <p:spPr>
          <a:xfrm>
            <a:off x="827584" y="2976437"/>
            <a:ext cx="7452320" cy="380555"/>
          </a:xfrm>
          <a:prstGeom prst="leftRight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a:solidFill>
              <a:srgbClr val="00B0F0"/>
            </a:solidFill>
          </a:ln>
          <a:effectLst>
            <a:outerShdw blurRad="50800" dist="38100" dir="5400000" algn="t"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998476" y="1556792"/>
            <a:ext cx="1448780" cy="936104"/>
          </a:xfrm>
          <a:prstGeom prst="roundRect">
            <a:avLst/>
          </a:prstGeom>
          <a:solidFill>
            <a:srgbClr val="00B0F0"/>
          </a:solidFill>
          <a:ln>
            <a:solidFill>
              <a:srgbClr val="00B0F0"/>
            </a:solidFill>
          </a:ln>
          <a:effectLst>
            <a:glow rad="63500">
              <a:schemeClr val="accent1">
                <a:satMod val="175000"/>
                <a:alpha val="40000"/>
              </a:schemeClr>
            </a:glow>
            <a:outerShdw blurRad="50800" dist="38100" dir="13500000" algn="br" rotWithShape="0">
              <a:prstClr val="black">
                <a:alpha val="40000"/>
              </a:prstClr>
            </a:outerShdw>
            <a:reflection blurRad="6350" stA="50000" endA="300" endPos="55500" dist="50800" dir="5400000" sy="-100000" algn="bl" rotWithShape="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dirty="0" smtClean="0">
                <a:solidFill>
                  <a:schemeClr val="bg1"/>
                </a:solidFill>
              </a:rPr>
              <a:t>分</a:t>
            </a:r>
            <a:r>
              <a:rPr lang="zh-CN" altLang="zh-CN" dirty="0">
                <a:solidFill>
                  <a:schemeClr val="bg1"/>
                </a:solidFill>
              </a:rPr>
              <a:t>品种成立贸易</a:t>
            </a:r>
            <a:r>
              <a:rPr lang="zh-CN" altLang="zh-CN" dirty="0" smtClean="0">
                <a:solidFill>
                  <a:schemeClr val="bg1"/>
                </a:solidFill>
              </a:rPr>
              <a:t>部</a:t>
            </a:r>
            <a:endParaRPr lang="zh-CN" altLang="en-US" dirty="0">
              <a:solidFill>
                <a:schemeClr val="bg1"/>
              </a:solidFill>
            </a:endParaRPr>
          </a:p>
        </p:txBody>
      </p:sp>
      <p:sp>
        <p:nvSpPr>
          <p:cNvPr id="19" name="圆角矩形 18"/>
          <p:cNvSpPr/>
          <p:nvPr/>
        </p:nvSpPr>
        <p:spPr>
          <a:xfrm>
            <a:off x="6558863" y="1556792"/>
            <a:ext cx="1444114" cy="948357"/>
          </a:xfrm>
          <a:prstGeom prst="roundRect">
            <a:avLst/>
          </a:prstGeom>
          <a:solidFill>
            <a:srgbClr val="7030A0"/>
          </a:solidFill>
          <a:ln>
            <a:solidFill>
              <a:srgbClr val="7030A0"/>
            </a:solidFill>
          </a:ln>
          <a:effectLst>
            <a:outerShdw blurRad="50800" dist="38100" dir="16200000" rotWithShape="0">
              <a:prstClr val="black">
                <a:alpha val="40000"/>
              </a:prstClr>
            </a:outerShdw>
            <a:reflection blurRad="6350" stA="50000" endA="300" endPos="55500" dist="50800" dir="5400000" sy="-100000" algn="bl" rotWithShape="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dirty="0" smtClean="0"/>
              <a:t>推出更多交收品种</a:t>
            </a:r>
            <a:r>
              <a:rPr lang="zh-CN" altLang="zh-CN" dirty="0" smtClean="0"/>
              <a:t>。</a:t>
            </a:r>
            <a:endParaRPr lang="zh-CN" altLang="zh-CN" dirty="0"/>
          </a:p>
        </p:txBody>
      </p:sp>
      <p:sp>
        <p:nvSpPr>
          <p:cNvPr id="20" name="圆角矩形 19"/>
          <p:cNvSpPr/>
          <p:nvPr/>
        </p:nvSpPr>
        <p:spPr>
          <a:xfrm>
            <a:off x="2833093" y="1556792"/>
            <a:ext cx="1448780" cy="936104"/>
          </a:xfrm>
          <a:prstGeom prst="roundRect">
            <a:avLst/>
          </a:prstGeom>
          <a:solidFill>
            <a:srgbClr val="FFC000"/>
          </a:solidFill>
          <a:ln>
            <a:solidFill>
              <a:srgbClr val="FFC000"/>
            </a:solidFill>
          </a:ln>
          <a:effectLst>
            <a:outerShdw blurRad="50800" dist="38100" dir="18900000" algn="bl" rotWithShape="0">
              <a:prstClr val="black">
                <a:alpha val="40000"/>
              </a:prstClr>
            </a:outerShdw>
            <a:reflection blurRad="6350" stA="50000" endA="300" endPos="55500" dist="50800" dir="5400000" sy="-100000" algn="bl" rotWithShape="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zh-CN" dirty="0">
                <a:solidFill>
                  <a:schemeClr val="bg1"/>
                </a:solidFill>
              </a:rPr>
              <a:t>设立电子商务</a:t>
            </a:r>
            <a:r>
              <a:rPr lang="zh-CN" altLang="zh-CN" dirty="0" smtClean="0">
                <a:solidFill>
                  <a:schemeClr val="bg1"/>
                </a:solidFill>
              </a:rPr>
              <a:t>部</a:t>
            </a:r>
            <a:endParaRPr lang="zh-CN" altLang="zh-CN" dirty="0"/>
          </a:p>
        </p:txBody>
      </p:sp>
      <p:sp>
        <p:nvSpPr>
          <p:cNvPr id="21" name="圆角矩形 20"/>
          <p:cNvSpPr/>
          <p:nvPr/>
        </p:nvSpPr>
        <p:spPr>
          <a:xfrm>
            <a:off x="4648318" y="1556792"/>
            <a:ext cx="1448780" cy="936104"/>
          </a:xfrm>
          <a:prstGeom prst="roundRect">
            <a:avLst/>
          </a:prstGeom>
          <a:solidFill>
            <a:srgbClr val="00B050"/>
          </a:solidFill>
          <a:effectLst>
            <a:outerShdw blurRad="50800" dist="38100" dir="18900000" algn="bl" rotWithShape="0">
              <a:prstClr val="black">
                <a:alpha val="40000"/>
              </a:prstClr>
            </a:outerShdw>
            <a:reflection blurRad="6350" stA="50000" endA="300" endPos="55500" dist="50800" dir="5400000" sy="-100000" algn="bl" rotWithShape="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zh-CN" dirty="0">
                <a:solidFill>
                  <a:schemeClr val="bg1"/>
                </a:solidFill>
              </a:rPr>
              <a:t>设立专门仓储物流管理</a:t>
            </a:r>
            <a:r>
              <a:rPr lang="zh-CN" altLang="zh-CN" dirty="0" smtClean="0">
                <a:solidFill>
                  <a:schemeClr val="bg1"/>
                </a:solidFill>
              </a:rPr>
              <a:t>部</a:t>
            </a:r>
            <a:endParaRPr lang="zh-CN" altLang="zh-CN" dirty="0">
              <a:solidFill>
                <a:schemeClr val="bg1"/>
              </a:solidFill>
            </a:endParaRPr>
          </a:p>
        </p:txBody>
      </p:sp>
      <p:sp>
        <p:nvSpPr>
          <p:cNvPr id="23" name="矩形 22"/>
          <p:cNvSpPr/>
          <p:nvPr/>
        </p:nvSpPr>
        <p:spPr>
          <a:xfrm>
            <a:off x="827584" y="3556754"/>
            <a:ext cx="1709936" cy="1384995"/>
          </a:xfrm>
          <a:prstGeom prst="rect">
            <a:avLst/>
          </a:prstGeom>
        </p:spPr>
        <p:txBody>
          <a:bodyPr wrap="square">
            <a:spAutoFit/>
          </a:bodyPr>
          <a:lstStyle/>
          <a:p>
            <a:pPr algn="ctr"/>
            <a:r>
              <a:rPr lang="zh-CN" altLang="en-US" sz="1400" dirty="0" smtClean="0">
                <a:latin typeface="+mn-ea"/>
                <a:ea typeface="+mn-ea"/>
              </a:rPr>
              <a:t>从现货管理</a:t>
            </a:r>
            <a:r>
              <a:rPr lang="zh-CN" altLang="en-US" sz="1400" dirty="0">
                <a:latin typeface="+mn-ea"/>
                <a:ea typeface="+mn-ea"/>
              </a:rPr>
              <a:t>角度出发，</a:t>
            </a:r>
            <a:r>
              <a:rPr lang="zh-CN" altLang="en-US" sz="1400" dirty="0" smtClean="0">
                <a:latin typeface="+mn-ea"/>
                <a:ea typeface="+mn-ea"/>
              </a:rPr>
              <a:t>成立专营部门。</a:t>
            </a:r>
            <a:r>
              <a:rPr lang="zh-CN" altLang="zh-CN" sz="1400" dirty="0" smtClean="0">
                <a:latin typeface="+mn-ea"/>
                <a:ea typeface="+mn-ea"/>
              </a:rPr>
              <a:t>例如</a:t>
            </a:r>
            <a:r>
              <a:rPr lang="zh-CN" altLang="zh-CN" sz="1400" dirty="0">
                <a:latin typeface="+mn-ea"/>
                <a:ea typeface="+mn-ea"/>
              </a:rPr>
              <a:t>：有色金属贸易部、贵金属贸易部</a:t>
            </a:r>
            <a:r>
              <a:rPr lang="zh-CN" altLang="zh-CN" sz="1400" dirty="0" smtClean="0">
                <a:latin typeface="+mn-ea"/>
                <a:ea typeface="+mn-ea"/>
              </a:rPr>
              <a:t>等</a:t>
            </a:r>
            <a:r>
              <a:rPr lang="zh-CN" altLang="en-US" sz="1400" dirty="0" smtClean="0">
                <a:latin typeface="+mn-ea"/>
                <a:ea typeface="+mn-ea"/>
              </a:rPr>
              <a:t>或</a:t>
            </a:r>
            <a:r>
              <a:rPr lang="zh-CN" altLang="zh-CN" sz="1400" dirty="0" smtClean="0">
                <a:latin typeface="+mn-ea"/>
                <a:ea typeface="+mn-ea"/>
              </a:rPr>
              <a:t>单独</a:t>
            </a:r>
            <a:r>
              <a:rPr lang="zh-CN" altLang="zh-CN" sz="1400" dirty="0">
                <a:latin typeface="+mn-ea"/>
                <a:ea typeface="+mn-ea"/>
              </a:rPr>
              <a:t>的贸易子公司</a:t>
            </a:r>
            <a:endParaRPr lang="zh-CN" altLang="en-US" sz="1400" dirty="0">
              <a:latin typeface="+mn-ea"/>
              <a:ea typeface="+mn-ea"/>
            </a:endParaRPr>
          </a:p>
        </p:txBody>
      </p:sp>
      <p:sp>
        <p:nvSpPr>
          <p:cNvPr id="24" name="矩形 23"/>
          <p:cNvSpPr/>
          <p:nvPr/>
        </p:nvSpPr>
        <p:spPr>
          <a:xfrm>
            <a:off x="2807296" y="3555013"/>
            <a:ext cx="1440160" cy="954107"/>
          </a:xfrm>
          <a:prstGeom prst="rect">
            <a:avLst/>
          </a:prstGeom>
        </p:spPr>
        <p:txBody>
          <a:bodyPr wrap="square">
            <a:spAutoFit/>
          </a:bodyPr>
          <a:lstStyle/>
          <a:p>
            <a:r>
              <a:rPr lang="zh-CN" altLang="zh-CN" sz="1400" dirty="0">
                <a:latin typeface="+mn-ea"/>
                <a:ea typeface="+mn-ea"/>
              </a:rPr>
              <a:t>专门负责电子商务平台订单、在线融资等业务的管理工作</a:t>
            </a:r>
            <a:endParaRPr lang="zh-CN" altLang="en-US" sz="1400" dirty="0">
              <a:latin typeface="+mn-ea"/>
              <a:ea typeface="+mn-ea"/>
            </a:endParaRPr>
          </a:p>
        </p:txBody>
      </p:sp>
      <p:sp>
        <p:nvSpPr>
          <p:cNvPr id="26" name="矩形 25"/>
          <p:cNvSpPr/>
          <p:nvPr/>
        </p:nvSpPr>
        <p:spPr>
          <a:xfrm>
            <a:off x="4553744" y="3555013"/>
            <a:ext cx="1637928" cy="954107"/>
          </a:xfrm>
          <a:prstGeom prst="rect">
            <a:avLst/>
          </a:prstGeom>
        </p:spPr>
        <p:txBody>
          <a:bodyPr wrap="square">
            <a:spAutoFit/>
          </a:bodyPr>
          <a:lstStyle/>
          <a:p>
            <a:pPr lvl="0"/>
            <a:r>
              <a:rPr lang="zh-CN" altLang="zh-CN" sz="1400" dirty="0">
                <a:latin typeface="+mn-ea"/>
                <a:ea typeface="+mn-ea"/>
              </a:rPr>
              <a:t>整合全国的物流仓储资源，实现津贵所在全国范围内的仓储物流网。</a:t>
            </a:r>
          </a:p>
        </p:txBody>
      </p:sp>
      <p:sp>
        <p:nvSpPr>
          <p:cNvPr id="28" name="矩形 27"/>
          <p:cNvSpPr/>
          <p:nvPr/>
        </p:nvSpPr>
        <p:spPr>
          <a:xfrm>
            <a:off x="6425952" y="3501008"/>
            <a:ext cx="1709936" cy="1169551"/>
          </a:xfrm>
          <a:prstGeom prst="rect">
            <a:avLst/>
          </a:prstGeom>
        </p:spPr>
        <p:txBody>
          <a:bodyPr wrap="square">
            <a:spAutoFit/>
          </a:bodyPr>
          <a:lstStyle/>
          <a:p>
            <a:pPr lvl="0"/>
            <a:r>
              <a:rPr lang="zh-CN" altLang="zh-CN" sz="1400" dirty="0">
                <a:latin typeface="+mn-ea"/>
                <a:ea typeface="+mn-ea"/>
              </a:rPr>
              <a:t>在现有四种电子盘交易品种基础上，</a:t>
            </a:r>
            <a:r>
              <a:rPr lang="zh-CN" altLang="zh-CN" sz="1400" dirty="0" smtClean="0">
                <a:latin typeface="+mn-ea"/>
                <a:ea typeface="+mn-ea"/>
              </a:rPr>
              <a:t>推出锡</a:t>
            </a:r>
            <a:r>
              <a:rPr lang="zh-CN" altLang="zh-CN" sz="1400" dirty="0">
                <a:latin typeface="+mn-ea"/>
                <a:ea typeface="+mn-ea"/>
              </a:rPr>
              <a:t>、</a:t>
            </a:r>
            <a:r>
              <a:rPr lang="zh-CN" altLang="zh-CN" sz="1400" dirty="0" smtClean="0">
                <a:latin typeface="+mn-ea"/>
                <a:ea typeface="+mn-ea"/>
              </a:rPr>
              <a:t>铝</a:t>
            </a:r>
            <a:r>
              <a:rPr lang="zh-CN" altLang="en-US" sz="1400" dirty="0" smtClean="0">
                <a:latin typeface="+mn-ea"/>
                <a:ea typeface="+mn-ea"/>
              </a:rPr>
              <a:t>、锌、铅</a:t>
            </a:r>
            <a:r>
              <a:rPr lang="zh-CN" altLang="zh-CN" sz="1400" dirty="0" smtClean="0">
                <a:latin typeface="+mn-ea"/>
                <a:ea typeface="+mn-ea"/>
              </a:rPr>
              <a:t>等</a:t>
            </a:r>
            <a:r>
              <a:rPr lang="zh-CN" altLang="zh-CN" sz="1400" dirty="0">
                <a:latin typeface="+mn-ea"/>
                <a:ea typeface="+mn-ea"/>
              </a:rPr>
              <a:t>更多交易品种。</a:t>
            </a:r>
          </a:p>
        </p:txBody>
      </p:sp>
    </p:spTree>
    <p:extLst>
      <p:ext uri="{BB962C8B-B14F-4D97-AF65-F5344CB8AC3E}">
        <p14:creationId xmlns:p14="http://schemas.microsoft.com/office/powerpoint/2010/main" val="267365865"/>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14 CuadroTexto"/>
          <p:cNvSpPr txBox="1">
            <a:spLocks noChangeArrowheads="1"/>
          </p:cNvSpPr>
          <p:nvPr/>
        </p:nvSpPr>
        <p:spPr bwMode="auto">
          <a:xfrm>
            <a:off x="7783513" y="6172200"/>
            <a:ext cx="315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i="1">
                <a:solidFill>
                  <a:prstClr val="white"/>
                </a:solidFill>
                <a:latin typeface="Calibri" panose="020F0502020204030204" pitchFamily="34" charset="0"/>
              </a:rPr>
              <a:t>of</a:t>
            </a:r>
            <a:endParaRPr lang="zh-CN" altLang="en-US" sz="1200" b="1" i="1">
              <a:solidFill>
                <a:prstClr val="white"/>
              </a:solidFill>
              <a:latin typeface="Calibri" panose="020F0502020204030204" pitchFamily="34" charset="0"/>
            </a:endParaRPr>
          </a:p>
        </p:txBody>
      </p:sp>
      <p:sp>
        <p:nvSpPr>
          <p:cNvPr id="20488" name="15 CuadroTexto"/>
          <p:cNvSpPr txBox="1">
            <a:spLocks noChangeArrowheads="1"/>
          </p:cNvSpPr>
          <p:nvPr/>
        </p:nvSpPr>
        <p:spPr bwMode="auto">
          <a:xfrm>
            <a:off x="8051800" y="6157913"/>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prstClr val="white"/>
                </a:solidFill>
                <a:latin typeface="Calibri" panose="020F0502020204030204" pitchFamily="34" charset="0"/>
              </a:rPr>
              <a:t>1</a:t>
            </a:r>
            <a:endParaRPr lang="zh-CN" altLang="en-US" sz="1200" b="1" dirty="0">
              <a:solidFill>
                <a:prstClr val="white"/>
              </a:solidFill>
              <a:latin typeface="Calibri" panose="020F0502020204030204" pitchFamily="34" charset="0"/>
            </a:endParaRPr>
          </a:p>
        </p:txBody>
      </p:sp>
      <p:sp>
        <p:nvSpPr>
          <p:cNvPr id="22" name="矩形 21"/>
          <p:cNvSpPr/>
          <p:nvPr/>
        </p:nvSpPr>
        <p:spPr>
          <a:xfrm>
            <a:off x="0" y="5516038"/>
            <a:ext cx="9180314" cy="13562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2000" dirty="0" smtClean="0">
                <a:solidFill>
                  <a:prstClr val="white"/>
                </a:solidFill>
                <a:latin typeface="黑体" panose="02010609060101010101" pitchFamily="49" charset="-122"/>
                <a:ea typeface="黑体" panose="02010609060101010101" pitchFamily="49" charset="-122"/>
              </a:rPr>
              <a:t>                 诚信 </a:t>
            </a:r>
            <a:r>
              <a:rPr lang="en-US" altLang="zh-CN" sz="2000" dirty="0" smtClean="0">
                <a:solidFill>
                  <a:prstClr val="white"/>
                </a:solidFill>
                <a:latin typeface="黑体" panose="02010609060101010101" pitchFamily="49" charset="-122"/>
                <a:ea typeface="黑体" panose="02010609060101010101" pitchFamily="49" charset="-122"/>
              </a:rPr>
              <a:t>• </a:t>
            </a:r>
            <a:r>
              <a:rPr lang="zh-CN" altLang="en-US" sz="2000" dirty="0" smtClean="0">
                <a:solidFill>
                  <a:prstClr val="white"/>
                </a:solidFill>
                <a:latin typeface="黑体" panose="02010609060101010101" pitchFamily="49" charset="-122"/>
                <a:ea typeface="黑体" panose="02010609060101010101" pitchFamily="49" charset="-122"/>
              </a:rPr>
              <a:t>创新 </a:t>
            </a:r>
            <a:r>
              <a:rPr lang="en-US" altLang="zh-CN" sz="2000" dirty="0" smtClean="0">
                <a:solidFill>
                  <a:prstClr val="white"/>
                </a:solidFill>
                <a:latin typeface="黑体" panose="02010609060101010101" pitchFamily="49" charset="-122"/>
                <a:ea typeface="黑体" panose="02010609060101010101" pitchFamily="49" charset="-122"/>
              </a:rPr>
              <a:t>• </a:t>
            </a:r>
            <a:r>
              <a:rPr lang="zh-CN" altLang="en-US" sz="2000" dirty="0" smtClean="0">
                <a:solidFill>
                  <a:prstClr val="white"/>
                </a:solidFill>
                <a:latin typeface="黑体" panose="02010609060101010101" pitchFamily="49" charset="-122"/>
                <a:ea typeface="黑体" panose="02010609060101010101" pitchFamily="49" charset="-122"/>
              </a:rPr>
              <a:t>安全</a:t>
            </a:r>
            <a:endParaRPr lang="en-US" altLang="zh-CN" sz="2000" dirty="0" smtClean="0">
              <a:solidFill>
                <a:prstClr val="white"/>
              </a:solidFill>
              <a:latin typeface="黑体" panose="02010609060101010101" pitchFamily="49" charset="-122"/>
              <a:ea typeface="黑体" panose="02010609060101010101" pitchFamily="49" charset="-122"/>
            </a:endParaRPr>
          </a:p>
          <a:p>
            <a:pPr>
              <a:spcAft>
                <a:spcPts val="800"/>
              </a:spcAft>
            </a:pPr>
            <a:r>
              <a:rPr lang="en-US" altLang="zh-CN" sz="2000" dirty="0" smtClean="0">
                <a:solidFill>
                  <a:prstClr val="white"/>
                </a:solidFill>
              </a:rPr>
              <a:t>                            Credibility </a:t>
            </a:r>
            <a:r>
              <a:rPr lang="en-US" altLang="zh-CN" sz="2000" dirty="0">
                <a:solidFill>
                  <a:prstClr val="white"/>
                </a:solidFill>
              </a:rPr>
              <a:t>• Innovation • Safety</a:t>
            </a:r>
            <a:endParaRPr lang="en-US" altLang="zh-CN" sz="2000" dirty="0">
              <a:solidFill>
                <a:prstClr val="white"/>
              </a:solidFill>
              <a:latin typeface="黑体" panose="02010609060101010101" pitchFamily="49" charset="-122"/>
              <a:ea typeface="黑体" panose="02010609060101010101" pitchFamily="49" charset="-122"/>
            </a:endParaRPr>
          </a:p>
        </p:txBody>
      </p:sp>
      <p:pic>
        <p:nvPicPr>
          <p:cNvPr id="25" name="Picture 20" descr="C:\Documents and Settings\songs\桌面\PPT\tpme标.jpg"/>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7399" y="5988469"/>
            <a:ext cx="770225" cy="411364"/>
          </a:xfrm>
          <a:prstGeom prst="rect">
            <a:avLst/>
          </a:prstGeom>
          <a:ln>
            <a:noFill/>
          </a:ln>
          <a:effectLst>
            <a:outerShdw blurRad="292100" dist="139700" dir="2700000" algn="tl" rotWithShape="0">
              <a:srgbClr val="333333">
                <a:alpha val="65000"/>
              </a:srgbClr>
            </a:outerShdw>
          </a:effectLst>
          <a:extLst/>
        </p:spPr>
      </p:pic>
      <p:sp>
        <p:nvSpPr>
          <p:cNvPr id="31" name="13 CuadroTexto"/>
          <p:cNvSpPr txBox="1">
            <a:spLocks noChangeArrowheads="1"/>
          </p:cNvSpPr>
          <p:nvPr/>
        </p:nvSpPr>
        <p:spPr bwMode="auto">
          <a:xfrm>
            <a:off x="7596336"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b="1" dirty="0" smtClean="0">
                <a:solidFill>
                  <a:prstClr val="white"/>
                </a:solidFill>
                <a:latin typeface="Calibri" panose="020F0502020204030204" pitchFamily="34" charset="0"/>
              </a:rPr>
              <a:t>24</a:t>
            </a:r>
            <a:endParaRPr lang="zh-CN" altLang="en-US" sz="1200" b="1" dirty="0">
              <a:solidFill>
                <a:prstClr val="white"/>
              </a:solidFill>
              <a:latin typeface="Calibri" panose="020F0502020204030204" pitchFamily="34" charset="0"/>
            </a:endParaRPr>
          </a:p>
        </p:txBody>
      </p:sp>
      <p:sp>
        <p:nvSpPr>
          <p:cNvPr id="32" name="15 CuadroTexto"/>
          <p:cNvSpPr txBox="1">
            <a:spLocks noChangeArrowheads="1"/>
          </p:cNvSpPr>
          <p:nvPr/>
        </p:nvSpPr>
        <p:spPr bwMode="auto">
          <a:xfrm>
            <a:off x="8194019"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prstClr val="white"/>
                </a:solidFill>
                <a:latin typeface="Calibri" panose="020F0502020204030204" pitchFamily="34" charset="0"/>
              </a:rPr>
              <a:t>2</a:t>
            </a:r>
            <a:r>
              <a:rPr lang="en-US" altLang="zh-CN" sz="1200" b="1" dirty="0" smtClean="0">
                <a:solidFill>
                  <a:prstClr val="white"/>
                </a:solidFill>
                <a:latin typeface="Calibri" panose="020F0502020204030204" pitchFamily="34" charset="0"/>
              </a:rPr>
              <a:t>6</a:t>
            </a:r>
            <a:endParaRPr lang="zh-CN" altLang="en-US" sz="1200" b="1" dirty="0">
              <a:solidFill>
                <a:prstClr val="white"/>
              </a:solidFill>
              <a:latin typeface="Calibri" panose="020F0502020204030204" pitchFamily="34" charset="0"/>
            </a:endParaRPr>
          </a:p>
        </p:txBody>
      </p:sp>
      <p:pic>
        <p:nvPicPr>
          <p:cNvPr id="33" name="Imagen 6" descr="C:\Users\Design\Documents\Edu\Product Launch\btns.png">
            <a:hlinkClick r:id="" action="ppaction://hlinkshowjump?jump=nextslid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5019" y="6127343"/>
            <a:ext cx="177800" cy="176213"/>
          </a:xfrm>
          <a:prstGeom prst="rect">
            <a:avLst/>
          </a:prstGeom>
          <a:noFill/>
          <a:ln>
            <a:noFill/>
          </a:ln>
          <a:extLst/>
        </p:spPr>
      </p:pic>
      <p:pic>
        <p:nvPicPr>
          <p:cNvPr id="34" name="Imagen 6" descr="C:\Users\Design\Documents\Edu\Product Launch\btns.png">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4394" y="6127343"/>
            <a:ext cx="177800" cy="176213"/>
          </a:xfrm>
          <a:prstGeom prst="rect">
            <a:avLst/>
          </a:prstGeom>
          <a:noFill/>
          <a:ln>
            <a:noFill/>
          </a:ln>
          <a:extLst/>
        </p:spPr>
      </p:pic>
      <p:sp>
        <p:nvSpPr>
          <p:cNvPr id="39" name="13 CuadroTexto"/>
          <p:cNvSpPr txBox="1">
            <a:spLocks noChangeArrowheads="1"/>
          </p:cNvSpPr>
          <p:nvPr/>
        </p:nvSpPr>
        <p:spPr bwMode="auto">
          <a:xfrm>
            <a:off x="7884368" y="6055905"/>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i="1" dirty="0">
                <a:solidFill>
                  <a:prstClr val="white">
                    <a:lumMod val="95000"/>
                  </a:prstClr>
                </a:solidFill>
                <a:latin typeface="Times New Roman" panose="02020603050405020304" pitchFamily="18" charset="0"/>
                <a:cs typeface="Times New Roman" panose="02020603050405020304" pitchFamily="18" charset="0"/>
              </a:rPr>
              <a:t>of</a:t>
            </a:r>
            <a:endParaRPr lang="zh-CN" altLang="en-US" sz="1200" i="1" dirty="0">
              <a:solidFill>
                <a:prstClr val="white">
                  <a:lumMod val="95000"/>
                </a:prstClr>
              </a:solidFill>
              <a:latin typeface="Times New Roman" panose="02020603050405020304" pitchFamily="18" charset="0"/>
              <a:cs typeface="Times New Roman" panose="02020603050405020304" pitchFamily="18" charset="0"/>
            </a:endParaRPr>
          </a:p>
        </p:txBody>
      </p:sp>
      <p:pic>
        <p:nvPicPr>
          <p:cNvPr id="15" name="Picture 25" descr="D:\我的工作文件\宣传类\2013传播计划\宣传册\素材\宣传册\zxlogo.gif"/>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8974" y="5733256"/>
            <a:ext cx="886371" cy="881802"/>
          </a:xfrm>
          <a:prstGeom prst="rect">
            <a:avLst/>
          </a:prstGeom>
          <a:ln>
            <a:noFill/>
          </a:ln>
          <a:effectLst>
            <a:glow rad="50800">
              <a:schemeClr val="bg1">
                <a:alpha val="6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7" name="标题 1"/>
          <p:cNvSpPr>
            <a:spLocks noGrp="1"/>
          </p:cNvSpPr>
          <p:nvPr>
            <p:ph type="title"/>
          </p:nvPr>
        </p:nvSpPr>
        <p:spPr>
          <a:xfrm>
            <a:off x="373627" y="188640"/>
            <a:ext cx="8210550" cy="935037"/>
          </a:xfrm>
        </p:spPr>
        <p:txBody>
          <a:bodyPr/>
          <a:lstStyle/>
          <a:p>
            <a:r>
              <a:rPr lang="zh-CN" altLang="en-US" dirty="0" smtClean="0"/>
              <a:t>四、 现货业务介绍</a:t>
            </a:r>
            <a:r>
              <a:rPr lang="en-US" altLang="zh-CN" dirty="0" smtClean="0"/>
              <a:t>---</a:t>
            </a:r>
            <a:r>
              <a:rPr lang="zh-CN" altLang="en-US" dirty="0" smtClean="0"/>
              <a:t>展望</a:t>
            </a:r>
            <a:endParaRPr lang="zh-CN" altLang="en-US" dirty="0"/>
          </a:p>
        </p:txBody>
      </p:sp>
      <p:sp>
        <p:nvSpPr>
          <p:cNvPr id="27" name="右箭头 26"/>
          <p:cNvSpPr/>
          <p:nvPr/>
        </p:nvSpPr>
        <p:spPr>
          <a:xfrm>
            <a:off x="1541551" y="4180575"/>
            <a:ext cx="612068" cy="679884"/>
          </a:xfrm>
          <a:prstGeom prst="rightArrow">
            <a:avLst/>
          </a:prstGeom>
          <a:solidFill>
            <a:srgbClr val="FFC000"/>
          </a:solidFill>
          <a:ln>
            <a:solidFill>
              <a:srgbClr val="FFC000"/>
            </a:solidFill>
          </a:ln>
          <a:scene3d>
            <a:camera prst="isometricOffAxis1Top"/>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右箭头 28"/>
          <p:cNvSpPr/>
          <p:nvPr/>
        </p:nvSpPr>
        <p:spPr>
          <a:xfrm>
            <a:off x="6654119" y="2799847"/>
            <a:ext cx="1152128" cy="1340532"/>
          </a:xfrm>
          <a:prstGeom prst="rightArrow">
            <a:avLst/>
          </a:prstGeom>
          <a:solidFill>
            <a:srgbClr val="FFC000"/>
          </a:solidFill>
          <a:ln>
            <a:solidFill>
              <a:srgbClr val="FFC000"/>
            </a:solidFill>
          </a:ln>
          <a:scene3d>
            <a:camera prst="isometricOffAxis1Top"/>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右箭头 29"/>
          <p:cNvSpPr/>
          <p:nvPr/>
        </p:nvSpPr>
        <p:spPr>
          <a:xfrm>
            <a:off x="5417039" y="3132267"/>
            <a:ext cx="1008112" cy="1224136"/>
          </a:xfrm>
          <a:prstGeom prst="rightArrow">
            <a:avLst/>
          </a:prstGeom>
          <a:solidFill>
            <a:srgbClr val="FFC000"/>
          </a:solidFill>
          <a:ln>
            <a:solidFill>
              <a:srgbClr val="FFC000"/>
            </a:solidFill>
          </a:ln>
          <a:scene3d>
            <a:camera prst="isometricOffAxis1Top"/>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右箭头 34"/>
          <p:cNvSpPr/>
          <p:nvPr/>
        </p:nvSpPr>
        <p:spPr>
          <a:xfrm>
            <a:off x="4349863" y="3411915"/>
            <a:ext cx="880033" cy="1088504"/>
          </a:xfrm>
          <a:prstGeom prst="rightArrow">
            <a:avLst/>
          </a:prstGeom>
          <a:solidFill>
            <a:srgbClr val="FFC000"/>
          </a:solidFill>
          <a:ln>
            <a:solidFill>
              <a:srgbClr val="FFC000"/>
            </a:solidFill>
          </a:ln>
          <a:scene3d>
            <a:camera prst="isometricOffAxis1Top"/>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右箭头 35"/>
          <p:cNvSpPr/>
          <p:nvPr/>
        </p:nvSpPr>
        <p:spPr>
          <a:xfrm>
            <a:off x="3343798" y="3645431"/>
            <a:ext cx="792089" cy="999004"/>
          </a:xfrm>
          <a:prstGeom prst="rightArrow">
            <a:avLst/>
          </a:prstGeom>
          <a:solidFill>
            <a:srgbClr val="FFC000"/>
          </a:solidFill>
          <a:ln>
            <a:solidFill>
              <a:srgbClr val="FFC000"/>
            </a:solidFill>
          </a:ln>
          <a:scene3d>
            <a:camera prst="isometricOffAxis1Top"/>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右箭头 36"/>
          <p:cNvSpPr/>
          <p:nvPr/>
        </p:nvSpPr>
        <p:spPr>
          <a:xfrm>
            <a:off x="2416611" y="3967264"/>
            <a:ext cx="713095" cy="749179"/>
          </a:xfrm>
          <a:prstGeom prst="rightArrow">
            <a:avLst/>
          </a:prstGeom>
          <a:solidFill>
            <a:srgbClr val="FFC000"/>
          </a:solidFill>
          <a:ln>
            <a:solidFill>
              <a:srgbClr val="FFC000"/>
            </a:solidFill>
          </a:ln>
          <a:scene3d>
            <a:camera prst="isometricOffAxis1Top"/>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a:off x="1124639" y="2632403"/>
            <a:ext cx="1584176" cy="1323764"/>
          </a:xfrm>
          <a:prstGeom prst="roundRect">
            <a:avLst/>
          </a:prstGeom>
          <a:solidFill>
            <a:schemeClr val="accent1">
              <a:lumMod val="75000"/>
            </a:schemeClr>
          </a:solidFill>
          <a:ln>
            <a:solidFill>
              <a:schemeClr val="accent1">
                <a:lumMod val="75000"/>
              </a:schemeClr>
            </a:solidFill>
          </a:ln>
          <a:effectLst>
            <a:glow rad="63500">
              <a:schemeClr val="accent1">
                <a:satMod val="175000"/>
                <a:alpha val="40000"/>
              </a:schemeClr>
            </a:glow>
            <a:outerShdw blurRad="50800" dist="38100" dir="13500000" algn="br" rotWithShape="0">
              <a:prstClr val="black">
                <a:alpha val="40000"/>
              </a:prstClr>
            </a:outerShdw>
            <a:reflection blurRad="6350" stA="50000" endA="300" endPos="55500" dist="50800" dir="5400000" sy="-100000" algn="bl" rotWithShape="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rPr>
              <a:t>完善现货交收体系架构，完善指定生产厂家、指定品牌、指定交收仓库等的认证</a:t>
            </a:r>
            <a:endParaRPr lang="en-US" altLang="zh-CN" sz="1400" b="1" dirty="0" smtClean="0">
              <a:solidFill>
                <a:schemeClr val="tx1"/>
              </a:solidFill>
            </a:endParaRPr>
          </a:p>
        </p:txBody>
      </p:sp>
      <p:sp>
        <p:nvSpPr>
          <p:cNvPr id="40" name="圆角矩形 39"/>
          <p:cNvSpPr/>
          <p:nvPr/>
        </p:nvSpPr>
        <p:spPr>
          <a:xfrm>
            <a:off x="4871183" y="1744219"/>
            <a:ext cx="1364559" cy="989509"/>
          </a:xfrm>
          <a:prstGeom prst="roundRect">
            <a:avLst/>
          </a:prstGeom>
          <a:solidFill>
            <a:srgbClr val="92D050"/>
          </a:solidFill>
          <a:ln>
            <a:solidFill>
              <a:srgbClr val="92D050"/>
            </a:solidFill>
          </a:ln>
          <a:effectLst>
            <a:outerShdw blurRad="50800" dist="38100" dir="2700000" algn="tl" rotWithShape="0">
              <a:prstClr val="black">
                <a:alpha val="40000"/>
              </a:prstClr>
            </a:outerShdw>
            <a:reflection blurRad="6350" stA="50000" endA="300" endPos="55500" dist="50800" dir="5400000" sy="-100000" algn="bl" rotWithShape="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sz="1400" b="1" dirty="0" smtClean="0">
                <a:solidFill>
                  <a:schemeClr val="tx1"/>
                </a:solidFill>
              </a:rPr>
              <a:t>不断推动会员开展现货业务</a:t>
            </a:r>
            <a:endParaRPr lang="zh-CN" altLang="zh-CN" sz="1400" b="1" dirty="0">
              <a:solidFill>
                <a:schemeClr val="tx1"/>
              </a:solidFill>
            </a:endParaRPr>
          </a:p>
        </p:txBody>
      </p:sp>
      <p:sp>
        <p:nvSpPr>
          <p:cNvPr id="41" name="圆角矩形 40"/>
          <p:cNvSpPr/>
          <p:nvPr/>
        </p:nvSpPr>
        <p:spPr>
          <a:xfrm>
            <a:off x="6624228" y="1196752"/>
            <a:ext cx="1404156" cy="1094935"/>
          </a:xfrm>
          <a:prstGeom prst="roundRect">
            <a:avLst/>
          </a:prstGeom>
          <a:solidFill>
            <a:srgbClr val="FF9933"/>
          </a:solidFill>
          <a:ln>
            <a:solidFill>
              <a:srgbClr val="FF9933"/>
            </a:solidFill>
          </a:ln>
          <a:effectLst>
            <a:outerShdw blurRad="50800" dist="38100" dir="8100000" algn="tr" rotWithShape="0">
              <a:prstClr val="black">
                <a:alpha val="40000"/>
              </a:prstClr>
            </a:outerShdw>
            <a:reflection blurRad="6350" stA="50000" endA="300" endPos="55500" dist="50800" dir="5400000" sy="-100000" algn="bl" rotWithShape="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sz="1400" b="1" dirty="0" smtClean="0">
                <a:solidFill>
                  <a:schemeClr val="tx1"/>
                </a:solidFill>
              </a:rPr>
              <a:t>形成自己的现货价格，拥有定价权</a:t>
            </a:r>
            <a:endParaRPr lang="zh-CN" altLang="zh-CN" sz="1400" b="1" dirty="0">
              <a:solidFill>
                <a:schemeClr val="tx1"/>
              </a:solidFill>
            </a:endParaRPr>
          </a:p>
        </p:txBody>
      </p:sp>
      <p:sp>
        <p:nvSpPr>
          <p:cNvPr id="42" name="圆角矩形 41"/>
          <p:cNvSpPr/>
          <p:nvPr/>
        </p:nvSpPr>
        <p:spPr>
          <a:xfrm>
            <a:off x="3096127" y="2189258"/>
            <a:ext cx="1421135" cy="1116124"/>
          </a:xfrm>
          <a:prstGeom prst="roundRect">
            <a:avLst/>
          </a:prstGeom>
          <a:solidFill>
            <a:schemeClr val="accent2">
              <a:lumMod val="60000"/>
              <a:lumOff val="40000"/>
            </a:schemeClr>
          </a:solidFill>
          <a:ln>
            <a:solidFill>
              <a:schemeClr val="accent2">
                <a:lumMod val="60000"/>
                <a:lumOff val="40000"/>
              </a:schemeClr>
            </a:solidFill>
          </a:ln>
          <a:effectLst>
            <a:outerShdw blurRad="50800" dist="38100" dir="18900000" algn="bl" rotWithShape="0">
              <a:prstClr val="black">
                <a:alpha val="40000"/>
              </a:prstClr>
            </a:outerShdw>
            <a:reflection blurRad="6350" stA="50000" endA="300" endPos="55500" dist="50800" dir="5400000" sy="-100000" algn="bl" rotWithShape="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sz="1400" b="1" dirty="0" smtClean="0">
                <a:solidFill>
                  <a:schemeClr val="tx1"/>
                </a:solidFill>
              </a:rPr>
              <a:t>深化与矿山精炼厂等现货企业的合作</a:t>
            </a:r>
            <a:endParaRPr lang="zh-CN" altLang="zh-CN" sz="1400" b="1" dirty="0">
              <a:solidFill>
                <a:schemeClr val="tx1"/>
              </a:solidFill>
            </a:endParaRPr>
          </a:p>
        </p:txBody>
      </p:sp>
    </p:spTree>
    <p:extLst>
      <p:ext uri="{BB962C8B-B14F-4D97-AF65-F5344CB8AC3E}">
        <p14:creationId xmlns:p14="http://schemas.microsoft.com/office/powerpoint/2010/main" val="4041430858"/>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xfrm>
            <a:off x="118234" y="645332"/>
            <a:ext cx="8135938" cy="760412"/>
          </a:xfrm>
        </p:spPr>
        <p:txBody>
          <a:bodyPr/>
          <a:lstStyle/>
          <a:p>
            <a:pPr algn="ctr"/>
            <a:r>
              <a:rPr lang="zh-CN" altLang="en-US" b="1" smtClean="0">
                <a:latin typeface="黑体" panose="02010609060101010101" pitchFamily="49" charset="-122"/>
                <a:ea typeface="黑体" panose="02010609060101010101" pitchFamily="49" charset="-122"/>
              </a:rPr>
              <a:t>目录</a:t>
            </a:r>
            <a:endParaRPr lang="zh-CN" altLang="en-US" b="1" dirty="0" smtClean="0">
              <a:latin typeface="黑体" panose="02010609060101010101" pitchFamily="49" charset="-122"/>
              <a:ea typeface="黑体" panose="02010609060101010101" pitchFamily="49" charset="-122"/>
            </a:endParaRPr>
          </a:p>
        </p:txBody>
      </p:sp>
      <p:sp>
        <p:nvSpPr>
          <p:cNvPr id="20483" name="Rectangle 5"/>
          <p:cNvSpPr>
            <a:spLocks noChangeArrowheads="1"/>
          </p:cNvSpPr>
          <p:nvPr/>
        </p:nvSpPr>
        <p:spPr bwMode="gray">
          <a:xfrm>
            <a:off x="3167994" y="1880355"/>
            <a:ext cx="421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en-US" altLang="ko-KR" sz="2200" b="1">
                <a:solidFill>
                  <a:prstClr val="white"/>
                </a:solidFill>
                <a:latin typeface="Arial" panose="020B0604020202020204" pitchFamily="34" charset="0"/>
                <a:ea typeface="Gulim" panose="020B0600000101010101" pitchFamily="34" charset="-127"/>
              </a:rPr>
              <a:t>1. Introduction</a:t>
            </a:r>
          </a:p>
        </p:txBody>
      </p:sp>
      <p:sp>
        <p:nvSpPr>
          <p:cNvPr id="2" name="矩形 1"/>
          <p:cNvSpPr/>
          <p:nvPr/>
        </p:nvSpPr>
        <p:spPr>
          <a:xfrm>
            <a:off x="1864335" y="1744954"/>
            <a:ext cx="785079" cy="737184"/>
          </a:xfrm>
          <a:prstGeom prst="rect">
            <a:avLst/>
          </a:prstGeom>
          <a:solidFill>
            <a:schemeClr val="accent1">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800" dirty="0">
                <a:solidFill>
                  <a:prstClr val="black"/>
                </a:solidFill>
                <a:latin typeface="华文细黑" panose="02010600040101010101" pitchFamily="2" charset="-122"/>
                <a:ea typeface="华文细黑" panose="02010600040101010101" pitchFamily="2" charset="-122"/>
              </a:rPr>
              <a:t>Ⅴ</a:t>
            </a:r>
            <a:endParaRPr lang="zh-CN" altLang="en-US" sz="2800" dirty="0">
              <a:solidFill>
                <a:prstClr val="black"/>
              </a:solidFill>
              <a:latin typeface="华文细黑" panose="02010600040101010101" pitchFamily="2" charset="-122"/>
              <a:ea typeface="华文细黑" panose="02010600040101010101" pitchFamily="2" charset="-122"/>
            </a:endParaRPr>
          </a:p>
        </p:txBody>
      </p:sp>
      <p:sp>
        <p:nvSpPr>
          <p:cNvPr id="3" name="矩形 2"/>
          <p:cNvSpPr/>
          <p:nvPr/>
        </p:nvSpPr>
        <p:spPr>
          <a:xfrm>
            <a:off x="2843808" y="1744954"/>
            <a:ext cx="3597156" cy="737185"/>
          </a:xfrm>
          <a:prstGeom prst="rect">
            <a:avLst/>
          </a:prstGeom>
          <a:solidFill>
            <a:schemeClr val="accent1">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dirty="0">
                <a:solidFill>
                  <a:prstClr val="black"/>
                </a:solidFill>
                <a:latin typeface="华文细黑" panose="02010600040101010101" pitchFamily="2" charset="-122"/>
                <a:ea typeface="华文细黑" panose="02010600040101010101" pitchFamily="2" charset="-122"/>
              </a:rPr>
              <a:t>电子商务</a:t>
            </a:r>
            <a:r>
              <a:rPr lang="zh-CN" altLang="en-US" sz="2400" dirty="0" smtClean="0">
                <a:solidFill>
                  <a:prstClr val="black"/>
                </a:solidFill>
                <a:latin typeface="华文细黑" panose="02010600040101010101" pitchFamily="2" charset="-122"/>
                <a:ea typeface="华文细黑" panose="02010600040101010101" pitchFamily="2" charset="-122"/>
              </a:rPr>
              <a:t>平台简介</a:t>
            </a:r>
          </a:p>
        </p:txBody>
      </p:sp>
      <p:sp>
        <p:nvSpPr>
          <p:cNvPr id="4" name="矩形 3"/>
          <p:cNvSpPr/>
          <p:nvPr/>
        </p:nvSpPr>
        <p:spPr>
          <a:xfrm>
            <a:off x="2843808" y="3238859"/>
            <a:ext cx="3597156" cy="371007"/>
          </a:xfrm>
          <a:prstGeom prst="rect">
            <a:avLst/>
          </a:prstGeom>
          <a:solidFill>
            <a:schemeClr val="accent1">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dirty="0" smtClean="0">
              <a:solidFill>
                <a:prstClr val="black"/>
              </a:solidFill>
              <a:latin typeface="华文细黑" panose="02010600040101010101" pitchFamily="2" charset="-122"/>
              <a:ea typeface="华文细黑" panose="02010600040101010101" pitchFamily="2" charset="-122"/>
            </a:endParaRPr>
          </a:p>
          <a:p>
            <a:r>
              <a:rPr lang="en-US" altLang="zh-CN" dirty="0" smtClean="0">
                <a:solidFill>
                  <a:prstClr val="black"/>
                </a:solidFill>
                <a:latin typeface="华文细黑" panose="02010600040101010101" pitchFamily="2" charset="-122"/>
                <a:ea typeface="华文细黑" panose="02010600040101010101" pitchFamily="2" charset="-122"/>
              </a:rPr>
              <a:t>5.2 </a:t>
            </a:r>
            <a:r>
              <a:rPr lang="zh-CN" altLang="en-US" dirty="0" smtClean="0">
                <a:solidFill>
                  <a:prstClr val="black"/>
                </a:solidFill>
                <a:latin typeface="华文细黑" panose="02010600040101010101" pitchFamily="2" charset="-122"/>
                <a:ea typeface="华文细黑" panose="02010600040101010101" pitchFamily="2" charset="-122"/>
              </a:rPr>
              <a:t> 意义</a:t>
            </a:r>
            <a:endParaRPr lang="zh-CN" altLang="en-US" dirty="0">
              <a:solidFill>
                <a:prstClr val="black"/>
              </a:solidFill>
              <a:latin typeface="华文细黑" panose="02010600040101010101" pitchFamily="2" charset="-122"/>
              <a:ea typeface="华文细黑" panose="02010600040101010101" pitchFamily="2" charset="-122"/>
            </a:endParaRPr>
          </a:p>
          <a:p>
            <a:endParaRPr lang="en-US" altLang="zh-CN" dirty="0">
              <a:solidFill>
                <a:prstClr val="black"/>
              </a:solidFill>
              <a:latin typeface="华文细黑" panose="02010600040101010101" pitchFamily="2" charset="-122"/>
              <a:ea typeface="华文细黑" panose="02010600040101010101" pitchFamily="2" charset="-122"/>
            </a:endParaRPr>
          </a:p>
        </p:txBody>
      </p:sp>
      <p:sp>
        <p:nvSpPr>
          <p:cNvPr id="18" name="矩形 17"/>
          <p:cNvSpPr/>
          <p:nvPr/>
        </p:nvSpPr>
        <p:spPr>
          <a:xfrm>
            <a:off x="2843808" y="2676203"/>
            <a:ext cx="3597156" cy="392338"/>
          </a:xfrm>
          <a:prstGeom prst="rect">
            <a:avLst/>
          </a:prstGeom>
          <a:solidFill>
            <a:schemeClr val="accent1">
              <a:lumMod val="20000"/>
              <a:lumOff val="8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solidFill>
                  <a:prstClr val="black"/>
                </a:solidFill>
                <a:latin typeface="华文细黑" panose="02010600040101010101" pitchFamily="2" charset="-122"/>
                <a:ea typeface="华文细黑" panose="02010600040101010101" pitchFamily="2" charset="-122"/>
              </a:rPr>
              <a:t>5.1 </a:t>
            </a:r>
            <a:r>
              <a:rPr lang="zh-CN" altLang="en-US" dirty="0" smtClean="0">
                <a:solidFill>
                  <a:prstClr val="black"/>
                </a:solidFill>
                <a:latin typeface="华文细黑" panose="02010600040101010101" pitchFamily="2" charset="-122"/>
                <a:ea typeface="华文细黑" panose="02010600040101010101" pitchFamily="2" charset="-122"/>
              </a:rPr>
              <a:t>业务介绍</a:t>
            </a:r>
            <a:endParaRPr lang="en-US" altLang="zh-CN" dirty="0">
              <a:solidFill>
                <a:prstClr val="black"/>
              </a:solidFill>
              <a:latin typeface="华文细黑" panose="02010600040101010101" pitchFamily="2" charset="-122"/>
              <a:ea typeface="华文细黑" panose="02010600040101010101" pitchFamily="2" charset="-122"/>
            </a:endParaRPr>
          </a:p>
        </p:txBody>
      </p:sp>
      <p:sp>
        <p:nvSpPr>
          <p:cNvPr id="19" name="矩形 18"/>
          <p:cNvSpPr/>
          <p:nvPr/>
        </p:nvSpPr>
        <p:spPr>
          <a:xfrm>
            <a:off x="2843808" y="3776521"/>
            <a:ext cx="3597156" cy="345041"/>
          </a:xfrm>
          <a:prstGeom prst="rect">
            <a:avLst/>
          </a:prstGeom>
          <a:solidFill>
            <a:schemeClr val="accent1">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solidFill>
                  <a:prstClr val="black"/>
                </a:solidFill>
                <a:latin typeface="华文细黑" panose="02010600040101010101" pitchFamily="2" charset="-122"/>
                <a:ea typeface="华文细黑" panose="02010600040101010101" pitchFamily="2" charset="-122"/>
              </a:rPr>
              <a:t>5.3 </a:t>
            </a:r>
            <a:r>
              <a:rPr lang="zh-CN" altLang="en-US" dirty="0" smtClean="0">
                <a:solidFill>
                  <a:prstClr val="black"/>
                </a:solidFill>
                <a:latin typeface="华文细黑" panose="02010600040101010101" pitchFamily="2" charset="-122"/>
                <a:ea typeface="华文细黑" panose="02010600040101010101" pitchFamily="2" charset="-122"/>
              </a:rPr>
              <a:t>功能</a:t>
            </a:r>
            <a:endParaRPr lang="en-US" altLang="zh-CN" dirty="0">
              <a:solidFill>
                <a:prstClr val="black"/>
              </a:solidFill>
              <a:latin typeface="华文细黑" panose="02010600040101010101" pitchFamily="2" charset="-122"/>
              <a:ea typeface="华文细黑" panose="02010600040101010101" pitchFamily="2" charset="-122"/>
            </a:endParaRPr>
          </a:p>
        </p:txBody>
      </p:sp>
      <p:sp>
        <p:nvSpPr>
          <p:cNvPr id="20" name="矩形 19"/>
          <p:cNvSpPr/>
          <p:nvPr/>
        </p:nvSpPr>
        <p:spPr>
          <a:xfrm>
            <a:off x="2843808" y="4288217"/>
            <a:ext cx="3597156" cy="443083"/>
          </a:xfrm>
          <a:prstGeom prst="rect">
            <a:avLst/>
          </a:prstGeom>
          <a:solidFill>
            <a:schemeClr val="accent1">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solidFill>
                  <a:prstClr val="black"/>
                </a:solidFill>
                <a:latin typeface="华文细黑" panose="02010600040101010101" pitchFamily="2" charset="-122"/>
                <a:ea typeface="华文细黑" panose="02010600040101010101" pitchFamily="2" charset="-122"/>
              </a:rPr>
              <a:t>5.4 </a:t>
            </a:r>
            <a:r>
              <a:rPr lang="zh-CN" altLang="en-US" dirty="0" smtClean="0">
                <a:solidFill>
                  <a:prstClr val="black"/>
                </a:solidFill>
                <a:latin typeface="华文细黑" panose="02010600040101010101" pitchFamily="2" charset="-122"/>
                <a:ea typeface="华文细黑" panose="02010600040101010101" pitchFamily="2" charset="-122"/>
              </a:rPr>
              <a:t>交易模式</a:t>
            </a:r>
            <a:endParaRPr lang="en-US" altLang="zh-CN" dirty="0">
              <a:solidFill>
                <a:prstClr val="black"/>
              </a:solidFill>
              <a:latin typeface="华文细黑" panose="02010600040101010101" pitchFamily="2" charset="-122"/>
              <a:ea typeface="华文细黑" panose="02010600040101010101" pitchFamily="2" charset="-122"/>
            </a:endParaRPr>
          </a:p>
        </p:txBody>
      </p:sp>
      <p:sp>
        <p:nvSpPr>
          <p:cNvPr id="21" name="矩形 20"/>
          <p:cNvSpPr/>
          <p:nvPr/>
        </p:nvSpPr>
        <p:spPr>
          <a:xfrm>
            <a:off x="2843808" y="4897818"/>
            <a:ext cx="3597156" cy="418486"/>
          </a:xfrm>
          <a:prstGeom prst="rect">
            <a:avLst/>
          </a:prstGeom>
          <a:solidFill>
            <a:schemeClr val="accent1">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solidFill>
                  <a:prstClr val="black"/>
                </a:solidFill>
                <a:latin typeface="华文细黑" panose="02010600040101010101" pitchFamily="2" charset="-122"/>
                <a:ea typeface="华文细黑" panose="02010600040101010101" pitchFamily="2" charset="-122"/>
              </a:rPr>
              <a:t>5.5 </a:t>
            </a:r>
            <a:r>
              <a:rPr lang="zh-CN" altLang="en-US" dirty="0" smtClean="0">
                <a:solidFill>
                  <a:prstClr val="black"/>
                </a:solidFill>
                <a:latin typeface="华文细黑" panose="02010600040101010101" pitchFamily="2" charset="-122"/>
                <a:ea typeface="华文细黑" panose="02010600040101010101" pitchFamily="2" charset="-122"/>
              </a:rPr>
              <a:t>总体规划</a:t>
            </a:r>
            <a:r>
              <a:rPr lang="en-US" altLang="zh-CN" dirty="0" smtClean="0">
                <a:solidFill>
                  <a:prstClr val="black"/>
                </a:solidFill>
                <a:latin typeface="华文细黑" panose="02010600040101010101" pitchFamily="2" charset="-122"/>
                <a:ea typeface="华文细黑" panose="02010600040101010101" pitchFamily="2" charset="-122"/>
              </a:rPr>
              <a:t> </a:t>
            </a:r>
            <a:r>
              <a:rPr lang="zh-CN" altLang="en-US" dirty="0" smtClean="0">
                <a:solidFill>
                  <a:prstClr val="black"/>
                </a:solidFill>
                <a:latin typeface="华文细黑" panose="02010600040101010101" pitchFamily="2" charset="-122"/>
                <a:ea typeface="华文细黑" panose="02010600040101010101" pitchFamily="2" charset="-122"/>
              </a:rPr>
              <a:t> </a:t>
            </a:r>
            <a:endParaRPr lang="en-US" altLang="zh-CN" dirty="0">
              <a:solidFill>
                <a:prstClr val="black"/>
              </a:solidFill>
              <a:latin typeface="华文细黑" panose="02010600040101010101" pitchFamily="2" charset="-122"/>
              <a:ea typeface="华文细黑" panose="02010600040101010101" pitchFamily="2" charset="-122"/>
            </a:endParaRPr>
          </a:p>
        </p:txBody>
      </p:sp>
      <p:sp>
        <p:nvSpPr>
          <p:cNvPr id="23" name="14 CuadroTexto"/>
          <p:cNvSpPr txBox="1">
            <a:spLocks noChangeArrowheads="1"/>
          </p:cNvSpPr>
          <p:nvPr/>
        </p:nvSpPr>
        <p:spPr bwMode="auto">
          <a:xfrm>
            <a:off x="7783513" y="6172200"/>
            <a:ext cx="315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i="1">
                <a:solidFill>
                  <a:prstClr val="white"/>
                </a:solidFill>
                <a:latin typeface="Calibri" panose="020F0502020204030204" pitchFamily="34" charset="0"/>
              </a:rPr>
              <a:t>of</a:t>
            </a:r>
            <a:endParaRPr lang="zh-CN" altLang="en-US" sz="1200" b="1" i="1">
              <a:solidFill>
                <a:prstClr val="white"/>
              </a:solidFill>
              <a:latin typeface="Calibri" panose="020F0502020204030204" pitchFamily="34" charset="0"/>
            </a:endParaRPr>
          </a:p>
        </p:txBody>
      </p:sp>
      <p:sp>
        <p:nvSpPr>
          <p:cNvPr id="24" name="15 CuadroTexto"/>
          <p:cNvSpPr txBox="1">
            <a:spLocks noChangeArrowheads="1"/>
          </p:cNvSpPr>
          <p:nvPr/>
        </p:nvSpPr>
        <p:spPr bwMode="auto">
          <a:xfrm>
            <a:off x="8051800" y="6157913"/>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prstClr val="white"/>
                </a:solidFill>
                <a:latin typeface="Calibri" panose="020F0502020204030204" pitchFamily="34" charset="0"/>
              </a:rPr>
              <a:t>1</a:t>
            </a:r>
            <a:endParaRPr lang="zh-CN" altLang="en-US" sz="1200" b="1" dirty="0">
              <a:solidFill>
                <a:prstClr val="white"/>
              </a:solidFill>
              <a:latin typeface="Calibri" panose="020F0502020204030204" pitchFamily="34" charset="0"/>
            </a:endParaRPr>
          </a:p>
        </p:txBody>
      </p:sp>
      <p:sp>
        <p:nvSpPr>
          <p:cNvPr id="26" name="矩形 25"/>
          <p:cNvSpPr/>
          <p:nvPr/>
        </p:nvSpPr>
        <p:spPr>
          <a:xfrm>
            <a:off x="0" y="5507556"/>
            <a:ext cx="9180314" cy="13562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2000" dirty="0" smtClean="0">
                <a:solidFill>
                  <a:prstClr val="white"/>
                </a:solidFill>
                <a:latin typeface="黑体" panose="02010609060101010101" pitchFamily="49" charset="-122"/>
                <a:ea typeface="黑体" panose="02010609060101010101" pitchFamily="49" charset="-122"/>
              </a:rPr>
              <a:t>                诚信 </a:t>
            </a:r>
            <a:r>
              <a:rPr lang="en-US" altLang="zh-CN" sz="2000" dirty="0" smtClean="0">
                <a:solidFill>
                  <a:prstClr val="white"/>
                </a:solidFill>
                <a:latin typeface="黑体" panose="02010609060101010101" pitchFamily="49" charset="-122"/>
                <a:ea typeface="黑体" panose="02010609060101010101" pitchFamily="49" charset="-122"/>
              </a:rPr>
              <a:t>• </a:t>
            </a:r>
            <a:r>
              <a:rPr lang="zh-CN" altLang="en-US" sz="2000" dirty="0" smtClean="0">
                <a:solidFill>
                  <a:prstClr val="white"/>
                </a:solidFill>
                <a:latin typeface="黑体" panose="02010609060101010101" pitchFamily="49" charset="-122"/>
                <a:ea typeface="黑体" panose="02010609060101010101" pitchFamily="49" charset="-122"/>
              </a:rPr>
              <a:t>创新 </a:t>
            </a:r>
            <a:r>
              <a:rPr lang="en-US" altLang="zh-CN" sz="2000" dirty="0" smtClean="0">
                <a:solidFill>
                  <a:prstClr val="white"/>
                </a:solidFill>
                <a:latin typeface="黑体" panose="02010609060101010101" pitchFamily="49" charset="-122"/>
                <a:ea typeface="黑体" panose="02010609060101010101" pitchFamily="49" charset="-122"/>
              </a:rPr>
              <a:t>• </a:t>
            </a:r>
            <a:r>
              <a:rPr lang="zh-CN" altLang="en-US" sz="2000" dirty="0" smtClean="0">
                <a:solidFill>
                  <a:prstClr val="white"/>
                </a:solidFill>
                <a:latin typeface="黑体" panose="02010609060101010101" pitchFamily="49" charset="-122"/>
                <a:ea typeface="黑体" panose="02010609060101010101" pitchFamily="49" charset="-122"/>
              </a:rPr>
              <a:t>安全</a:t>
            </a:r>
            <a:endParaRPr lang="en-US" altLang="zh-CN" sz="2000" dirty="0" smtClean="0">
              <a:solidFill>
                <a:prstClr val="white"/>
              </a:solidFill>
              <a:latin typeface="黑体" panose="02010609060101010101" pitchFamily="49" charset="-122"/>
              <a:ea typeface="黑体" panose="02010609060101010101" pitchFamily="49" charset="-122"/>
            </a:endParaRPr>
          </a:p>
          <a:p>
            <a:pPr>
              <a:spcAft>
                <a:spcPts val="800"/>
              </a:spcAft>
            </a:pPr>
            <a:r>
              <a:rPr lang="en-US" altLang="zh-CN" sz="2000" dirty="0" smtClean="0">
                <a:solidFill>
                  <a:prstClr val="white"/>
                </a:solidFill>
              </a:rPr>
              <a:t>                          Credibility • Innovation • Safety</a:t>
            </a:r>
            <a:endParaRPr lang="en-US" altLang="zh-CN" sz="2000" dirty="0">
              <a:solidFill>
                <a:prstClr val="white"/>
              </a:solidFill>
              <a:latin typeface="黑体" panose="02010609060101010101" pitchFamily="49" charset="-122"/>
              <a:ea typeface="黑体" panose="02010609060101010101" pitchFamily="49" charset="-122"/>
            </a:endParaRPr>
          </a:p>
        </p:txBody>
      </p:sp>
      <p:sp>
        <p:nvSpPr>
          <p:cNvPr id="28" name="13 CuadroTexto"/>
          <p:cNvSpPr txBox="1">
            <a:spLocks noChangeArrowheads="1"/>
          </p:cNvSpPr>
          <p:nvPr/>
        </p:nvSpPr>
        <p:spPr bwMode="auto">
          <a:xfrm>
            <a:off x="7655856" y="6057493"/>
            <a:ext cx="263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b="1" dirty="0" smtClean="0">
                <a:solidFill>
                  <a:prstClr val="white"/>
                </a:solidFill>
                <a:latin typeface="Calibri" panose="020F0502020204030204" pitchFamily="34" charset="0"/>
              </a:rPr>
              <a:t>3</a:t>
            </a:r>
            <a:endParaRPr lang="zh-CN" altLang="en-US" sz="1200" b="1" dirty="0">
              <a:solidFill>
                <a:prstClr val="white"/>
              </a:solidFill>
              <a:latin typeface="Calibri" panose="020F0502020204030204" pitchFamily="34" charset="0"/>
            </a:endParaRPr>
          </a:p>
        </p:txBody>
      </p:sp>
      <p:sp>
        <p:nvSpPr>
          <p:cNvPr id="29" name="15 CuadroTexto"/>
          <p:cNvSpPr txBox="1">
            <a:spLocks noChangeArrowheads="1"/>
          </p:cNvSpPr>
          <p:nvPr/>
        </p:nvSpPr>
        <p:spPr bwMode="auto">
          <a:xfrm>
            <a:off x="8194019"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prstClr val="white"/>
                </a:solidFill>
                <a:latin typeface="Calibri" panose="020F0502020204030204" pitchFamily="34" charset="0"/>
              </a:rPr>
              <a:t>2</a:t>
            </a:r>
            <a:r>
              <a:rPr lang="en-US" altLang="zh-CN" sz="1200" b="1" dirty="0" smtClean="0">
                <a:solidFill>
                  <a:prstClr val="white"/>
                </a:solidFill>
                <a:latin typeface="Calibri" panose="020F0502020204030204" pitchFamily="34" charset="0"/>
              </a:rPr>
              <a:t>6</a:t>
            </a:r>
            <a:endParaRPr lang="zh-CN" altLang="en-US" sz="1200" b="1" dirty="0">
              <a:solidFill>
                <a:prstClr val="white"/>
              </a:solidFill>
              <a:latin typeface="Calibri" panose="020F0502020204030204" pitchFamily="34" charset="0"/>
            </a:endParaRPr>
          </a:p>
        </p:txBody>
      </p:sp>
      <p:pic>
        <p:nvPicPr>
          <p:cNvPr id="30" name="Imagen 6" descr="C:\Users\Design\Documents\Edu\Product Launch\btns.png">
            <a:hlinkClick r:id="" action="ppaction://hlinkshowjump?jump=nextslid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5019" y="6127343"/>
            <a:ext cx="177800" cy="176213"/>
          </a:xfrm>
          <a:prstGeom prst="rect">
            <a:avLst/>
          </a:prstGeom>
          <a:noFill/>
          <a:ln>
            <a:noFill/>
          </a:ln>
          <a:extLst/>
        </p:spPr>
      </p:pic>
      <p:pic>
        <p:nvPicPr>
          <p:cNvPr id="35" name="Imagen 6" descr="C:\Users\Design\Documents\Edu\Product Launch\btns.png">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4394" y="6127343"/>
            <a:ext cx="177800" cy="176213"/>
          </a:xfrm>
          <a:prstGeom prst="rect">
            <a:avLst/>
          </a:prstGeom>
          <a:noFill/>
          <a:ln>
            <a:noFill/>
          </a:ln>
          <a:extLst/>
        </p:spPr>
      </p:pic>
      <p:sp>
        <p:nvSpPr>
          <p:cNvPr id="36" name="13 CuadroTexto"/>
          <p:cNvSpPr txBox="1">
            <a:spLocks noChangeArrowheads="1"/>
          </p:cNvSpPr>
          <p:nvPr/>
        </p:nvSpPr>
        <p:spPr bwMode="auto">
          <a:xfrm>
            <a:off x="7884368" y="6055905"/>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i="1" dirty="0">
                <a:solidFill>
                  <a:prstClr val="white">
                    <a:lumMod val="95000"/>
                  </a:prstClr>
                </a:solidFill>
                <a:latin typeface="Times New Roman" panose="02020603050405020304" pitchFamily="18" charset="0"/>
                <a:cs typeface="Times New Roman" panose="02020603050405020304" pitchFamily="18" charset="0"/>
              </a:rPr>
              <a:t>of</a:t>
            </a:r>
            <a:endParaRPr lang="zh-CN" altLang="en-US" sz="1200" i="1" dirty="0">
              <a:solidFill>
                <a:prstClr val="white">
                  <a:lumMod val="95000"/>
                </a:prstClr>
              </a:solidFill>
              <a:latin typeface="Times New Roman" panose="02020603050405020304" pitchFamily="18" charset="0"/>
              <a:cs typeface="Times New Roman" panose="02020603050405020304" pitchFamily="18" charset="0"/>
            </a:endParaRPr>
          </a:p>
        </p:txBody>
      </p:sp>
      <p:pic>
        <p:nvPicPr>
          <p:cNvPr id="22" name="Picture 20" descr="C:\Documents and Settings\songs\桌面\PPT\tpme标.jpg"/>
          <p:cNvPicPr>
            <a:picLocks noChangeAspect="1" noChangeArrowheads="1"/>
          </p:cNvPicPr>
          <p:nvPr/>
        </p:nvPicPr>
        <p:blipFill>
          <a:blip r:embed="rId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7399" y="5988469"/>
            <a:ext cx="770225" cy="411364"/>
          </a:xfrm>
          <a:prstGeom prst="rect">
            <a:avLst/>
          </a:prstGeom>
          <a:ln>
            <a:noFill/>
          </a:ln>
          <a:effectLst>
            <a:outerShdw blurRad="292100" dist="139700" dir="2700000" algn="tl" rotWithShape="0">
              <a:srgbClr val="333333">
                <a:alpha val="65000"/>
              </a:srgbClr>
            </a:outerShdw>
          </a:effectLst>
          <a:extLst/>
        </p:spPr>
      </p:pic>
      <p:pic>
        <p:nvPicPr>
          <p:cNvPr id="27" name="Picture 25" descr="D:\我的工作文件\宣传类\2013传播计划\宣传册\素材\宣传册\zxlogo.gif"/>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8974" y="5733256"/>
            <a:ext cx="886371" cy="881802"/>
          </a:xfrm>
          <a:prstGeom prst="rect">
            <a:avLst/>
          </a:prstGeom>
          <a:ln>
            <a:noFill/>
          </a:ln>
          <a:effectLst>
            <a:glow rad="50800">
              <a:schemeClr val="bg1">
                <a:alpha val="6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889580"/>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14 CuadroTexto"/>
          <p:cNvSpPr txBox="1">
            <a:spLocks noChangeArrowheads="1"/>
          </p:cNvSpPr>
          <p:nvPr/>
        </p:nvSpPr>
        <p:spPr bwMode="auto">
          <a:xfrm>
            <a:off x="7783513" y="6172200"/>
            <a:ext cx="315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i="1">
                <a:solidFill>
                  <a:prstClr val="white"/>
                </a:solidFill>
                <a:latin typeface="Calibri" panose="020F0502020204030204" pitchFamily="34" charset="0"/>
              </a:rPr>
              <a:t>of</a:t>
            </a:r>
            <a:endParaRPr lang="zh-CN" altLang="en-US" sz="1200" b="1" i="1">
              <a:solidFill>
                <a:prstClr val="white"/>
              </a:solidFill>
              <a:latin typeface="Calibri" panose="020F0502020204030204" pitchFamily="34" charset="0"/>
            </a:endParaRPr>
          </a:p>
        </p:txBody>
      </p:sp>
      <p:sp>
        <p:nvSpPr>
          <p:cNvPr id="24" name="15 CuadroTexto"/>
          <p:cNvSpPr txBox="1">
            <a:spLocks noChangeArrowheads="1"/>
          </p:cNvSpPr>
          <p:nvPr/>
        </p:nvSpPr>
        <p:spPr bwMode="auto">
          <a:xfrm>
            <a:off x="8051800" y="6157913"/>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prstClr val="white"/>
                </a:solidFill>
                <a:latin typeface="Calibri" panose="020F0502020204030204" pitchFamily="34" charset="0"/>
              </a:rPr>
              <a:t>1</a:t>
            </a:r>
            <a:endParaRPr lang="zh-CN" altLang="en-US" sz="1200" b="1" dirty="0">
              <a:solidFill>
                <a:prstClr val="white"/>
              </a:solidFill>
              <a:latin typeface="Calibri" panose="020F0502020204030204" pitchFamily="34" charset="0"/>
            </a:endParaRPr>
          </a:p>
        </p:txBody>
      </p:sp>
      <p:sp>
        <p:nvSpPr>
          <p:cNvPr id="26" name="矩形 25"/>
          <p:cNvSpPr/>
          <p:nvPr/>
        </p:nvSpPr>
        <p:spPr>
          <a:xfrm>
            <a:off x="0" y="5507556"/>
            <a:ext cx="9180314" cy="13562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2000" dirty="0" smtClean="0">
                <a:solidFill>
                  <a:prstClr val="white"/>
                </a:solidFill>
                <a:latin typeface="黑体" panose="02010609060101010101" pitchFamily="49" charset="-122"/>
                <a:ea typeface="黑体" panose="02010609060101010101" pitchFamily="49" charset="-122"/>
              </a:rPr>
              <a:t>                诚信 </a:t>
            </a:r>
            <a:r>
              <a:rPr lang="en-US" altLang="zh-CN" sz="2000" dirty="0" smtClean="0">
                <a:solidFill>
                  <a:prstClr val="white"/>
                </a:solidFill>
                <a:latin typeface="黑体" panose="02010609060101010101" pitchFamily="49" charset="-122"/>
                <a:ea typeface="黑体" panose="02010609060101010101" pitchFamily="49" charset="-122"/>
              </a:rPr>
              <a:t>• </a:t>
            </a:r>
            <a:r>
              <a:rPr lang="zh-CN" altLang="en-US" sz="2000" dirty="0" smtClean="0">
                <a:solidFill>
                  <a:prstClr val="white"/>
                </a:solidFill>
                <a:latin typeface="黑体" panose="02010609060101010101" pitchFamily="49" charset="-122"/>
                <a:ea typeface="黑体" panose="02010609060101010101" pitchFamily="49" charset="-122"/>
              </a:rPr>
              <a:t>创新 </a:t>
            </a:r>
            <a:r>
              <a:rPr lang="en-US" altLang="zh-CN" sz="2000" dirty="0" smtClean="0">
                <a:solidFill>
                  <a:prstClr val="white"/>
                </a:solidFill>
                <a:latin typeface="黑体" panose="02010609060101010101" pitchFamily="49" charset="-122"/>
                <a:ea typeface="黑体" panose="02010609060101010101" pitchFamily="49" charset="-122"/>
              </a:rPr>
              <a:t>• </a:t>
            </a:r>
            <a:r>
              <a:rPr lang="zh-CN" altLang="en-US" sz="2000" dirty="0" smtClean="0">
                <a:solidFill>
                  <a:prstClr val="white"/>
                </a:solidFill>
                <a:latin typeface="黑体" panose="02010609060101010101" pitchFamily="49" charset="-122"/>
                <a:ea typeface="黑体" panose="02010609060101010101" pitchFamily="49" charset="-122"/>
              </a:rPr>
              <a:t>安全</a:t>
            </a:r>
            <a:endParaRPr lang="en-US" altLang="zh-CN" sz="2000" dirty="0" smtClean="0">
              <a:solidFill>
                <a:prstClr val="white"/>
              </a:solidFill>
              <a:latin typeface="黑体" panose="02010609060101010101" pitchFamily="49" charset="-122"/>
              <a:ea typeface="黑体" panose="02010609060101010101" pitchFamily="49" charset="-122"/>
            </a:endParaRPr>
          </a:p>
          <a:p>
            <a:pPr>
              <a:spcAft>
                <a:spcPts val="800"/>
              </a:spcAft>
            </a:pPr>
            <a:r>
              <a:rPr lang="en-US" altLang="zh-CN" sz="2000" dirty="0" smtClean="0">
                <a:solidFill>
                  <a:prstClr val="white"/>
                </a:solidFill>
              </a:rPr>
              <a:t>                          Credibility • Innovation • Safety</a:t>
            </a:r>
            <a:endParaRPr lang="en-US" altLang="zh-CN" sz="2000" dirty="0">
              <a:solidFill>
                <a:prstClr val="white"/>
              </a:solidFill>
              <a:latin typeface="黑体" panose="02010609060101010101" pitchFamily="49" charset="-122"/>
              <a:ea typeface="黑体" panose="02010609060101010101" pitchFamily="49" charset="-122"/>
            </a:endParaRPr>
          </a:p>
        </p:txBody>
      </p:sp>
      <p:sp>
        <p:nvSpPr>
          <p:cNvPr id="28" name="13 CuadroTexto"/>
          <p:cNvSpPr txBox="1">
            <a:spLocks noChangeArrowheads="1"/>
          </p:cNvSpPr>
          <p:nvPr/>
        </p:nvSpPr>
        <p:spPr bwMode="auto">
          <a:xfrm>
            <a:off x="7655856" y="6057493"/>
            <a:ext cx="263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b="1" dirty="0" smtClean="0">
                <a:solidFill>
                  <a:prstClr val="white"/>
                </a:solidFill>
                <a:latin typeface="Calibri" panose="020F0502020204030204" pitchFamily="34" charset="0"/>
              </a:rPr>
              <a:t>3</a:t>
            </a:r>
            <a:endParaRPr lang="zh-CN" altLang="en-US" sz="1200" b="1" dirty="0">
              <a:solidFill>
                <a:prstClr val="white"/>
              </a:solidFill>
              <a:latin typeface="Calibri" panose="020F0502020204030204" pitchFamily="34" charset="0"/>
            </a:endParaRPr>
          </a:p>
        </p:txBody>
      </p:sp>
      <p:sp>
        <p:nvSpPr>
          <p:cNvPr id="29" name="15 CuadroTexto"/>
          <p:cNvSpPr txBox="1">
            <a:spLocks noChangeArrowheads="1"/>
          </p:cNvSpPr>
          <p:nvPr/>
        </p:nvSpPr>
        <p:spPr bwMode="auto">
          <a:xfrm>
            <a:off x="8194019"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prstClr val="white"/>
                </a:solidFill>
                <a:latin typeface="Calibri" panose="020F0502020204030204" pitchFamily="34" charset="0"/>
              </a:rPr>
              <a:t>2</a:t>
            </a:r>
            <a:r>
              <a:rPr lang="en-US" altLang="zh-CN" sz="1200" b="1" dirty="0" smtClean="0">
                <a:solidFill>
                  <a:prstClr val="white"/>
                </a:solidFill>
                <a:latin typeface="Calibri" panose="020F0502020204030204" pitchFamily="34" charset="0"/>
              </a:rPr>
              <a:t>6</a:t>
            </a:r>
            <a:endParaRPr lang="zh-CN" altLang="en-US" sz="1200" b="1" dirty="0">
              <a:solidFill>
                <a:prstClr val="white"/>
              </a:solidFill>
              <a:latin typeface="Calibri" panose="020F0502020204030204" pitchFamily="34" charset="0"/>
            </a:endParaRPr>
          </a:p>
        </p:txBody>
      </p:sp>
      <p:pic>
        <p:nvPicPr>
          <p:cNvPr id="30" name="Imagen 6" descr="C:\Users\Design\Documents\Edu\Product Launch\btns.png">
            <a:hlinkClick r:id="" action="ppaction://hlinkshowjump?jump=nextslid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5019" y="6127343"/>
            <a:ext cx="177800" cy="176213"/>
          </a:xfrm>
          <a:prstGeom prst="rect">
            <a:avLst/>
          </a:prstGeom>
          <a:noFill/>
          <a:ln>
            <a:noFill/>
          </a:ln>
          <a:extLst/>
        </p:spPr>
      </p:pic>
      <p:pic>
        <p:nvPicPr>
          <p:cNvPr id="35" name="Imagen 6" descr="C:\Users\Design\Documents\Edu\Product Launch\btns.png">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4394" y="6127343"/>
            <a:ext cx="177800" cy="176213"/>
          </a:xfrm>
          <a:prstGeom prst="rect">
            <a:avLst/>
          </a:prstGeom>
          <a:noFill/>
          <a:ln>
            <a:noFill/>
          </a:ln>
          <a:extLst/>
        </p:spPr>
      </p:pic>
      <p:sp>
        <p:nvSpPr>
          <p:cNvPr id="36" name="13 CuadroTexto"/>
          <p:cNvSpPr txBox="1">
            <a:spLocks noChangeArrowheads="1"/>
          </p:cNvSpPr>
          <p:nvPr/>
        </p:nvSpPr>
        <p:spPr bwMode="auto">
          <a:xfrm>
            <a:off x="7884368" y="6055905"/>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i="1" dirty="0">
                <a:solidFill>
                  <a:prstClr val="white">
                    <a:lumMod val="95000"/>
                  </a:prstClr>
                </a:solidFill>
                <a:latin typeface="Times New Roman" panose="02020603050405020304" pitchFamily="18" charset="0"/>
                <a:cs typeface="Times New Roman" panose="02020603050405020304" pitchFamily="18" charset="0"/>
              </a:rPr>
              <a:t>of</a:t>
            </a:r>
            <a:endParaRPr lang="zh-CN" altLang="en-US" sz="1200" i="1" dirty="0">
              <a:solidFill>
                <a:prstClr val="white">
                  <a:lumMod val="95000"/>
                </a:prstClr>
              </a:solidFill>
              <a:latin typeface="Times New Roman" panose="02020603050405020304" pitchFamily="18" charset="0"/>
              <a:cs typeface="Times New Roman" panose="02020603050405020304" pitchFamily="18" charset="0"/>
            </a:endParaRPr>
          </a:p>
        </p:txBody>
      </p:sp>
      <p:pic>
        <p:nvPicPr>
          <p:cNvPr id="22" name="Picture 20" descr="C:\Documents and Settings\songs\桌面\PPT\tpme标.jpg"/>
          <p:cNvPicPr>
            <a:picLocks noChangeAspect="1" noChangeArrowheads="1"/>
          </p:cNvPicPr>
          <p:nvPr/>
        </p:nvPicPr>
        <p:blipFill>
          <a:blip r:embed="rId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7399" y="5988469"/>
            <a:ext cx="770225" cy="411364"/>
          </a:xfrm>
          <a:prstGeom prst="rect">
            <a:avLst/>
          </a:prstGeom>
          <a:ln>
            <a:noFill/>
          </a:ln>
          <a:effectLst>
            <a:outerShdw blurRad="292100" dist="139700" dir="2700000" algn="tl" rotWithShape="0">
              <a:srgbClr val="333333">
                <a:alpha val="65000"/>
              </a:srgbClr>
            </a:outerShdw>
          </a:effectLst>
          <a:extLst/>
        </p:spPr>
      </p:pic>
      <p:pic>
        <p:nvPicPr>
          <p:cNvPr id="27" name="Picture 25" descr="D:\我的工作文件\宣传类\2013传播计划\宣传册\素材\宣传册\zxlogo.gif"/>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8974" y="5733256"/>
            <a:ext cx="886371" cy="881802"/>
          </a:xfrm>
          <a:prstGeom prst="rect">
            <a:avLst/>
          </a:prstGeom>
          <a:ln>
            <a:noFill/>
          </a:ln>
          <a:effectLst>
            <a:glow rad="50800">
              <a:schemeClr val="bg1">
                <a:alpha val="6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5" name="标题 1"/>
          <p:cNvSpPr>
            <a:spLocks noGrp="1"/>
          </p:cNvSpPr>
          <p:nvPr>
            <p:ph type="title"/>
          </p:nvPr>
        </p:nvSpPr>
        <p:spPr>
          <a:xfrm>
            <a:off x="415084" y="404665"/>
            <a:ext cx="8210550" cy="504056"/>
          </a:xfrm>
        </p:spPr>
        <p:txBody>
          <a:bodyPr/>
          <a:lstStyle/>
          <a:p>
            <a:r>
              <a:rPr lang="en-US" altLang="zh-CN" sz="2400" kern="1200" dirty="0" smtClean="0">
                <a:latin typeface="微软雅黑" panose="020B0503020204020204" pitchFamily="34" charset="-122"/>
                <a:ea typeface="微软雅黑" panose="020B0503020204020204" pitchFamily="34" charset="-122"/>
                <a:cs typeface="+mn-cs"/>
              </a:rPr>
              <a:t>5.1</a:t>
            </a:r>
            <a:r>
              <a:rPr lang="zh-CN" altLang="en-US" sz="2400" kern="1200" dirty="0" smtClean="0">
                <a:latin typeface="微软雅黑" panose="020B0503020204020204" pitchFamily="34" charset="-122"/>
                <a:ea typeface="微软雅黑" panose="020B0503020204020204" pitchFamily="34" charset="-122"/>
                <a:cs typeface="+mn-cs"/>
              </a:rPr>
              <a:t>电子商务平台简介和业务介绍</a:t>
            </a:r>
            <a:endParaRPr lang="zh-CN" altLang="en-US" sz="2400" kern="1200" dirty="0">
              <a:latin typeface="微软雅黑" panose="020B0503020204020204" pitchFamily="34" charset="-122"/>
              <a:ea typeface="微软雅黑" panose="020B0503020204020204" pitchFamily="34" charset="-122"/>
              <a:cs typeface="+mn-cs"/>
            </a:endParaRPr>
          </a:p>
        </p:txBody>
      </p:sp>
      <p:sp>
        <p:nvSpPr>
          <p:cNvPr id="31" name="矩形 30"/>
          <p:cNvSpPr/>
          <p:nvPr/>
        </p:nvSpPr>
        <p:spPr>
          <a:xfrm>
            <a:off x="179512" y="1385631"/>
            <a:ext cx="93610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smtClean="0">
              <a:solidFill>
                <a:srgbClr val="000000"/>
              </a:solidFill>
            </a:endParaRPr>
          </a:p>
        </p:txBody>
      </p:sp>
      <p:sp>
        <p:nvSpPr>
          <p:cNvPr id="32" name="TextBox 31"/>
          <p:cNvSpPr txBox="1"/>
          <p:nvPr/>
        </p:nvSpPr>
        <p:spPr>
          <a:xfrm>
            <a:off x="614199" y="836712"/>
            <a:ext cx="7920880" cy="923330"/>
          </a:xfrm>
          <a:prstGeom prst="rect">
            <a:avLst/>
          </a:prstGeom>
          <a:noFill/>
        </p:spPr>
        <p:txBody>
          <a:bodyPr wrap="square" rtlCol="0">
            <a:spAutoFit/>
          </a:bodyPr>
          <a:lstStyle/>
          <a:p>
            <a:pPr>
              <a:spcBef>
                <a:spcPts val="600"/>
              </a:spcBef>
            </a:pPr>
            <a:r>
              <a:rPr lang="zh-CN" altLang="zh-CN" dirty="0" smtClean="0">
                <a:solidFill>
                  <a:srgbClr val="000000"/>
                </a:solidFill>
              </a:rPr>
              <a:t>为</a:t>
            </a:r>
            <a:r>
              <a:rPr lang="zh-CN" altLang="en-US" dirty="0" smtClean="0">
                <a:solidFill>
                  <a:srgbClr val="000000"/>
                </a:solidFill>
              </a:rPr>
              <a:t>贵金属及其它商品</a:t>
            </a:r>
            <a:r>
              <a:rPr lang="zh-CN" altLang="en-US" dirty="0">
                <a:solidFill>
                  <a:srgbClr val="000000"/>
                </a:solidFill>
              </a:rPr>
              <a:t>贸易的</a:t>
            </a:r>
            <a:r>
              <a:rPr lang="zh-CN" altLang="en-US" dirty="0" smtClean="0">
                <a:solidFill>
                  <a:srgbClr val="000000"/>
                </a:solidFill>
              </a:rPr>
              <a:t>参与者（包括</a:t>
            </a:r>
            <a:r>
              <a:rPr lang="zh-CN" altLang="en-US" dirty="0">
                <a:solidFill>
                  <a:srgbClr val="000000"/>
                </a:solidFill>
              </a:rPr>
              <a:t>企业和</a:t>
            </a:r>
            <a:r>
              <a:rPr lang="zh-CN" altLang="en-US" dirty="0" smtClean="0">
                <a:solidFill>
                  <a:srgbClr val="000000"/>
                </a:solidFill>
              </a:rPr>
              <a:t>个人），</a:t>
            </a:r>
            <a:r>
              <a:rPr lang="zh-CN" altLang="zh-CN" dirty="0">
                <a:solidFill>
                  <a:srgbClr val="000000"/>
                </a:solidFill>
              </a:rPr>
              <a:t>提供</a:t>
            </a:r>
            <a:r>
              <a:rPr lang="zh-CN" altLang="en-US" dirty="0">
                <a:solidFill>
                  <a:srgbClr val="000000"/>
                </a:solidFill>
              </a:rPr>
              <a:t>一个集</a:t>
            </a:r>
            <a:r>
              <a:rPr lang="zh-CN" altLang="zh-CN" dirty="0" smtClean="0">
                <a:solidFill>
                  <a:srgbClr val="000000"/>
                </a:solidFill>
              </a:rPr>
              <a:t>信息</a:t>
            </a:r>
            <a:r>
              <a:rPr lang="zh-CN" altLang="en-US" dirty="0" smtClean="0">
                <a:solidFill>
                  <a:srgbClr val="000000"/>
                </a:solidFill>
              </a:rPr>
              <a:t>发布、在线交易</a:t>
            </a:r>
            <a:r>
              <a:rPr lang="zh-CN" altLang="zh-CN" dirty="0" smtClean="0">
                <a:solidFill>
                  <a:srgbClr val="000000"/>
                </a:solidFill>
              </a:rPr>
              <a:t>、</a:t>
            </a:r>
            <a:r>
              <a:rPr lang="zh-CN" altLang="zh-CN" dirty="0">
                <a:solidFill>
                  <a:srgbClr val="000000"/>
                </a:solidFill>
              </a:rPr>
              <a:t>支付结算</a:t>
            </a:r>
            <a:r>
              <a:rPr lang="zh-CN" altLang="zh-CN" dirty="0" smtClean="0">
                <a:solidFill>
                  <a:srgbClr val="000000"/>
                </a:solidFill>
              </a:rPr>
              <a:t>、</a:t>
            </a:r>
            <a:r>
              <a:rPr lang="zh-CN" altLang="en-US" dirty="0" smtClean="0">
                <a:solidFill>
                  <a:srgbClr val="000000"/>
                </a:solidFill>
              </a:rPr>
              <a:t>货物交</a:t>
            </a:r>
            <a:r>
              <a:rPr lang="zh-CN" altLang="zh-CN" dirty="0" smtClean="0">
                <a:solidFill>
                  <a:srgbClr val="000000"/>
                </a:solidFill>
              </a:rPr>
              <a:t>收</a:t>
            </a:r>
            <a:r>
              <a:rPr lang="zh-CN" altLang="en-US" dirty="0" smtClean="0">
                <a:solidFill>
                  <a:srgbClr val="000000"/>
                </a:solidFill>
              </a:rPr>
              <a:t>及融资理财</a:t>
            </a:r>
            <a:r>
              <a:rPr lang="zh-CN" altLang="zh-CN" dirty="0" smtClean="0">
                <a:solidFill>
                  <a:srgbClr val="000000"/>
                </a:solidFill>
              </a:rPr>
              <a:t>服务</a:t>
            </a:r>
            <a:r>
              <a:rPr lang="zh-CN" altLang="en-US" dirty="0">
                <a:solidFill>
                  <a:srgbClr val="000000"/>
                </a:solidFill>
              </a:rPr>
              <a:t>于一体</a:t>
            </a:r>
            <a:r>
              <a:rPr lang="zh-CN" altLang="en-US" dirty="0" smtClean="0">
                <a:solidFill>
                  <a:srgbClr val="000000"/>
                </a:solidFill>
              </a:rPr>
              <a:t>的多功能专业商务平台</a:t>
            </a:r>
            <a:endParaRPr lang="zh-CN" altLang="en-US" dirty="0">
              <a:solidFill>
                <a:srgbClr val="000000"/>
              </a:solidFill>
            </a:endParaRPr>
          </a:p>
        </p:txBody>
      </p:sp>
      <p:sp>
        <p:nvSpPr>
          <p:cNvPr id="33" name="矩形 32"/>
          <p:cNvSpPr/>
          <p:nvPr/>
        </p:nvSpPr>
        <p:spPr>
          <a:xfrm>
            <a:off x="683568" y="2348880"/>
            <a:ext cx="743844" cy="121542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srgbClr val="FFFFFF"/>
                </a:solidFill>
              </a:rPr>
              <a:t>企业</a:t>
            </a:r>
            <a:endParaRPr lang="en-US" altLang="zh-CN" sz="2000" dirty="0" smtClean="0">
              <a:solidFill>
                <a:srgbClr val="FFFFFF"/>
              </a:solidFill>
            </a:endParaRPr>
          </a:p>
          <a:p>
            <a:pPr algn="ctr"/>
            <a:r>
              <a:rPr lang="zh-CN" altLang="en-US" sz="2000" dirty="0" smtClean="0">
                <a:solidFill>
                  <a:srgbClr val="FFFFFF"/>
                </a:solidFill>
              </a:rPr>
              <a:t>市场</a:t>
            </a:r>
            <a:endParaRPr lang="zh-CN" altLang="en-US" sz="2000" dirty="0">
              <a:solidFill>
                <a:srgbClr val="FFFFFF"/>
              </a:solidFill>
            </a:endParaRPr>
          </a:p>
        </p:txBody>
      </p:sp>
      <p:sp>
        <p:nvSpPr>
          <p:cNvPr id="34" name="矩形 33"/>
          <p:cNvSpPr/>
          <p:nvPr/>
        </p:nvSpPr>
        <p:spPr>
          <a:xfrm>
            <a:off x="683568" y="3662319"/>
            <a:ext cx="743844" cy="1782905"/>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srgbClr val="FFFFFF"/>
                </a:solidFill>
              </a:rPr>
              <a:t>个人</a:t>
            </a:r>
            <a:endParaRPr lang="en-US" altLang="zh-CN" sz="2000" dirty="0" smtClean="0">
              <a:solidFill>
                <a:srgbClr val="FFFFFF"/>
              </a:solidFill>
            </a:endParaRPr>
          </a:p>
          <a:p>
            <a:pPr algn="ctr"/>
            <a:r>
              <a:rPr lang="zh-CN" altLang="en-US" sz="2000" dirty="0" smtClean="0">
                <a:solidFill>
                  <a:srgbClr val="FFFFFF"/>
                </a:solidFill>
              </a:rPr>
              <a:t>市场</a:t>
            </a:r>
            <a:endParaRPr lang="zh-CN" altLang="en-US" sz="2000" dirty="0">
              <a:solidFill>
                <a:srgbClr val="FFFFFF"/>
              </a:solidFill>
            </a:endParaRPr>
          </a:p>
        </p:txBody>
      </p:sp>
      <p:sp>
        <p:nvSpPr>
          <p:cNvPr id="37" name="矩形 36"/>
          <p:cNvSpPr/>
          <p:nvPr/>
        </p:nvSpPr>
        <p:spPr>
          <a:xfrm>
            <a:off x="1499420" y="2348880"/>
            <a:ext cx="2880320" cy="121542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0863" indent="-550863">
              <a:lnSpc>
                <a:spcPct val="150000"/>
              </a:lnSpc>
            </a:pPr>
            <a:r>
              <a:rPr lang="en-US" altLang="zh-CN" sz="1400" dirty="0" smtClean="0">
                <a:solidFill>
                  <a:srgbClr val="000000"/>
                </a:solidFill>
              </a:rPr>
              <a:t>B2B</a:t>
            </a:r>
            <a:r>
              <a:rPr lang="zh-CN" altLang="en-US" sz="1400" dirty="0" smtClean="0">
                <a:solidFill>
                  <a:srgbClr val="000000"/>
                </a:solidFill>
              </a:rPr>
              <a:t>：企业间贵金属和其它大宗商品的买卖、融资、融货</a:t>
            </a:r>
            <a:endParaRPr lang="zh-CN" altLang="en-US" sz="1400" dirty="0">
              <a:solidFill>
                <a:srgbClr val="000000"/>
              </a:solidFill>
            </a:endParaRPr>
          </a:p>
        </p:txBody>
      </p:sp>
      <p:sp>
        <p:nvSpPr>
          <p:cNvPr id="38" name="矩形 37"/>
          <p:cNvSpPr/>
          <p:nvPr/>
        </p:nvSpPr>
        <p:spPr>
          <a:xfrm>
            <a:off x="1499420" y="3681395"/>
            <a:ext cx="2880320" cy="1763829"/>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9750" indent="-539750">
              <a:lnSpc>
                <a:spcPct val="150000"/>
              </a:lnSpc>
            </a:pPr>
            <a:r>
              <a:rPr lang="en-US" altLang="zh-CN" sz="1400" dirty="0" smtClean="0">
                <a:solidFill>
                  <a:srgbClr val="000000"/>
                </a:solidFill>
              </a:rPr>
              <a:t>B2C</a:t>
            </a:r>
            <a:r>
              <a:rPr lang="zh-CN" altLang="en-US" sz="1400" dirty="0" smtClean="0">
                <a:solidFill>
                  <a:srgbClr val="000000"/>
                </a:solidFill>
              </a:rPr>
              <a:t>：企业向个人进行的贵金属商品零售</a:t>
            </a:r>
            <a:endParaRPr lang="en-US" altLang="zh-CN" sz="1400" dirty="0" smtClean="0">
              <a:solidFill>
                <a:srgbClr val="000000"/>
              </a:solidFill>
            </a:endParaRPr>
          </a:p>
          <a:p>
            <a:pPr marL="539750" indent="-539750">
              <a:lnSpc>
                <a:spcPct val="150000"/>
              </a:lnSpc>
            </a:pPr>
            <a:r>
              <a:rPr lang="en-US" altLang="zh-CN" sz="1400" dirty="0" smtClean="0">
                <a:solidFill>
                  <a:srgbClr val="000000"/>
                </a:solidFill>
              </a:rPr>
              <a:t>C2B</a:t>
            </a:r>
            <a:r>
              <a:rPr lang="zh-CN" altLang="en-US" sz="1400" dirty="0" smtClean="0">
                <a:solidFill>
                  <a:srgbClr val="000000"/>
                </a:solidFill>
              </a:rPr>
              <a:t>：个人向企业进行的贵金属商品回购、租赁、定制和融资</a:t>
            </a:r>
            <a:endParaRPr lang="en-US" altLang="zh-CN" sz="1400" dirty="0" smtClean="0">
              <a:solidFill>
                <a:srgbClr val="000000"/>
              </a:solidFill>
            </a:endParaRPr>
          </a:p>
          <a:p>
            <a:pPr marL="539750" indent="-539750">
              <a:lnSpc>
                <a:spcPct val="150000"/>
              </a:lnSpc>
            </a:pPr>
            <a:r>
              <a:rPr lang="en-US" altLang="zh-CN" sz="1400" dirty="0" smtClean="0">
                <a:solidFill>
                  <a:srgbClr val="000000"/>
                </a:solidFill>
              </a:rPr>
              <a:t>C2C</a:t>
            </a:r>
            <a:r>
              <a:rPr lang="zh-CN" altLang="en-US" sz="1400" dirty="0" smtClean="0">
                <a:solidFill>
                  <a:srgbClr val="000000"/>
                </a:solidFill>
              </a:rPr>
              <a:t>：个人间的商品转让</a:t>
            </a:r>
            <a:endParaRPr lang="zh-CN" altLang="en-US" sz="1400" dirty="0">
              <a:solidFill>
                <a:srgbClr val="000000"/>
              </a:solidFill>
            </a:endParaRPr>
          </a:p>
        </p:txBody>
      </p:sp>
      <p:grpSp>
        <p:nvGrpSpPr>
          <p:cNvPr id="39" name="组合 38"/>
          <p:cNvGrpSpPr/>
          <p:nvPr/>
        </p:nvGrpSpPr>
        <p:grpSpPr>
          <a:xfrm>
            <a:off x="4755823" y="1509895"/>
            <a:ext cx="4030531" cy="4583401"/>
            <a:chOff x="4755823" y="2045360"/>
            <a:chExt cx="4030531" cy="4583401"/>
          </a:xfrm>
        </p:grpSpPr>
        <p:pic>
          <p:nvPicPr>
            <p:cNvPr id="4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5823" y="2045360"/>
              <a:ext cx="3920478" cy="407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矩形 40"/>
            <p:cNvSpPr/>
            <p:nvPr/>
          </p:nvSpPr>
          <p:spPr>
            <a:xfrm>
              <a:off x="4763131" y="6322053"/>
              <a:ext cx="1981319" cy="3067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rgbClr val="FFFFFF"/>
                  </a:solidFill>
                </a:rPr>
                <a:t>银行</a:t>
              </a:r>
              <a:r>
                <a:rPr lang="en-US" altLang="zh-CN" sz="1200" dirty="0" smtClean="0">
                  <a:solidFill>
                    <a:srgbClr val="FFFFFF"/>
                  </a:solidFill>
                </a:rPr>
                <a:t>/</a:t>
              </a:r>
              <a:r>
                <a:rPr lang="zh-CN" altLang="en-US" sz="1200" dirty="0" smtClean="0">
                  <a:solidFill>
                    <a:srgbClr val="FFFFFF"/>
                  </a:solidFill>
                </a:rPr>
                <a:t>第三方支付</a:t>
              </a:r>
              <a:endParaRPr lang="zh-CN" altLang="en-US" sz="1200" dirty="0">
                <a:solidFill>
                  <a:srgbClr val="FFFFFF"/>
                </a:solidFill>
              </a:endParaRPr>
            </a:p>
          </p:txBody>
        </p:sp>
        <p:sp>
          <p:nvSpPr>
            <p:cNvPr id="42" name="矩形 41"/>
            <p:cNvSpPr/>
            <p:nvPr/>
          </p:nvSpPr>
          <p:spPr>
            <a:xfrm>
              <a:off x="6803175" y="6322053"/>
              <a:ext cx="1977733" cy="3067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rgbClr val="FFFFFF"/>
                  </a:solidFill>
                </a:rPr>
                <a:t>仓储</a:t>
              </a:r>
              <a:r>
                <a:rPr lang="en-US" altLang="zh-CN" sz="1200" dirty="0" smtClean="0">
                  <a:solidFill>
                    <a:srgbClr val="FFFFFF"/>
                  </a:solidFill>
                </a:rPr>
                <a:t>/</a:t>
              </a:r>
              <a:r>
                <a:rPr lang="zh-CN" altLang="en-US" sz="1200" dirty="0" smtClean="0">
                  <a:solidFill>
                    <a:srgbClr val="FFFFFF"/>
                  </a:solidFill>
                </a:rPr>
                <a:t>物流体系</a:t>
              </a:r>
              <a:endParaRPr lang="zh-CN" altLang="en-US" sz="1200" dirty="0">
                <a:solidFill>
                  <a:srgbClr val="FFFFFF"/>
                </a:solidFill>
              </a:endParaRPr>
            </a:p>
          </p:txBody>
        </p:sp>
        <p:sp>
          <p:nvSpPr>
            <p:cNvPr id="43" name="右箭头 42"/>
            <p:cNvSpPr/>
            <p:nvPr/>
          </p:nvSpPr>
          <p:spPr>
            <a:xfrm rot="16200000">
              <a:off x="5563499" y="5172834"/>
              <a:ext cx="373276" cy="1988627"/>
            </a:xfrm>
            <a:prstGeom prst="rightArrow">
              <a:avLst>
                <a:gd name="adj1" fmla="val 100000"/>
                <a:gd name="adj2" fmla="val 68625"/>
              </a:avLst>
            </a:prstGeom>
            <a:solidFill>
              <a:srgbClr val="FF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smtClean="0">
                <a:solidFill>
                  <a:srgbClr val="000000"/>
                </a:solidFill>
              </a:endParaRPr>
            </a:p>
          </p:txBody>
        </p:sp>
        <p:sp>
          <p:nvSpPr>
            <p:cNvPr id="44" name="右箭头 43"/>
            <p:cNvSpPr/>
            <p:nvPr/>
          </p:nvSpPr>
          <p:spPr>
            <a:xfrm rot="16200000">
              <a:off x="7605403" y="5172834"/>
              <a:ext cx="373276" cy="1988627"/>
            </a:xfrm>
            <a:prstGeom prst="rightArrow">
              <a:avLst>
                <a:gd name="adj1" fmla="val 100000"/>
                <a:gd name="adj2" fmla="val 6862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smtClean="0">
                <a:solidFill>
                  <a:srgbClr val="000000"/>
                </a:solidFill>
              </a:endParaRPr>
            </a:p>
          </p:txBody>
        </p:sp>
        <p:sp>
          <p:nvSpPr>
            <p:cNvPr id="45" name="矩形 44"/>
            <p:cNvSpPr/>
            <p:nvPr/>
          </p:nvSpPr>
          <p:spPr>
            <a:xfrm>
              <a:off x="5052065" y="6145112"/>
              <a:ext cx="1396143" cy="186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smtClean="0">
                  <a:solidFill>
                    <a:srgbClr val="000000"/>
                  </a:solidFill>
                </a:rPr>
                <a:t>支付</a:t>
              </a:r>
              <a:r>
                <a:rPr lang="en-US" altLang="zh-CN" sz="900" dirty="0" smtClean="0">
                  <a:solidFill>
                    <a:srgbClr val="000000"/>
                  </a:solidFill>
                </a:rPr>
                <a:t>, </a:t>
              </a:r>
              <a:r>
                <a:rPr lang="zh-CN" altLang="en-US" sz="900" dirty="0" smtClean="0">
                  <a:solidFill>
                    <a:srgbClr val="000000"/>
                  </a:solidFill>
                </a:rPr>
                <a:t>清算</a:t>
              </a:r>
              <a:r>
                <a:rPr lang="en-US" altLang="zh-CN" sz="900" dirty="0" smtClean="0">
                  <a:solidFill>
                    <a:srgbClr val="000000"/>
                  </a:solidFill>
                </a:rPr>
                <a:t>, </a:t>
              </a:r>
              <a:r>
                <a:rPr lang="zh-CN" altLang="en-US" sz="900" dirty="0" smtClean="0">
                  <a:solidFill>
                    <a:srgbClr val="000000"/>
                  </a:solidFill>
                </a:rPr>
                <a:t>融资</a:t>
              </a:r>
              <a:endParaRPr lang="zh-CN" altLang="en-US" sz="900" dirty="0">
                <a:solidFill>
                  <a:srgbClr val="000000"/>
                </a:solidFill>
              </a:endParaRPr>
            </a:p>
          </p:txBody>
        </p:sp>
        <p:sp>
          <p:nvSpPr>
            <p:cNvPr id="46" name="矩形 45"/>
            <p:cNvSpPr/>
            <p:nvPr/>
          </p:nvSpPr>
          <p:spPr>
            <a:xfrm>
              <a:off x="7093969" y="6143924"/>
              <a:ext cx="1396143" cy="186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smtClean="0">
                  <a:solidFill>
                    <a:srgbClr val="000000"/>
                  </a:solidFill>
                </a:rPr>
                <a:t>仓储</a:t>
              </a:r>
              <a:r>
                <a:rPr lang="en-US" altLang="zh-CN" sz="900" dirty="0" smtClean="0">
                  <a:solidFill>
                    <a:srgbClr val="000000"/>
                  </a:solidFill>
                </a:rPr>
                <a:t>, </a:t>
              </a:r>
              <a:r>
                <a:rPr lang="zh-CN" altLang="en-US" sz="900" dirty="0" smtClean="0">
                  <a:solidFill>
                    <a:srgbClr val="000000"/>
                  </a:solidFill>
                </a:rPr>
                <a:t>配送</a:t>
              </a:r>
              <a:endParaRPr lang="zh-CN" altLang="en-US" sz="900" dirty="0">
                <a:solidFill>
                  <a:srgbClr val="000000"/>
                </a:solidFill>
              </a:endParaRPr>
            </a:p>
          </p:txBody>
        </p:sp>
      </p:grpSp>
      <p:sp>
        <p:nvSpPr>
          <p:cNvPr id="47" name="TextBox 46"/>
          <p:cNvSpPr txBox="1"/>
          <p:nvPr/>
        </p:nvSpPr>
        <p:spPr>
          <a:xfrm>
            <a:off x="614199" y="1700808"/>
            <a:ext cx="3855771" cy="646331"/>
          </a:xfrm>
          <a:prstGeom prst="rect">
            <a:avLst/>
          </a:prstGeom>
          <a:noFill/>
        </p:spPr>
        <p:txBody>
          <a:bodyPr wrap="square" rtlCol="0">
            <a:spAutoFit/>
          </a:bodyPr>
          <a:lstStyle/>
          <a:p>
            <a:pPr>
              <a:spcBef>
                <a:spcPts val="600"/>
              </a:spcBef>
            </a:pPr>
            <a:r>
              <a:rPr lang="zh-CN" altLang="en-US" dirty="0" smtClean="0">
                <a:solidFill>
                  <a:srgbClr val="000000"/>
                </a:solidFill>
              </a:rPr>
              <a:t>电子商务</a:t>
            </a:r>
            <a:r>
              <a:rPr lang="zh-CN" altLang="zh-CN" dirty="0" smtClean="0">
                <a:solidFill>
                  <a:srgbClr val="000000"/>
                </a:solidFill>
              </a:rPr>
              <a:t>平台</a:t>
            </a:r>
            <a:r>
              <a:rPr lang="zh-CN" altLang="en-US" dirty="0" smtClean="0">
                <a:solidFill>
                  <a:srgbClr val="000000"/>
                </a:solidFill>
              </a:rPr>
              <a:t>将同时以多种业务形态服务于多个细分市场：</a:t>
            </a:r>
            <a:endParaRPr lang="en-US" altLang="zh-CN" dirty="0" smtClean="0">
              <a:solidFill>
                <a:srgbClr val="000000"/>
              </a:solidFill>
            </a:endParaRPr>
          </a:p>
        </p:txBody>
      </p:sp>
    </p:spTree>
    <p:extLst>
      <p:ext uri="{BB962C8B-B14F-4D97-AF65-F5344CB8AC3E}">
        <p14:creationId xmlns:p14="http://schemas.microsoft.com/office/powerpoint/2010/main" val="1265278544"/>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14 CuadroTexto"/>
          <p:cNvSpPr txBox="1">
            <a:spLocks noChangeArrowheads="1"/>
          </p:cNvSpPr>
          <p:nvPr/>
        </p:nvSpPr>
        <p:spPr bwMode="auto">
          <a:xfrm>
            <a:off x="7783513" y="6172200"/>
            <a:ext cx="315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i="1">
                <a:solidFill>
                  <a:prstClr val="white"/>
                </a:solidFill>
                <a:latin typeface="Calibri" panose="020F0502020204030204" pitchFamily="34" charset="0"/>
              </a:rPr>
              <a:t>of</a:t>
            </a:r>
            <a:endParaRPr lang="zh-CN" altLang="en-US" sz="1200" b="1" i="1">
              <a:solidFill>
                <a:prstClr val="white"/>
              </a:solidFill>
              <a:latin typeface="Calibri" panose="020F0502020204030204" pitchFamily="34" charset="0"/>
            </a:endParaRPr>
          </a:p>
        </p:txBody>
      </p:sp>
      <p:sp>
        <p:nvSpPr>
          <p:cNvPr id="24" name="15 CuadroTexto"/>
          <p:cNvSpPr txBox="1">
            <a:spLocks noChangeArrowheads="1"/>
          </p:cNvSpPr>
          <p:nvPr/>
        </p:nvSpPr>
        <p:spPr bwMode="auto">
          <a:xfrm>
            <a:off x="8051800" y="6157913"/>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prstClr val="white"/>
                </a:solidFill>
                <a:latin typeface="Calibri" panose="020F0502020204030204" pitchFamily="34" charset="0"/>
              </a:rPr>
              <a:t>1</a:t>
            </a:r>
            <a:endParaRPr lang="zh-CN" altLang="en-US" sz="1200" b="1" dirty="0">
              <a:solidFill>
                <a:prstClr val="white"/>
              </a:solidFill>
              <a:latin typeface="Calibri" panose="020F0502020204030204" pitchFamily="34" charset="0"/>
            </a:endParaRPr>
          </a:p>
        </p:txBody>
      </p:sp>
      <p:sp>
        <p:nvSpPr>
          <p:cNvPr id="26" name="矩形 25"/>
          <p:cNvSpPr/>
          <p:nvPr/>
        </p:nvSpPr>
        <p:spPr>
          <a:xfrm>
            <a:off x="0" y="5507556"/>
            <a:ext cx="9180314" cy="13562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2000" dirty="0" smtClean="0">
                <a:solidFill>
                  <a:prstClr val="white"/>
                </a:solidFill>
                <a:latin typeface="黑体" panose="02010609060101010101" pitchFamily="49" charset="-122"/>
                <a:ea typeface="黑体" panose="02010609060101010101" pitchFamily="49" charset="-122"/>
              </a:rPr>
              <a:t>                诚信 </a:t>
            </a:r>
            <a:r>
              <a:rPr lang="en-US" altLang="zh-CN" sz="2000" dirty="0" smtClean="0">
                <a:solidFill>
                  <a:prstClr val="white"/>
                </a:solidFill>
                <a:latin typeface="黑体" panose="02010609060101010101" pitchFamily="49" charset="-122"/>
                <a:ea typeface="黑体" panose="02010609060101010101" pitchFamily="49" charset="-122"/>
              </a:rPr>
              <a:t>• </a:t>
            </a:r>
            <a:r>
              <a:rPr lang="zh-CN" altLang="en-US" sz="2000" dirty="0" smtClean="0">
                <a:solidFill>
                  <a:prstClr val="white"/>
                </a:solidFill>
                <a:latin typeface="黑体" panose="02010609060101010101" pitchFamily="49" charset="-122"/>
                <a:ea typeface="黑体" panose="02010609060101010101" pitchFamily="49" charset="-122"/>
              </a:rPr>
              <a:t>创新 </a:t>
            </a:r>
            <a:r>
              <a:rPr lang="en-US" altLang="zh-CN" sz="2000" dirty="0" smtClean="0">
                <a:solidFill>
                  <a:prstClr val="white"/>
                </a:solidFill>
                <a:latin typeface="黑体" panose="02010609060101010101" pitchFamily="49" charset="-122"/>
                <a:ea typeface="黑体" panose="02010609060101010101" pitchFamily="49" charset="-122"/>
              </a:rPr>
              <a:t>• </a:t>
            </a:r>
            <a:r>
              <a:rPr lang="zh-CN" altLang="en-US" sz="2000" dirty="0" smtClean="0">
                <a:solidFill>
                  <a:prstClr val="white"/>
                </a:solidFill>
                <a:latin typeface="黑体" panose="02010609060101010101" pitchFamily="49" charset="-122"/>
                <a:ea typeface="黑体" panose="02010609060101010101" pitchFamily="49" charset="-122"/>
              </a:rPr>
              <a:t>安全</a:t>
            </a:r>
            <a:endParaRPr lang="en-US" altLang="zh-CN" sz="2000" dirty="0" smtClean="0">
              <a:solidFill>
                <a:prstClr val="white"/>
              </a:solidFill>
              <a:latin typeface="黑体" panose="02010609060101010101" pitchFamily="49" charset="-122"/>
              <a:ea typeface="黑体" panose="02010609060101010101" pitchFamily="49" charset="-122"/>
            </a:endParaRPr>
          </a:p>
          <a:p>
            <a:pPr>
              <a:spcAft>
                <a:spcPts val="800"/>
              </a:spcAft>
            </a:pPr>
            <a:r>
              <a:rPr lang="en-US" altLang="zh-CN" sz="2000" dirty="0" smtClean="0">
                <a:solidFill>
                  <a:prstClr val="white"/>
                </a:solidFill>
              </a:rPr>
              <a:t>                          Credibility • Innovation • Safety</a:t>
            </a:r>
            <a:endParaRPr lang="en-US" altLang="zh-CN" sz="2000" dirty="0">
              <a:solidFill>
                <a:prstClr val="white"/>
              </a:solidFill>
              <a:latin typeface="黑体" panose="02010609060101010101" pitchFamily="49" charset="-122"/>
              <a:ea typeface="黑体" panose="02010609060101010101" pitchFamily="49" charset="-122"/>
            </a:endParaRPr>
          </a:p>
        </p:txBody>
      </p:sp>
      <p:sp>
        <p:nvSpPr>
          <p:cNvPr id="28" name="13 CuadroTexto"/>
          <p:cNvSpPr txBox="1">
            <a:spLocks noChangeArrowheads="1"/>
          </p:cNvSpPr>
          <p:nvPr/>
        </p:nvSpPr>
        <p:spPr bwMode="auto">
          <a:xfrm>
            <a:off x="7655856" y="6057493"/>
            <a:ext cx="263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b="1" dirty="0" smtClean="0">
                <a:solidFill>
                  <a:prstClr val="white"/>
                </a:solidFill>
                <a:latin typeface="Calibri" panose="020F0502020204030204" pitchFamily="34" charset="0"/>
              </a:rPr>
              <a:t>3</a:t>
            </a:r>
            <a:endParaRPr lang="zh-CN" altLang="en-US" sz="1200" b="1" dirty="0">
              <a:solidFill>
                <a:prstClr val="white"/>
              </a:solidFill>
              <a:latin typeface="Calibri" panose="020F0502020204030204" pitchFamily="34" charset="0"/>
            </a:endParaRPr>
          </a:p>
        </p:txBody>
      </p:sp>
      <p:sp>
        <p:nvSpPr>
          <p:cNvPr id="29" name="15 CuadroTexto"/>
          <p:cNvSpPr txBox="1">
            <a:spLocks noChangeArrowheads="1"/>
          </p:cNvSpPr>
          <p:nvPr/>
        </p:nvSpPr>
        <p:spPr bwMode="auto">
          <a:xfrm>
            <a:off x="8194019"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prstClr val="white"/>
                </a:solidFill>
                <a:latin typeface="Calibri" panose="020F0502020204030204" pitchFamily="34" charset="0"/>
              </a:rPr>
              <a:t>2</a:t>
            </a:r>
            <a:r>
              <a:rPr lang="en-US" altLang="zh-CN" sz="1200" b="1" dirty="0" smtClean="0">
                <a:solidFill>
                  <a:prstClr val="white"/>
                </a:solidFill>
                <a:latin typeface="Calibri" panose="020F0502020204030204" pitchFamily="34" charset="0"/>
              </a:rPr>
              <a:t>6</a:t>
            </a:r>
            <a:endParaRPr lang="zh-CN" altLang="en-US" sz="1200" b="1" dirty="0">
              <a:solidFill>
                <a:prstClr val="white"/>
              </a:solidFill>
              <a:latin typeface="Calibri" panose="020F0502020204030204" pitchFamily="34" charset="0"/>
            </a:endParaRPr>
          </a:p>
        </p:txBody>
      </p:sp>
      <p:pic>
        <p:nvPicPr>
          <p:cNvPr id="30" name="Imagen 6" descr="C:\Users\Design\Documents\Edu\Product Launch\btns.png">
            <a:hlinkClick r:id="" action="ppaction://hlinkshowjump?jump=nextslid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5019" y="6127343"/>
            <a:ext cx="177800" cy="176213"/>
          </a:xfrm>
          <a:prstGeom prst="rect">
            <a:avLst/>
          </a:prstGeom>
          <a:noFill/>
          <a:ln>
            <a:noFill/>
          </a:ln>
          <a:extLst/>
        </p:spPr>
      </p:pic>
      <p:pic>
        <p:nvPicPr>
          <p:cNvPr id="35" name="Imagen 6" descr="C:\Users\Design\Documents\Edu\Product Launch\btns.png">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4394" y="6127343"/>
            <a:ext cx="177800" cy="176213"/>
          </a:xfrm>
          <a:prstGeom prst="rect">
            <a:avLst/>
          </a:prstGeom>
          <a:noFill/>
          <a:ln>
            <a:noFill/>
          </a:ln>
          <a:extLst/>
        </p:spPr>
      </p:pic>
      <p:sp>
        <p:nvSpPr>
          <p:cNvPr id="36" name="13 CuadroTexto"/>
          <p:cNvSpPr txBox="1">
            <a:spLocks noChangeArrowheads="1"/>
          </p:cNvSpPr>
          <p:nvPr/>
        </p:nvSpPr>
        <p:spPr bwMode="auto">
          <a:xfrm>
            <a:off x="7884368" y="6055905"/>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i="1" dirty="0">
                <a:solidFill>
                  <a:prstClr val="white">
                    <a:lumMod val="95000"/>
                  </a:prstClr>
                </a:solidFill>
                <a:latin typeface="Times New Roman" panose="02020603050405020304" pitchFamily="18" charset="0"/>
                <a:cs typeface="Times New Roman" panose="02020603050405020304" pitchFamily="18" charset="0"/>
              </a:rPr>
              <a:t>of</a:t>
            </a:r>
            <a:endParaRPr lang="zh-CN" altLang="en-US" sz="1200" i="1" dirty="0">
              <a:solidFill>
                <a:prstClr val="white">
                  <a:lumMod val="95000"/>
                </a:prstClr>
              </a:solidFill>
              <a:latin typeface="Times New Roman" panose="02020603050405020304" pitchFamily="18" charset="0"/>
              <a:cs typeface="Times New Roman" panose="02020603050405020304" pitchFamily="18" charset="0"/>
            </a:endParaRPr>
          </a:p>
        </p:txBody>
      </p:sp>
      <p:pic>
        <p:nvPicPr>
          <p:cNvPr id="22" name="Picture 20" descr="C:\Documents and Settings\songs\桌面\PPT\tpme标.jpg"/>
          <p:cNvPicPr>
            <a:picLocks noChangeAspect="1" noChangeArrowheads="1"/>
          </p:cNvPicPr>
          <p:nvPr/>
        </p:nvPicPr>
        <p:blipFill>
          <a:blip r:embed="rId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7399" y="5988469"/>
            <a:ext cx="770225" cy="411364"/>
          </a:xfrm>
          <a:prstGeom prst="rect">
            <a:avLst/>
          </a:prstGeom>
          <a:ln>
            <a:noFill/>
          </a:ln>
          <a:effectLst>
            <a:outerShdw blurRad="292100" dist="139700" dir="2700000" algn="tl" rotWithShape="0">
              <a:srgbClr val="333333">
                <a:alpha val="65000"/>
              </a:srgbClr>
            </a:outerShdw>
          </a:effectLst>
          <a:extLst/>
        </p:spPr>
      </p:pic>
      <p:pic>
        <p:nvPicPr>
          <p:cNvPr id="27" name="Picture 25" descr="D:\我的工作文件\宣传类\2013传播计划\宣传册\素材\宣传册\zxlogo.gif"/>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8974" y="5733256"/>
            <a:ext cx="886371" cy="881802"/>
          </a:xfrm>
          <a:prstGeom prst="rect">
            <a:avLst/>
          </a:prstGeom>
          <a:ln>
            <a:noFill/>
          </a:ln>
          <a:effectLst>
            <a:glow rad="50800">
              <a:schemeClr val="bg1">
                <a:alpha val="6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25" name="组合 24"/>
          <p:cNvGrpSpPr/>
          <p:nvPr/>
        </p:nvGrpSpPr>
        <p:grpSpPr>
          <a:xfrm>
            <a:off x="-239196" y="1268760"/>
            <a:ext cx="1692000" cy="4286217"/>
            <a:chOff x="-239196" y="1519047"/>
            <a:chExt cx="1692000" cy="4286217"/>
          </a:xfrm>
        </p:grpSpPr>
        <p:sp>
          <p:nvSpPr>
            <p:cNvPr id="31" name="弧形 30"/>
            <p:cNvSpPr/>
            <p:nvPr/>
          </p:nvSpPr>
          <p:spPr>
            <a:xfrm>
              <a:off x="-239196" y="1628800"/>
              <a:ext cx="1692000" cy="4032448"/>
            </a:xfrm>
            <a:prstGeom prst="arc">
              <a:avLst>
                <a:gd name="adj1" fmla="val 16177335"/>
                <a:gd name="adj2" fmla="val 5483936"/>
              </a:avLst>
            </a:prstGeom>
            <a:ln w="44450" cmpd="sng">
              <a:solidFill>
                <a:srgbClr val="C0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0000"/>
                </a:solidFill>
              </a:endParaRPr>
            </a:p>
          </p:txBody>
        </p:sp>
        <p:sp>
          <p:nvSpPr>
            <p:cNvPr id="32" name="矩形 31"/>
            <p:cNvSpPr/>
            <p:nvPr/>
          </p:nvSpPr>
          <p:spPr>
            <a:xfrm>
              <a:off x="238505" y="1519047"/>
              <a:ext cx="93610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smtClean="0">
                <a:solidFill>
                  <a:srgbClr val="000000"/>
                </a:solidFill>
              </a:endParaRPr>
            </a:p>
          </p:txBody>
        </p:sp>
        <p:sp>
          <p:nvSpPr>
            <p:cNvPr id="33" name="矩形 32"/>
            <p:cNvSpPr/>
            <p:nvPr/>
          </p:nvSpPr>
          <p:spPr>
            <a:xfrm>
              <a:off x="323528" y="5445224"/>
              <a:ext cx="93610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smtClean="0">
                <a:solidFill>
                  <a:srgbClr val="000000"/>
                </a:solidFill>
              </a:endParaRPr>
            </a:p>
          </p:txBody>
        </p:sp>
      </p:grpSp>
      <p:sp>
        <p:nvSpPr>
          <p:cNvPr id="34" name="矩形 33"/>
          <p:cNvSpPr/>
          <p:nvPr/>
        </p:nvSpPr>
        <p:spPr>
          <a:xfrm>
            <a:off x="1561004" y="3573016"/>
            <a:ext cx="6539388" cy="544607"/>
          </a:xfrm>
          <a:prstGeom prst="rect">
            <a:avLst/>
          </a:prstGeom>
          <a:solidFill>
            <a:srgbClr val="3399FF"/>
          </a:solidFill>
        </p:spPr>
        <p:style>
          <a:lnRef idx="0">
            <a:scrgbClr r="0" g="0" b="0"/>
          </a:lnRef>
          <a:fillRef idx="0">
            <a:scrgbClr r="0" g="0" b="0"/>
          </a:fillRef>
          <a:effectRef idx="0">
            <a:scrgbClr r="0" g="0" b="0"/>
          </a:effectRef>
          <a:fontRef idx="minor">
            <a:schemeClr val="lt1"/>
          </a:fontRef>
        </p:style>
        <p:txBody>
          <a:bodyPr spcFirstLastPara="0" vert="horz" wrap="square" lIns="511481" tIns="30480" rIns="30480" bIns="30480" numCol="1" spcCol="1270" anchor="ctr" anchorCtr="0">
            <a:noAutofit/>
          </a:bodyPr>
          <a:lstStyle/>
          <a:p>
            <a:pPr defTabSz="533400">
              <a:lnSpc>
                <a:spcPct val="90000"/>
              </a:lnSpc>
              <a:spcAft>
                <a:spcPct val="35000"/>
              </a:spcAft>
            </a:pPr>
            <a:r>
              <a:rPr lang="zh-CN" altLang="en-US" sz="1600" dirty="0">
                <a:solidFill>
                  <a:srgbClr val="FFFFFF"/>
                </a:solidFill>
              </a:rPr>
              <a:t>提升</a:t>
            </a:r>
            <a:r>
              <a:rPr lang="zh-CN" altLang="en-US" sz="1600" dirty="0" smtClean="0">
                <a:solidFill>
                  <a:srgbClr val="FFFFFF"/>
                </a:solidFill>
              </a:rPr>
              <a:t>交易所和现货企业的品牌知名度；</a:t>
            </a:r>
            <a:endParaRPr lang="zh-CN" altLang="zh-CN" sz="1600" dirty="0">
              <a:solidFill>
                <a:srgbClr val="FFFFFF"/>
              </a:solidFill>
            </a:endParaRPr>
          </a:p>
        </p:txBody>
      </p:sp>
      <p:sp>
        <p:nvSpPr>
          <p:cNvPr id="37" name="标题 1"/>
          <p:cNvSpPr>
            <a:spLocks noGrp="1"/>
          </p:cNvSpPr>
          <p:nvPr>
            <p:ph type="title"/>
          </p:nvPr>
        </p:nvSpPr>
        <p:spPr>
          <a:xfrm>
            <a:off x="415084" y="404665"/>
            <a:ext cx="8210550" cy="504056"/>
          </a:xfrm>
        </p:spPr>
        <p:txBody>
          <a:bodyPr/>
          <a:lstStyle/>
          <a:p>
            <a:r>
              <a:rPr lang="en-US" altLang="zh-CN" sz="2400" kern="1200" dirty="0" smtClean="0">
                <a:latin typeface="微软雅黑" panose="020B0503020204020204" pitchFamily="34" charset="-122"/>
                <a:ea typeface="微软雅黑" panose="020B0503020204020204" pitchFamily="34" charset="-122"/>
                <a:cs typeface="+mn-cs"/>
              </a:rPr>
              <a:t>5.2</a:t>
            </a:r>
            <a:r>
              <a:rPr lang="zh-CN" altLang="en-US" sz="2400" kern="1200" dirty="0" smtClean="0">
                <a:latin typeface="微软雅黑" panose="020B0503020204020204" pitchFamily="34" charset="-122"/>
                <a:ea typeface="微软雅黑" panose="020B0503020204020204" pitchFamily="34" charset="-122"/>
                <a:cs typeface="+mn-cs"/>
              </a:rPr>
              <a:t>电子商务平台的意义</a:t>
            </a:r>
            <a:endParaRPr lang="zh-CN" altLang="en-US" sz="2400" kern="1200" dirty="0">
              <a:latin typeface="微软雅黑" panose="020B0503020204020204" pitchFamily="34" charset="-122"/>
              <a:ea typeface="微软雅黑" panose="020B0503020204020204" pitchFamily="34" charset="-122"/>
              <a:cs typeface="+mn-cs"/>
            </a:endParaRPr>
          </a:p>
        </p:txBody>
      </p:sp>
      <p:grpSp>
        <p:nvGrpSpPr>
          <p:cNvPr id="38" name="组合 37"/>
          <p:cNvGrpSpPr/>
          <p:nvPr/>
        </p:nvGrpSpPr>
        <p:grpSpPr>
          <a:xfrm>
            <a:off x="1259632" y="1803384"/>
            <a:ext cx="6840760" cy="544607"/>
            <a:chOff x="1020011" y="1152128"/>
            <a:chExt cx="7929264" cy="917668"/>
          </a:xfrm>
          <a:solidFill>
            <a:srgbClr val="3399FF"/>
          </a:solidFill>
        </p:grpSpPr>
        <p:sp>
          <p:nvSpPr>
            <p:cNvPr id="39" name="矩形 38"/>
            <p:cNvSpPr/>
            <p:nvPr/>
          </p:nvSpPr>
          <p:spPr>
            <a:xfrm>
              <a:off x="1020011" y="1152128"/>
              <a:ext cx="7929264" cy="91766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矩形 39"/>
            <p:cNvSpPr/>
            <p:nvPr/>
          </p:nvSpPr>
          <p:spPr>
            <a:xfrm>
              <a:off x="1020011" y="1152128"/>
              <a:ext cx="7929264" cy="91766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11481" tIns="30480" rIns="30480" bIns="30480" numCol="1" spcCol="1270" anchor="ctr" anchorCtr="0">
              <a:noAutofit/>
            </a:bodyPr>
            <a:lstStyle/>
            <a:p>
              <a:pPr defTabSz="533400">
                <a:lnSpc>
                  <a:spcPct val="90000"/>
                </a:lnSpc>
                <a:spcAft>
                  <a:spcPct val="35000"/>
                </a:spcAft>
              </a:pPr>
              <a:r>
                <a:rPr lang="zh-CN" altLang="en-US" sz="1600" dirty="0" smtClean="0">
                  <a:solidFill>
                    <a:srgbClr val="FFFFFF"/>
                  </a:solidFill>
                </a:rPr>
                <a:t>促进现货交易，扩大交易所与现货企业现货交易的规模；</a:t>
              </a:r>
              <a:endParaRPr lang="zh-CN" altLang="en-US" sz="1600" dirty="0">
                <a:solidFill>
                  <a:srgbClr val="FFFFFF"/>
                </a:solidFill>
              </a:endParaRPr>
            </a:p>
          </p:txBody>
        </p:sp>
      </p:grpSp>
      <p:sp>
        <p:nvSpPr>
          <p:cNvPr id="41" name="椭圆 40"/>
          <p:cNvSpPr/>
          <p:nvPr/>
        </p:nvSpPr>
        <p:spPr>
          <a:xfrm>
            <a:off x="899592" y="1803384"/>
            <a:ext cx="550034" cy="544607"/>
          </a:xfrm>
          <a:prstGeom prst="ellipse">
            <a:avLst/>
          </a:prstGeom>
          <a:ln>
            <a:solidFill>
              <a:srgbClr val="C00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2" name="椭圆 41"/>
          <p:cNvSpPr/>
          <p:nvPr/>
        </p:nvSpPr>
        <p:spPr>
          <a:xfrm>
            <a:off x="1111095" y="3573016"/>
            <a:ext cx="550034" cy="544607"/>
          </a:xfrm>
          <a:prstGeom prst="ellipse">
            <a:avLst/>
          </a:prstGeom>
          <a:ln>
            <a:solidFill>
              <a:srgbClr val="C00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3" name="矩形 42"/>
          <p:cNvSpPr/>
          <p:nvPr/>
        </p:nvSpPr>
        <p:spPr>
          <a:xfrm>
            <a:off x="1395378" y="4437112"/>
            <a:ext cx="6705014" cy="504334"/>
          </a:xfrm>
          <a:prstGeom prst="rect">
            <a:avLst/>
          </a:prstGeom>
          <a:solidFill>
            <a:srgbClr val="3399FF"/>
          </a:solidFill>
        </p:spPr>
        <p:style>
          <a:lnRef idx="0">
            <a:scrgbClr r="0" g="0" b="0"/>
          </a:lnRef>
          <a:fillRef idx="0">
            <a:scrgbClr r="0" g="0" b="0"/>
          </a:fillRef>
          <a:effectRef idx="0">
            <a:scrgbClr r="0" g="0" b="0"/>
          </a:effectRef>
          <a:fontRef idx="minor">
            <a:schemeClr val="lt1"/>
          </a:fontRef>
        </p:style>
        <p:txBody>
          <a:bodyPr spcFirstLastPara="0" vert="horz" wrap="square" lIns="511481" tIns="30480" rIns="30480" bIns="30480" numCol="1" spcCol="1270" anchor="ctr" anchorCtr="0">
            <a:noAutofit/>
          </a:bodyPr>
          <a:lstStyle/>
          <a:p>
            <a:pPr marL="0" lvl="2">
              <a:spcBef>
                <a:spcPts val="600"/>
              </a:spcBef>
            </a:pPr>
            <a:r>
              <a:rPr lang="zh-CN" altLang="zh-CN" sz="1400" dirty="0">
                <a:solidFill>
                  <a:srgbClr val="FFFFFF"/>
                </a:solidFill>
              </a:rPr>
              <a:t>通过发现商品在</a:t>
            </a:r>
            <a:r>
              <a:rPr lang="zh-CN" altLang="en-US" sz="1400" dirty="0">
                <a:solidFill>
                  <a:srgbClr val="FFFFFF"/>
                </a:solidFill>
              </a:rPr>
              <a:t>电子商务平台上</a:t>
            </a:r>
            <a:r>
              <a:rPr lang="zh-CN" altLang="zh-CN" sz="1400" dirty="0">
                <a:solidFill>
                  <a:srgbClr val="FFFFFF"/>
                </a:solidFill>
              </a:rPr>
              <a:t>的价格，增强电子交易</a:t>
            </a:r>
            <a:r>
              <a:rPr lang="zh-CN" altLang="zh-CN" sz="1400" dirty="0" smtClean="0">
                <a:solidFill>
                  <a:srgbClr val="FFFFFF"/>
                </a:solidFill>
              </a:rPr>
              <a:t>平台</a:t>
            </a:r>
            <a:r>
              <a:rPr lang="zh-CN" altLang="en-US" sz="1400" dirty="0" smtClean="0">
                <a:solidFill>
                  <a:srgbClr val="FFFFFF"/>
                </a:solidFill>
              </a:rPr>
              <a:t>的</a:t>
            </a:r>
            <a:r>
              <a:rPr lang="zh-CN" altLang="zh-CN" sz="1400" dirty="0" smtClean="0">
                <a:solidFill>
                  <a:srgbClr val="FFFFFF"/>
                </a:solidFill>
              </a:rPr>
              <a:t>价格发现</a:t>
            </a:r>
            <a:r>
              <a:rPr lang="zh-CN" altLang="en-US" sz="1400" dirty="0" smtClean="0">
                <a:solidFill>
                  <a:srgbClr val="FFFFFF"/>
                </a:solidFill>
              </a:rPr>
              <a:t>能力</a:t>
            </a:r>
            <a:r>
              <a:rPr lang="zh-CN" altLang="zh-CN" sz="1400" dirty="0" smtClean="0">
                <a:solidFill>
                  <a:srgbClr val="FFFFFF"/>
                </a:solidFill>
              </a:rPr>
              <a:t>；</a:t>
            </a:r>
            <a:endParaRPr lang="zh-CN" altLang="zh-CN" sz="1100" dirty="0">
              <a:solidFill>
                <a:srgbClr val="FFFFFF"/>
              </a:solidFill>
            </a:endParaRPr>
          </a:p>
        </p:txBody>
      </p:sp>
      <p:sp>
        <p:nvSpPr>
          <p:cNvPr id="44" name="椭圆 43"/>
          <p:cNvSpPr/>
          <p:nvPr/>
        </p:nvSpPr>
        <p:spPr>
          <a:xfrm>
            <a:off x="913558" y="4437112"/>
            <a:ext cx="550034" cy="544607"/>
          </a:xfrm>
          <a:prstGeom prst="ellipse">
            <a:avLst/>
          </a:prstGeom>
          <a:ln>
            <a:solidFill>
              <a:srgbClr val="C00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5" name="矩形 44"/>
          <p:cNvSpPr/>
          <p:nvPr/>
        </p:nvSpPr>
        <p:spPr>
          <a:xfrm>
            <a:off x="1531063" y="2618330"/>
            <a:ext cx="6569330" cy="544607"/>
          </a:xfrm>
          <a:prstGeom prst="rect">
            <a:avLst/>
          </a:prstGeom>
          <a:solidFill>
            <a:srgbClr val="3399FF"/>
          </a:solidFill>
        </p:spPr>
        <p:style>
          <a:lnRef idx="0">
            <a:scrgbClr r="0" g="0" b="0"/>
          </a:lnRef>
          <a:fillRef idx="0">
            <a:scrgbClr r="0" g="0" b="0"/>
          </a:fillRef>
          <a:effectRef idx="0">
            <a:scrgbClr r="0" g="0" b="0"/>
          </a:effectRef>
          <a:fontRef idx="minor">
            <a:schemeClr val="lt1"/>
          </a:fontRef>
        </p:style>
        <p:txBody>
          <a:bodyPr spcFirstLastPara="0" vert="horz" wrap="square" lIns="511481" tIns="30480" rIns="30480" bIns="30480" numCol="1" spcCol="1270" anchor="ctr" anchorCtr="0">
            <a:noAutofit/>
          </a:bodyPr>
          <a:lstStyle/>
          <a:p>
            <a:pPr defTabSz="533400">
              <a:lnSpc>
                <a:spcPct val="90000"/>
              </a:lnSpc>
              <a:spcAft>
                <a:spcPct val="35000"/>
              </a:spcAft>
            </a:pPr>
            <a:r>
              <a:rPr lang="zh-CN" altLang="en-US" sz="1600" dirty="0" smtClean="0">
                <a:solidFill>
                  <a:srgbClr val="FFFFFF"/>
                </a:solidFill>
              </a:rPr>
              <a:t>为投资者和交易商提供更多的交易品种和交易形态；</a:t>
            </a:r>
            <a:endParaRPr lang="zh-CN" altLang="zh-CN" sz="1600" dirty="0">
              <a:solidFill>
                <a:srgbClr val="FFFFFF"/>
              </a:solidFill>
            </a:endParaRPr>
          </a:p>
        </p:txBody>
      </p:sp>
      <p:sp>
        <p:nvSpPr>
          <p:cNvPr id="46" name="椭圆 45"/>
          <p:cNvSpPr/>
          <p:nvPr/>
        </p:nvSpPr>
        <p:spPr>
          <a:xfrm>
            <a:off x="1092010" y="2618330"/>
            <a:ext cx="550034" cy="544607"/>
          </a:xfrm>
          <a:prstGeom prst="ellipse">
            <a:avLst/>
          </a:prstGeom>
          <a:ln>
            <a:solidFill>
              <a:srgbClr val="C00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7" name="TextBox 46"/>
          <p:cNvSpPr txBox="1"/>
          <p:nvPr/>
        </p:nvSpPr>
        <p:spPr>
          <a:xfrm>
            <a:off x="539552" y="908720"/>
            <a:ext cx="7920880" cy="369332"/>
          </a:xfrm>
          <a:prstGeom prst="rect">
            <a:avLst/>
          </a:prstGeom>
          <a:noFill/>
        </p:spPr>
        <p:txBody>
          <a:bodyPr wrap="square" rtlCol="0">
            <a:spAutoFit/>
          </a:bodyPr>
          <a:lstStyle/>
          <a:p>
            <a:pPr>
              <a:spcBef>
                <a:spcPts val="600"/>
              </a:spcBef>
            </a:pPr>
            <a:r>
              <a:rPr lang="zh-CN" altLang="en-US" dirty="0" smtClean="0">
                <a:solidFill>
                  <a:srgbClr val="000000"/>
                </a:solidFill>
              </a:rPr>
              <a:t> </a:t>
            </a:r>
            <a:endParaRPr lang="zh-CN" altLang="en-US" dirty="0">
              <a:solidFill>
                <a:srgbClr val="000000"/>
              </a:solidFill>
            </a:endParaRPr>
          </a:p>
        </p:txBody>
      </p:sp>
    </p:spTree>
    <p:extLst>
      <p:ext uri="{BB962C8B-B14F-4D97-AF65-F5344CB8AC3E}">
        <p14:creationId xmlns:p14="http://schemas.microsoft.com/office/powerpoint/2010/main" val="3043892937"/>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14 CuadroTexto"/>
          <p:cNvSpPr txBox="1">
            <a:spLocks noChangeArrowheads="1"/>
          </p:cNvSpPr>
          <p:nvPr/>
        </p:nvSpPr>
        <p:spPr bwMode="auto">
          <a:xfrm>
            <a:off x="7783513" y="6172200"/>
            <a:ext cx="315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i="1">
                <a:solidFill>
                  <a:prstClr val="white"/>
                </a:solidFill>
                <a:latin typeface="Calibri" panose="020F0502020204030204" pitchFamily="34" charset="0"/>
              </a:rPr>
              <a:t>of</a:t>
            </a:r>
            <a:endParaRPr lang="zh-CN" altLang="en-US" sz="1200" b="1" i="1">
              <a:solidFill>
                <a:prstClr val="white"/>
              </a:solidFill>
              <a:latin typeface="Calibri" panose="020F0502020204030204" pitchFamily="34" charset="0"/>
            </a:endParaRPr>
          </a:p>
        </p:txBody>
      </p:sp>
      <p:sp>
        <p:nvSpPr>
          <p:cNvPr id="24" name="15 CuadroTexto"/>
          <p:cNvSpPr txBox="1">
            <a:spLocks noChangeArrowheads="1"/>
          </p:cNvSpPr>
          <p:nvPr/>
        </p:nvSpPr>
        <p:spPr bwMode="auto">
          <a:xfrm>
            <a:off x="8051800" y="6157913"/>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prstClr val="white"/>
                </a:solidFill>
                <a:latin typeface="Calibri" panose="020F0502020204030204" pitchFamily="34" charset="0"/>
              </a:rPr>
              <a:t>1</a:t>
            </a:r>
            <a:endParaRPr lang="zh-CN" altLang="en-US" sz="1200" b="1" dirty="0">
              <a:solidFill>
                <a:prstClr val="white"/>
              </a:solidFill>
              <a:latin typeface="Calibri" panose="020F0502020204030204" pitchFamily="34" charset="0"/>
            </a:endParaRPr>
          </a:p>
        </p:txBody>
      </p:sp>
      <p:sp>
        <p:nvSpPr>
          <p:cNvPr id="26" name="矩形 25"/>
          <p:cNvSpPr/>
          <p:nvPr/>
        </p:nvSpPr>
        <p:spPr>
          <a:xfrm>
            <a:off x="0" y="5507556"/>
            <a:ext cx="9180314" cy="13562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2000" dirty="0" smtClean="0">
                <a:solidFill>
                  <a:prstClr val="white"/>
                </a:solidFill>
                <a:latin typeface="黑体" panose="02010609060101010101" pitchFamily="49" charset="-122"/>
                <a:ea typeface="黑体" panose="02010609060101010101" pitchFamily="49" charset="-122"/>
              </a:rPr>
              <a:t>                诚信 </a:t>
            </a:r>
            <a:r>
              <a:rPr lang="en-US" altLang="zh-CN" sz="2000" dirty="0" smtClean="0">
                <a:solidFill>
                  <a:prstClr val="white"/>
                </a:solidFill>
                <a:latin typeface="黑体" panose="02010609060101010101" pitchFamily="49" charset="-122"/>
                <a:ea typeface="黑体" panose="02010609060101010101" pitchFamily="49" charset="-122"/>
              </a:rPr>
              <a:t>• </a:t>
            </a:r>
            <a:r>
              <a:rPr lang="zh-CN" altLang="en-US" sz="2000" dirty="0" smtClean="0">
                <a:solidFill>
                  <a:prstClr val="white"/>
                </a:solidFill>
                <a:latin typeface="黑体" panose="02010609060101010101" pitchFamily="49" charset="-122"/>
                <a:ea typeface="黑体" panose="02010609060101010101" pitchFamily="49" charset="-122"/>
              </a:rPr>
              <a:t>创新 </a:t>
            </a:r>
            <a:r>
              <a:rPr lang="en-US" altLang="zh-CN" sz="2000" dirty="0" smtClean="0">
                <a:solidFill>
                  <a:prstClr val="white"/>
                </a:solidFill>
                <a:latin typeface="黑体" panose="02010609060101010101" pitchFamily="49" charset="-122"/>
                <a:ea typeface="黑体" panose="02010609060101010101" pitchFamily="49" charset="-122"/>
              </a:rPr>
              <a:t>• </a:t>
            </a:r>
            <a:r>
              <a:rPr lang="zh-CN" altLang="en-US" sz="2000" dirty="0" smtClean="0">
                <a:solidFill>
                  <a:prstClr val="white"/>
                </a:solidFill>
                <a:latin typeface="黑体" panose="02010609060101010101" pitchFamily="49" charset="-122"/>
                <a:ea typeface="黑体" panose="02010609060101010101" pitchFamily="49" charset="-122"/>
              </a:rPr>
              <a:t>安全</a:t>
            </a:r>
            <a:endParaRPr lang="en-US" altLang="zh-CN" sz="2000" dirty="0" smtClean="0">
              <a:solidFill>
                <a:prstClr val="white"/>
              </a:solidFill>
              <a:latin typeface="黑体" panose="02010609060101010101" pitchFamily="49" charset="-122"/>
              <a:ea typeface="黑体" panose="02010609060101010101" pitchFamily="49" charset="-122"/>
            </a:endParaRPr>
          </a:p>
          <a:p>
            <a:pPr>
              <a:spcAft>
                <a:spcPts val="800"/>
              </a:spcAft>
            </a:pPr>
            <a:r>
              <a:rPr lang="en-US" altLang="zh-CN" sz="2000" dirty="0" smtClean="0">
                <a:solidFill>
                  <a:prstClr val="white"/>
                </a:solidFill>
              </a:rPr>
              <a:t>                          Credibility • Innovation • Safety</a:t>
            </a:r>
            <a:endParaRPr lang="en-US" altLang="zh-CN" sz="2000" dirty="0">
              <a:solidFill>
                <a:prstClr val="white"/>
              </a:solidFill>
              <a:latin typeface="黑体" panose="02010609060101010101" pitchFamily="49" charset="-122"/>
              <a:ea typeface="黑体" panose="02010609060101010101" pitchFamily="49" charset="-122"/>
            </a:endParaRPr>
          </a:p>
        </p:txBody>
      </p:sp>
      <p:sp>
        <p:nvSpPr>
          <p:cNvPr id="28" name="13 CuadroTexto"/>
          <p:cNvSpPr txBox="1">
            <a:spLocks noChangeArrowheads="1"/>
          </p:cNvSpPr>
          <p:nvPr/>
        </p:nvSpPr>
        <p:spPr bwMode="auto">
          <a:xfrm>
            <a:off x="7655856" y="6057493"/>
            <a:ext cx="263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b="1" dirty="0" smtClean="0">
                <a:solidFill>
                  <a:prstClr val="white"/>
                </a:solidFill>
                <a:latin typeface="Calibri" panose="020F0502020204030204" pitchFamily="34" charset="0"/>
              </a:rPr>
              <a:t>3</a:t>
            </a:r>
            <a:endParaRPr lang="zh-CN" altLang="en-US" sz="1200" b="1" dirty="0">
              <a:solidFill>
                <a:prstClr val="white"/>
              </a:solidFill>
              <a:latin typeface="Calibri" panose="020F0502020204030204" pitchFamily="34" charset="0"/>
            </a:endParaRPr>
          </a:p>
        </p:txBody>
      </p:sp>
      <p:sp>
        <p:nvSpPr>
          <p:cNvPr id="29" name="15 CuadroTexto"/>
          <p:cNvSpPr txBox="1">
            <a:spLocks noChangeArrowheads="1"/>
          </p:cNvSpPr>
          <p:nvPr/>
        </p:nvSpPr>
        <p:spPr bwMode="auto">
          <a:xfrm>
            <a:off x="8194019"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prstClr val="white"/>
                </a:solidFill>
                <a:latin typeface="Calibri" panose="020F0502020204030204" pitchFamily="34" charset="0"/>
              </a:rPr>
              <a:t>2</a:t>
            </a:r>
            <a:r>
              <a:rPr lang="en-US" altLang="zh-CN" sz="1200" b="1" dirty="0" smtClean="0">
                <a:solidFill>
                  <a:prstClr val="white"/>
                </a:solidFill>
                <a:latin typeface="Calibri" panose="020F0502020204030204" pitchFamily="34" charset="0"/>
              </a:rPr>
              <a:t>6</a:t>
            </a:r>
            <a:endParaRPr lang="zh-CN" altLang="en-US" sz="1200" b="1" dirty="0">
              <a:solidFill>
                <a:prstClr val="white"/>
              </a:solidFill>
              <a:latin typeface="Calibri" panose="020F0502020204030204" pitchFamily="34" charset="0"/>
            </a:endParaRPr>
          </a:p>
        </p:txBody>
      </p:sp>
      <p:pic>
        <p:nvPicPr>
          <p:cNvPr id="30" name="Imagen 6" descr="C:\Users\Design\Documents\Edu\Product Launch\btns.png">
            <a:hlinkClick r:id="" action="ppaction://hlinkshowjump?jump=nextslid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5019" y="6127343"/>
            <a:ext cx="177800" cy="176213"/>
          </a:xfrm>
          <a:prstGeom prst="rect">
            <a:avLst/>
          </a:prstGeom>
          <a:noFill/>
          <a:ln>
            <a:noFill/>
          </a:ln>
          <a:extLst/>
        </p:spPr>
      </p:pic>
      <p:pic>
        <p:nvPicPr>
          <p:cNvPr id="35" name="Imagen 6" descr="C:\Users\Design\Documents\Edu\Product Launch\btns.png">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4394" y="6127343"/>
            <a:ext cx="177800" cy="176213"/>
          </a:xfrm>
          <a:prstGeom prst="rect">
            <a:avLst/>
          </a:prstGeom>
          <a:noFill/>
          <a:ln>
            <a:noFill/>
          </a:ln>
          <a:extLst/>
        </p:spPr>
      </p:pic>
      <p:sp>
        <p:nvSpPr>
          <p:cNvPr id="36" name="13 CuadroTexto"/>
          <p:cNvSpPr txBox="1">
            <a:spLocks noChangeArrowheads="1"/>
          </p:cNvSpPr>
          <p:nvPr/>
        </p:nvSpPr>
        <p:spPr bwMode="auto">
          <a:xfrm>
            <a:off x="7884368" y="6055905"/>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i="1" dirty="0">
                <a:solidFill>
                  <a:prstClr val="white">
                    <a:lumMod val="95000"/>
                  </a:prstClr>
                </a:solidFill>
                <a:latin typeface="Times New Roman" panose="02020603050405020304" pitchFamily="18" charset="0"/>
                <a:cs typeface="Times New Roman" panose="02020603050405020304" pitchFamily="18" charset="0"/>
              </a:rPr>
              <a:t>of</a:t>
            </a:r>
            <a:endParaRPr lang="zh-CN" altLang="en-US" sz="1200" i="1" dirty="0">
              <a:solidFill>
                <a:prstClr val="white">
                  <a:lumMod val="95000"/>
                </a:prstClr>
              </a:solidFill>
              <a:latin typeface="Times New Roman" panose="02020603050405020304" pitchFamily="18" charset="0"/>
              <a:cs typeface="Times New Roman" panose="02020603050405020304" pitchFamily="18" charset="0"/>
            </a:endParaRPr>
          </a:p>
        </p:txBody>
      </p:sp>
      <p:pic>
        <p:nvPicPr>
          <p:cNvPr id="22" name="Picture 20" descr="C:\Documents and Settings\songs\桌面\PPT\tpme标.jpg"/>
          <p:cNvPicPr>
            <a:picLocks noChangeAspect="1" noChangeArrowheads="1"/>
          </p:cNvPicPr>
          <p:nvPr/>
        </p:nvPicPr>
        <p:blipFill>
          <a:blip r:embed="rId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7399" y="5988469"/>
            <a:ext cx="770225" cy="411364"/>
          </a:xfrm>
          <a:prstGeom prst="rect">
            <a:avLst/>
          </a:prstGeom>
          <a:ln>
            <a:noFill/>
          </a:ln>
          <a:effectLst>
            <a:outerShdw blurRad="292100" dist="139700" dir="2700000" algn="tl" rotWithShape="0">
              <a:srgbClr val="333333">
                <a:alpha val="65000"/>
              </a:srgbClr>
            </a:outerShdw>
          </a:effectLst>
          <a:extLst/>
        </p:spPr>
      </p:pic>
      <p:pic>
        <p:nvPicPr>
          <p:cNvPr id="27" name="Picture 25" descr="D:\我的工作文件\宣传类\2013传播计划\宣传册\素材\宣传册\zxlogo.gif"/>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8974" y="5733256"/>
            <a:ext cx="886371" cy="881802"/>
          </a:xfrm>
          <a:prstGeom prst="rect">
            <a:avLst/>
          </a:prstGeom>
          <a:ln>
            <a:noFill/>
          </a:ln>
          <a:effectLst>
            <a:glow rad="50800">
              <a:schemeClr val="bg1">
                <a:alpha val="6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7" name="标题 1"/>
          <p:cNvSpPr>
            <a:spLocks noGrp="1"/>
          </p:cNvSpPr>
          <p:nvPr>
            <p:ph type="title"/>
          </p:nvPr>
        </p:nvSpPr>
        <p:spPr>
          <a:xfrm>
            <a:off x="415084" y="404665"/>
            <a:ext cx="8210550" cy="504056"/>
          </a:xfrm>
        </p:spPr>
        <p:txBody>
          <a:bodyPr/>
          <a:lstStyle/>
          <a:p>
            <a:r>
              <a:rPr lang="en-US" altLang="zh-CN" sz="2400" kern="1200" dirty="0" smtClean="0">
                <a:latin typeface="微软雅黑" panose="020B0503020204020204" pitchFamily="34" charset="-122"/>
                <a:ea typeface="微软雅黑" panose="020B0503020204020204" pitchFamily="34" charset="-122"/>
                <a:cs typeface="+mn-cs"/>
              </a:rPr>
              <a:t>5.3</a:t>
            </a:r>
            <a:r>
              <a:rPr lang="zh-CN" altLang="en-US" sz="2400" kern="1200" dirty="0" smtClean="0">
                <a:latin typeface="微软雅黑" panose="020B0503020204020204" pitchFamily="34" charset="-122"/>
                <a:ea typeface="微软雅黑" panose="020B0503020204020204" pitchFamily="34" charset="-122"/>
                <a:cs typeface="+mn-cs"/>
              </a:rPr>
              <a:t>电子商务平台的功能</a:t>
            </a:r>
            <a:endParaRPr lang="zh-CN" altLang="en-US" sz="2400" kern="1200" dirty="0">
              <a:latin typeface="微软雅黑" panose="020B0503020204020204" pitchFamily="34" charset="-122"/>
              <a:ea typeface="微软雅黑" panose="020B0503020204020204" pitchFamily="34" charset="-122"/>
              <a:cs typeface="+mn-cs"/>
            </a:endParaRPr>
          </a:p>
        </p:txBody>
      </p:sp>
      <p:sp>
        <p:nvSpPr>
          <p:cNvPr id="49" name="内容占位符 4"/>
          <p:cNvSpPr>
            <a:spLocks noGrp="1"/>
          </p:cNvSpPr>
          <p:nvPr>
            <p:ph idx="1"/>
          </p:nvPr>
        </p:nvSpPr>
        <p:spPr>
          <a:xfrm>
            <a:off x="611188" y="891009"/>
            <a:ext cx="7921625" cy="809799"/>
          </a:xfrm>
        </p:spPr>
        <p:txBody>
          <a:bodyPr/>
          <a:lstStyle/>
          <a:p>
            <a:r>
              <a:rPr lang="zh-CN" altLang="en-US" dirty="0" smtClean="0"/>
              <a:t>对于消费者而言，现货贸易平台为其增加了专业的实物购买渠道，解决传统交易中的产品质量风险、信用风险、物流风险等。</a:t>
            </a:r>
            <a:endParaRPr lang="zh-CN" altLang="en-US" dirty="0"/>
          </a:p>
        </p:txBody>
      </p:sp>
      <p:sp>
        <p:nvSpPr>
          <p:cNvPr id="50" name="TextBox 49"/>
          <p:cNvSpPr txBox="1"/>
          <p:nvPr/>
        </p:nvSpPr>
        <p:spPr>
          <a:xfrm>
            <a:off x="2699792" y="4942909"/>
            <a:ext cx="5755317" cy="646331"/>
          </a:xfrm>
          <a:prstGeom prst="rect">
            <a:avLst/>
          </a:prstGeom>
          <a:noFill/>
        </p:spPr>
        <p:txBody>
          <a:bodyPr wrap="square" rtlCol="0">
            <a:spAutoFit/>
          </a:bodyPr>
          <a:lstStyle/>
          <a:p>
            <a:pPr marL="285750" indent="-285750" fontAlgn="auto">
              <a:spcBef>
                <a:spcPts val="0"/>
              </a:spcBef>
              <a:spcAft>
                <a:spcPts val="0"/>
              </a:spcAft>
              <a:buFont typeface="Wingdings" panose="05000000000000000000" pitchFamily="2" charset="2"/>
              <a:buChar char="ü"/>
            </a:pPr>
            <a:r>
              <a:rPr lang="zh-CN" altLang="en-US" dirty="0" smtClean="0">
                <a:solidFill>
                  <a:prstClr val="black"/>
                </a:solidFill>
                <a:latin typeface="华文细黑" panose="02010600040101010101" pitchFamily="2" charset="-122"/>
                <a:ea typeface="华文细黑" panose="02010600040101010101" pitchFamily="2" charset="-122"/>
              </a:rPr>
              <a:t>现货贸易平台与国内知名物流及仓储企业合作开展业务</a:t>
            </a:r>
            <a:r>
              <a:rPr lang="en-US" altLang="zh-CN" dirty="0" smtClean="0">
                <a:solidFill>
                  <a:prstClr val="black"/>
                </a:solidFill>
                <a:latin typeface="华文细黑" panose="02010600040101010101" pitchFamily="2" charset="-122"/>
                <a:ea typeface="华文细黑" panose="02010600040101010101" pitchFamily="2" charset="-122"/>
              </a:rPr>
              <a:t>,</a:t>
            </a:r>
            <a:r>
              <a:rPr lang="zh-CN" altLang="en-US" dirty="0" smtClean="0">
                <a:solidFill>
                  <a:prstClr val="black"/>
                </a:solidFill>
                <a:latin typeface="华文细黑" panose="02010600040101010101" pitchFamily="2" charset="-122"/>
                <a:ea typeface="华文细黑" panose="02010600040101010101" pitchFamily="2" charset="-122"/>
              </a:rPr>
              <a:t>能帮助消费者规避物流风险。</a:t>
            </a:r>
            <a:endParaRPr lang="en-US" altLang="zh-CN" dirty="0" smtClean="0">
              <a:solidFill>
                <a:prstClr val="black"/>
              </a:solidFill>
              <a:latin typeface="华文细黑" panose="02010600040101010101" pitchFamily="2" charset="-122"/>
              <a:ea typeface="华文细黑" panose="02010600040101010101" pitchFamily="2" charset="-122"/>
            </a:endParaRPr>
          </a:p>
        </p:txBody>
      </p:sp>
      <p:sp>
        <p:nvSpPr>
          <p:cNvPr id="51" name="五边形 50"/>
          <p:cNvSpPr/>
          <p:nvPr/>
        </p:nvSpPr>
        <p:spPr>
          <a:xfrm>
            <a:off x="770423" y="1702549"/>
            <a:ext cx="1785353" cy="3886691"/>
          </a:xfrm>
          <a:prstGeom prst="homePlate">
            <a:avLst/>
          </a:prstGeom>
          <a:ln/>
        </p:spPr>
        <p:style>
          <a:lnRef idx="1">
            <a:schemeClr val="accent5"/>
          </a:lnRef>
          <a:fillRef idx="3">
            <a:schemeClr val="accent5"/>
          </a:fillRef>
          <a:effectRef idx="2">
            <a:schemeClr val="accent5"/>
          </a:effectRef>
          <a:fontRef idx="minor">
            <a:schemeClr val="lt1"/>
          </a:fontRef>
        </p:style>
        <p:txBody>
          <a:bodyPr rtlCol="0" anchor="ctr"/>
          <a:lstStyle/>
          <a:p>
            <a:pPr fontAlgn="auto">
              <a:spcBef>
                <a:spcPts val="0"/>
              </a:spcBef>
              <a:spcAft>
                <a:spcPts val="0"/>
              </a:spcAft>
            </a:pPr>
            <a:r>
              <a:rPr lang="zh-CN" altLang="en-US" sz="2400" dirty="0" smtClean="0">
                <a:solidFill>
                  <a:prstClr val="white"/>
                </a:solidFill>
                <a:latin typeface="华文细黑" pitchFamily="2" charset="-122"/>
                <a:ea typeface="华文细黑" pitchFamily="2" charset="-122"/>
              </a:rPr>
              <a:t>为</a:t>
            </a:r>
            <a:r>
              <a:rPr lang="zh-CN" altLang="en-US" sz="2400" dirty="0">
                <a:solidFill>
                  <a:prstClr val="white"/>
                </a:solidFill>
                <a:latin typeface="华文细黑" pitchFamily="2" charset="-122"/>
                <a:ea typeface="华文细黑" pitchFamily="2" charset="-122"/>
              </a:rPr>
              <a:t>投资者和交易商提供更多的交易品种和交易</a:t>
            </a:r>
            <a:r>
              <a:rPr lang="zh-CN" altLang="en-US" sz="2400" dirty="0" smtClean="0">
                <a:solidFill>
                  <a:prstClr val="white"/>
                </a:solidFill>
                <a:latin typeface="华文细黑" pitchFamily="2" charset="-122"/>
                <a:ea typeface="华文细黑" pitchFamily="2" charset="-122"/>
              </a:rPr>
              <a:t>形态 </a:t>
            </a:r>
            <a:endParaRPr lang="zh-CN" altLang="en-US" sz="2400" dirty="0">
              <a:solidFill>
                <a:prstClr val="white"/>
              </a:solidFill>
              <a:latin typeface="华文细黑" pitchFamily="2" charset="-122"/>
              <a:ea typeface="华文细黑" pitchFamily="2" charset="-122"/>
            </a:endParaRPr>
          </a:p>
          <a:p>
            <a:pPr fontAlgn="auto">
              <a:spcBef>
                <a:spcPts val="0"/>
              </a:spcBef>
              <a:spcAft>
                <a:spcPts val="0"/>
              </a:spcAft>
            </a:pPr>
            <a:r>
              <a:rPr lang="zh-CN" altLang="en-US" dirty="0" smtClean="0">
                <a:solidFill>
                  <a:prstClr val="white"/>
                </a:solidFill>
                <a:latin typeface="华文细黑" pitchFamily="2" charset="-122"/>
                <a:ea typeface="华文细黑" pitchFamily="2" charset="-122"/>
              </a:rPr>
              <a:t> </a:t>
            </a:r>
            <a:endParaRPr lang="zh-CN" altLang="en-US" dirty="0">
              <a:solidFill>
                <a:prstClr val="white"/>
              </a:solidFill>
              <a:latin typeface="华文细黑" pitchFamily="2" charset="-122"/>
              <a:ea typeface="华文细黑" pitchFamily="2" charset="-122"/>
            </a:endParaRPr>
          </a:p>
        </p:txBody>
      </p:sp>
      <p:sp>
        <p:nvSpPr>
          <p:cNvPr id="52" name="矩形 51"/>
          <p:cNvSpPr/>
          <p:nvPr/>
        </p:nvSpPr>
        <p:spPr>
          <a:xfrm>
            <a:off x="2699792" y="1699131"/>
            <a:ext cx="5785064" cy="646331"/>
          </a:xfrm>
          <a:prstGeom prst="rect">
            <a:avLst/>
          </a:prstGeom>
        </p:spPr>
        <p:txBody>
          <a:bodyPr wrap="square">
            <a:spAutoFit/>
          </a:bodyPr>
          <a:lstStyle/>
          <a:p>
            <a:pPr marL="285750" indent="-285750" fontAlgn="auto">
              <a:spcBef>
                <a:spcPts val="0"/>
              </a:spcBef>
              <a:spcAft>
                <a:spcPts val="0"/>
              </a:spcAft>
              <a:buFont typeface="Wingdings" panose="05000000000000000000" pitchFamily="2" charset="2"/>
              <a:buChar char="ü"/>
            </a:pPr>
            <a:r>
              <a:rPr lang="zh-CN" altLang="en-US" dirty="0">
                <a:solidFill>
                  <a:prstClr val="black"/>
                </a:solidFill>
                <a:latin typeface="华文细黑" panose="02010600040101010101" pitchFamily="2" charset="-122"/>
                <a:ea typeface="华文细黑" panose="02010600040101010101" pitchFamily="2" charset="-122"/>
              </a:rPr>
              <a:t>交易平台上交易的商品将按交易所规定的交收标准提供商品</a:t>
            </a:r>
            <a:r>
              <a:rPr lang="en-US" altLang="zh-CN" dirty="0">
                <a:solidFill>
                  <a:prstClr val="black"/>
                </a:solidFill>
                <a:latin typeface="华文细黑" panose="02010600040101010101" pitchFamily="2" charset="-122"/>
                <a:ea typeface="华文细黑" panose="02010600040101010101" pitchFamily="2" charset="-122"/>
              </a:rPr>
              <a:t>,</a:t>
            </a:r>
            <a:r>
              <a:rPr lang="zh-CN" altLang="en-US" dirty="0">
                <a:solidFill>
                  <a:prstClr val="black"/>
                </a:solidFill>
                <a:latin typeface="华文细黑" panose="02010600040101010101" pitchFamily="2" charset="-122"/>
                <a:ea typeface="华文细黑" panose="02010600040101010101" pitchFamily="2" charset="-122"/>
              </a:rPr>
              <a:t>有效的保证了消费者担忧的质量</a:t>
            </a:r>
            <a:r>
              <a:rPr lang="zh-CN" altLang="en-US" dirty="0" smtClean="0">
                <a:solidFill>
                  <a:prstClr val="black"/>
                </a:solidFill>
                <a:latin typeface="华文细黑" panose="02010600040101010101" pitchFamily="2" charset="-122"/>
                <a:ea typeface="华文细黑" panose="02010600040101010101" pitchFamily="2" charset="-122"/>
              </a:rPr>
              <a:t>问题；</a:t>
            </a:r>
            <a:endParaRPr lang="en-US" altLang="zh-CN" dirty="0">
              <a:solidFill>
                <a:prstClr val="black"/>
              </a:solidFill>
              <a:latin typeface="华文细黑" panose="02010600040101010101" pitchFamily="2" charset="-122"/>
              <a:ea typeface="华文细黑" panose="02010600040101010101" pitchFamily="2" charset="-122"/>
            </a:endParaRPr>
          </a:p>
        </p:txBody>
      </p:sp>
      <p:sp>
        <p:nvSpPr>
          <p:cNvPr id="53" name="矩形 52"/>
          <p:cNvSpPr/>
          <p:nvPr/>
        </p:nvSpPr>
        <p:spPr>
          <a:xfrm>
            <a:off x="2699792" y="2422629"/>
            <a:ext cx="5785064" cy="923330"/>
          </a:xfrm>
          <a:prstGeom prst="rect">
            <a:avLst/>
          </a:prstGeom>
        </p:spPr>
        <p:txBody>
          <a:bodyPr wrap="square">
            <a:spAutoFit/>
          </a:bodyPr>
          <a:lstStyle/>
          <a:p>
            <a:pPr marL="285750" indent="-285750" fontAlgn="auto">
              <a:spcBef>
                <a:spcPts val="0"/>
              </a:spcBef>
              <a:spcAft>
                <a:spcPts val="0"/>
              </a:spcAft>
              <a:buFont typeface="Wingdings" panose="05000000000000000000" pitchFamily="2" charset="2"/>
              <a:buChar char="ü"/>
            </a:pPr>
            <a:r>
              <a:rPr lang="zh-CN" altLang="en-US" dirty="0" smtClean="0">
                <a:solidFill>
                  <a:prstClr val="black"/>
                </a:solidFill>
                <a:latin typeface="华文细黑" panose="02010600040101010101" pitchFamily="2" charset="-122"/>
                <a:ea typeface="华文细黑" panose="02010600040101010101" pitchFamily="2" charset="-122"/>
              </a:rPr>
              <a:t>对买家而言</a:t>
            </a:r>
            <a:r>
              <a:rPr lang="zh-CN" altLang="en-US" dirty="0">
                <a:solidFill>
                  <a:prstClr val="black"/>
                </a:solidFill>
                <a:latin typeface="华文细黑" panose="02010600040101010101" pitchFamily="2" charset="-122"/>
                <a:ea typeface="华文细黑" panose="02010600040101010101" pitchFamily="2" charset="-122"/>
              </a:rPr>
              <a:t>，在线融资功能 </a:t>
            </a:r>
            <a:r>
              <a:rPr lang="zh-CN" altLang="en-US" dirty="0" smtClean="0">
                <a:solidFill>
                  <a:prstClr val="black"/>
                </a:solidFill>
                <a:latin typeface="华文细黑" panose="02010600040101010101" pitchFamily="2" charset="-122"/>
                <a:ea typeface="华文细黑" panose="02010600040101010101" pitchFamily="2" charset="-122"/>
              </a:rPr>
              <a:t>能够解决</a:t>
            </a:r>
            <a:r>
              <a:rPr lang="zh-CN" altLang="en-US" dirty="0">
                <a:solidFill>
                  <a:prstClr val="black"/>
                </a:solidFill>
                <a:latin typeface="华文细黑" panose="02010600040101010101" pitchFamily="2" charset="-122"/>
                <a:ea typeface="华文细黑" panose="02010600040101010101" pitchFamily="2" charset="-122"/>
              </a:rPr>
              <a:t>融资渠道问题解决因资金周转困难</a:t>
            </a:r>
            <a:r>
              <a:rPr lang="zh-CN" altLang="en-US" dirty="0" smtClean="0">
                <a:solidFill>
                  <a:prstClr val="black"/>
                </a:solidFill>
                <a:latin typeface="华文细黑" panose="02010600040101010101" pitchFamily="2" charset="-122"/>
                <a:ea typeface="华文细黑" panose="02010600040101010101" pitchFamily="2" charset="-122"/>
              </a:rPr>
              <a:t>，同样能提高</a:t>
            </a:r>
            <a:r>
              <a:rPr lang="zh-CN" altLang="en-US" dirty="0">
                <a:solidFill>
                  <a:prstClr val="black"/>
                </a:solidFill>
                <a:latin typeface="华文细黑" panose="02010600040101010101" pitchFamily="2" charset="-122"/>
                <a:ea typeface="华文细黑" panose="02010600040101010101" pitchFamily="2" charset="-122"/>
              </a:rPr>
              <a:t>资金效率，保证交易的及时</a:t>
            </a:r>
            <a:r>
              <a:rPr lang="zh-CN" altLang="en-US" dirty="0" smtClean="0">
                <a:solidFill>
                  <a:prstClr val="black"/>
                </a:solidFill>
                <a:latin typeface="华文细黑" panose="02010600040101010101" pitchFamily="2" charset="-122"/>
                <a:ea typeface="华文细黑" panose="02010600040101010101" pitchFamily="2" charset="-122"/>
              </a:rPr>
              <a:t>性；</a:t>
            </a:r>
            <a:endParaRPr lang="en-US" altLang="zh-CN" dirty="0">
              <a:solidFill>
                <a:prstClr val="black"/>
              </a:solidFill>
              <a:latin typeface="华文细黑" panose="02010600040101010101" pitchFamily="2" charset="-122"/>
              <a:ea typeface="华文细黑" panose="02010600040101010101" pitchFamily="2" charset="-122"/>
            </a:endParaRPr>
          </a:p>
        </p:txBody>
      </p:sp>
      <p:sp>
        <p:nvSpPr>
          <p:cNvPr id="54" name="矩形 53"/>
          <p:cNvSpPr/>
          <p:nvPr/>
        </p:nvSpPr>
        <p:spPr>
          <a:xfrm>
            <a:off x="2699792" y="3358733"/>
            <a:ext cx="5785064" cy="646331"/>
          </a:xfrm>
          <a:prstGeom prst="rect">
            <a:avLst/>
          </a:prstGeom>
        </p:spPr>
        <p:txBody>
          <a:bodyPr wrap="square">
            <a:spAutoFit/>
          </a:bodyPr>
          <a:lstStyle/>
          <a:p>
            <a:pPr marL="285750" indent="-285750" fontAlgn="auto">
              <a:spcBef>
                <a:spcPts val="0"/>
              </a:spcBef>
              <a:spcAft>
                <a:spcPts val="0"/>
              </a:spcAft>
              <a:buFont typeface="Wingdings" panose="05000000000000000000" pitchFamily="2" charset="2"/>
              <a:buChar char="ü"/>
            </a:pPr>
            <a:r>
              <a:rPr lang="zh-CN" altLang="en-US" dirty="0" smtClean="0">
                <a:solidFill>
                  <a:prstClr val="black"/>
                </a:solidFill>
                <a:latin typeface="华文细黑" panose="02010600040101010101" pitchFamily="2" charset="-122"/>
                <a:ea typeface="华文细黑" panose="02010600040101010101" pitchFamily="2" charset="-122"/>
              </a:rPr>
              <a:t>对买家而言，现货贸易平台是一个专业的信息发布中心</a:t>
            </a:r>
            <a:r>
              <a:rPr lang="en-US" altLang="zh-CN" dirty="0" smtClean="0">
                <a:solidFill>
                  <a:prstClr val="black"/>
                </a:solidFill>
                <a:latin typeface="华文细黑" panose="02010600040101010101" pitchFamily="2" charset="-122"/>
                <a:ea typeface="华文细黑" panose="02010600040101010101" pitchFamily="2" charset="-122"/>
              </a:rPr>
              <a:t>,</a:t>
            </a:r>
            <a:r>
              <a:rPr lang="zh-CN" altLang="en-US" dirty="0" smtClean="0">
                <a:solidFill>
                  <a:prstClr val="black"/>
                </a:solidFill>
                <a:latin typeface="华文细黑" panose="02010600040101010101" pitchFamily="2" charset="-122"/>
                <a:ea typeface="华文细黑" panose="02010600040101010101" pitchFamily="2" charset="-122"/>
              </a:rPr>
              <a:t>消费者能通过该平台查询到有效信息；</a:t>
            </a:r>
            <a:endParaRPr lang="en-US" altLang="zh-CN" dirty="0">
              <a:solidFill>
                <a:prstClr val="black"/>
              </a:solidFill>
              <a:latin typeface="华文细黑" panose="02010600040101010101" pitchFamily="2" charset="-122"/>
              <a:ea typeface="华文细黑" panose="02010600040101010101" pitchFamily="2" charset="-122"/>
            </a:endParaRPr>
          </a:p>
        </p:txBody>
      </p:sp>
      <p:sp>
        <p:nvSpPr>
          <p:cNvPr id="55" name="矩形 54"/>
          <p:cNvSpPr/>
          <p:nvPr/>
        </p:nvSpPr>
        <p:spPr>
          <a:xfrm>
            <a:off x="2699792" y="4150821"/>
            <a:ext cx="5751552" cy="646331"/>
          </a:xfrm>
          <a:prstGeom prst="rect">
            <a:avLst/>
          </a:prstGeom>
        </p:spPr>
        <p:txBody>
          <a:bodyPr wrap="square">
            <a:spAutoFit/>
          </a:bodyPr>
          <a:lstStyle/>
          <a:p>
            <a:pPr marL="285750" indent="-285750" fontAlgn="auto">
              <a:spcBef>
                <a:spcPts val="0"/>
              </a:spcBef>
              <a:spcAft>
                <a:spcPts val="0"/>
              </a:spcAft>
              <a:buFont typeface="Wingdings" panose="05000000000000000000" pitchFamily="2" charset="2"/>
              <a:buChar char="ü"/>
            </a:pPr>
            <a:r>
              <a:rPr lang="zh-CN" altLang="en-US" dirty="0" smtClean="0">
                <a:solidFill>
                  <a:prstClr val="black"/>
                </a:solidFill>
                <a:latin typeface="华文细黑" panose="02010600040101010101" pitchFamily="2" charset="-122"/>
                <a:ea typeface="华文细黑" panose="02010600040101010101" pitchFamily="2" charset="-122"/>
              </a:rPr>
              <a:t>现货贸易平台是一个专业化的电子商务平台</a:t>
            </a:r>
            <a:r>
              <a:rPr lang="en-US" altLang="zh-CN" dirty="0" smtClean="0">
                <a:solidFill>
                  <a:prstClr val="black"/>
                </a:solidFill>
                <a:latin typeface="华文细黑" panose="02010600040101010101" pitchFamily="2" charset="-122"/>
                <a:ea typeface="华文细黑" panose="02010600040101010101" pitchFamily="2" charset="-122"/>
              </a:rPr>
              <a:t>,</a:t>
            </a:r>
            <a:r>
              <a:rPr lang="zh-CN" altLang="en-US" dirty="0" smtClean="0">
                <a:solidFill>
                  <a:prstClr val="black"/>
                </a:solidFill>
                <a:latin typeface="华文细黑" panose="02010600040101010101" pitchFamily="2" charset="-122"/>
                <a:ea typeface="华文细黑" panose="02010600040101010101" pitchFamily="2" charset="-122"/>
              </a:rPr>
              <a:t>津</a:t>
            </a:r>
            <a:r>
              <a:rPr lang="zh-CN" altLang="en-US" dirty="0">
                <a:solidFill>
                  <a:prstClr val="black"/>
                </a:solidFill>
                <a:latin typeface="华文细黑" panose="02010600040101010101" pitchFamily="2" charset="-122"/>
                <a:ea typeface="华文细黑" panose="02010600040101010101" pitchFamily="2" charset="-122"/>
              </a:rPr>
              <a:t>贵</a:t>
            </a:r>
            <a:r>
              <a:rPr lang="zh-CN" altLang="en-US" dirty="0" smtClean="0">
                <a:solidFill>
                  <a:prstClr val="black"/>
                </a:solidFill>
                <a:latin typeface="华文细黑" panose="02010600040101010101" pitchFamily="2" charset="-122"/>
                <a:ea typeface="华文细黑" panose="02010600040101010101" pitchFamily="2" charset="-122"/>
              </a:rPr>
              <a:t>所是现货贸易平台的品牌具有信誉保证；</a:t>
            </a:r>
            <a:endParaRPr lang="en-US" altLang="zh-CN" dirty="0">
              <a:solidFill>
                <a:prstClr val="black"/>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3043892937"/>
      </p:ext>
    </p:extLst>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14 CuadroTexto"/>
          <p:cNvSpPr txBox="1">
            <a:spLocks noChangeArrowheads="1"/>
          </p:cNvSpPr>
          <p:nvPr/>
        </p:nvSpPr>
        <p:spPr bwMode="auto">
          <a:xfrm>
            <a:off x="7783513" y="6172200"/>
            <a:ext cx="315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i="1">
                <a:solidFill>
                  <a:prstClr val="white"/>
                </a:solidFill>
                <a:latin typeface="Calibri" panose="020F0502020204030204" pitchFamily="34" charset="0"/>
              </a:rPr>
              <a:t>of</a:t>
            </a:r>
            <a:endParaRPr lang="zh-CN" altLang="en-US" sz="1200" b="1" i="1">
              <a:solidFill>
                <a:prstClr val="white"/>
              </a:solidFill>
              <a:latin typeface="Calibri" panose="020F0502020204030204" pitchFamily="34" charset="0"/>
            </a:endParaRPr>
          </a:p>
        </p:txBody>
      </p:sp>
      <p:sp>
        <p:nvSpPr>
          <p:cNvPr id="24" name="15 CuadroTexto"/>
          <p:cNvSpPr txBox="1">
            <a:spLocks noChangeArrowheads="1"/>
          </p:cNvSpPr>
          <p:nvPr/>
        </p:nvSpPr>
        <p:spPr bwMode="auto">
          <a:xfrm>
            <a:off x="8051800" y="6157913"/>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prstClr val="white"/>
                </a:solidFill>
                <a:latin typeface="Calibri" panose="020F0502020204030204" pitchFamily="34" charset="0"/>
              </a:rPr>
              <a:t>1</a:t>
            </a:r>
            <a:endParaRPr lang="zh-CN" altLang="en-US" sz="1200" b="1" dirty="0">
              <a:solidFill>
                <a:prstClr val="white"/>
              </a:solidFill>
              <a:latin typeface="Calibri" panose="020F0502020204030204" pitchFamily="34" charset="0"/>
            </a:endParaRPr>
          </a:p>
        </p:txBody>
      </p:sp>
      <p:sp>
        <p:nvSpPr>
          <p:cNvPr id="26" name="矩形 25"/>
          <p:cNvSpPr/>
          <p:nvPr/>
        </p:nvSpPr>
        <p:spPr>
          <a:xfrm>
            <a:off x="0" y="5507556"/>
            <a:ext cx="9180314" cy="13562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2000" dirty="0" smtClean="0">
                <a:solidFill>
                  <a:prstClr val="white"/>
                </a:solidFill>
                <a:latin typeface="黑体" panose="02010609060101010101" pitchFamily="49" charset="-122"/>
                <a:ea typeface="黑体" panose="02010609060101010101" pitchFamily="49" charset="-122"/>
              </a:rPr>
              <a:t>                诚信 </a:t>
            </a:r>
            <a:r>
              <a:rPr lang="en-US" altLang="zh-CN" sz="2000" dirty="0" smtClean="0">
                <a:solidFill>
                  <a:prstClr val="white"/>
                </a:solidFill>
                <a:latin typeface="黑体" panose="02010609060101010101" pitchFamily="49" charset="-122"/>
                <a:ea typeface="黑体" panose="02010609060101010101" pitchFamily="49" charset="-122"/>
              </a:rPr>
              <a:t>• </a:t>
            </a:r>
            <a:r>
              <a:rPr lang="zh-CN" altLang="en-US" sz="2000" dirty="0" smtClean="0">
                <a:solidFill>
                  <a:prstClr val="white"/>
                </a:solidFill>
                <a:latin typeface="黑体" panose="02010609060101010101" pitchFamily="49" charset="-122"/>
                <a:ea typeface="黑体" panose="02010609060101010101" pitchFamily="49" charset="-122"/>
              </a:rPr>
              <a:t>创新 </a:t>
            </a:r>
            <a:r>
              <a:rPr lang="en-US" altLang="zh-CN" sz="2000" dirty="0" smtClean="0">
                <a:solidFill>
                  <a:prstClr val="white"/>
                </a:solidFill>
                <a:latin typeface="黑体" panose="02010609060101010101" pitchFamily="49" charset="-122"/>
                <a:ea typeface="黑体" panose="02010609060101010101" pitchFamily="49" charset="-122"/>
              </a:rPr>
              <a:t>• </a:t>
            </a:r>
            <a:r>
              <a:rPr lang="zh-CN" altLang="en-US" sz="2000" dirty="0" smtClean="0">
                <a:solidFill>
                  <a:prstClr val="white"/>
                </a:solidFill>
                <a:latin typeface="黑体" panose="02010609060101010101" pitchFamily="49" charset="-122"/>
                <a:ea typeface="黑体" panose="02010609060101010101" pitchFamily="49" charset="-122"/>
              </a:rPr>
              <a:t>安全</a:t>
            </a:r>
            <a:endParaRPr lang="en-US" altLang="zh-CN" sz="2000" dirty="0" smtClean="0">
              <a:solidFill>
                <a:prstClr val="white"/>
              </a:solidFill>
              <a:latin typeface="黑体" panose="02010609060101010101" pitchFamily="49" charset="-122"/>
              <a:ea typeface="黑体" panose="02010609060101010101" pitchFamily="49" charset="-122"/>
            </a:endParaRPr>
          </a:p>
          <a:p>
            <a:pPr>
              <a:spcAft>
                <a:spcPts val="800"/>
              </a:spcAft>
            </a:pPr>
            <a:r>
              <a:rPr lang="en-US" altLang="zh-CN" sz="2000" dirty="0" smtClean="0">
                <a:solidFill>
                  <a:prstClr val="white"/>
                </a:solidFill>
              </a:rPr>
              <a:t>                          Credibility • Innovation • Safety</a:t>
            </a:r>
            <a:endParaRPr lang="en-US" altLang="zh-CN" sz="2000" dirty="0">
              <a:solidFill>
                <a:prstClr val="white"/>
              </a:solidFill>
              <a:latin typeface="黑体" panose="02010609060101010101" pitchFamily="49" charset="-122"/>
              <a:ea typeface="黑体" panose="02010609060101010101" pitchFamily="49" charset="-122"/>
            </a:endParaRPr>
          </a:p>
        </p:txBody>
      </p:sp>
      <p:sp>
        <p:nvSpPr>
          <p:cNvPr id="28" name="13 CuadroTexto"/>
          <p:cNvSpPr txBox="1">
            <a:spLocks noChangeArrowheads="1"/>
          </p:cNvSpPr>
          <p:nvPr/>
        </p:nvSpPr>
        <p:spPr bwMode="auto">
          <a:xfrm>
            <a:off x="7655856" y="6057493"/>
            <a:ext cx="263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b="1" dirty="0" smtClean="0">
                <a:solidFill>
                  <a:prstClr val="white"/>
                </a:solidFill>
                <a:latin typeface="Calibri" panose="020F0502020204030204" pitchFamily="34" charset="0"/>
              </a:rPr>
              <a:t>3</a:t>
            </a:r>
            <a:endParaRPr lang="zh-CN" altLang="en-US" sz="1200" b="1" dirty="0">
              <a:solidFill>
                <a:prstClr val="white"/>
              </a:solidFill>
              <a:latin typeface="Calibri" panose="020F0502020204030204" pitchFamily="34" charset="0"/>
            </a:endParaRPr>
          </a:p>
        </p:txBody>
      </p:sp>
      <p:sp>
        <p:nvSpPr>
          <p:cNvPr id="29" name="15 CuadroTexto"/>
          <p:cNvSpPr txBox="1">
            <a:spLocks noChangeArrowheads="1"/>
          </p:cNvSpPr>
          <p:nvPr/>
        </p:nvSpPr>
        <p:spPr bwMode="auto">
          <a:xfrm>
            <a:off x="8194019"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prstClr val="white"/>
                </a:solidFill>
                <a:latin typeface="Calibri" panose="020F0502020204030204" pitchFamily="34" charset="0"/>
              </a:rPr>
              <a:t>2</a:t>
            </a:r>
            <a:r>
              <a:rPr lang="en-US" altLang="zh-CN" sz="1200" b="1" dirty="0" smtClean="0">
                <a:solidFill>
                  <a:prstClr val="white"/>
                </a:solidFill>
                <a:latin typeface="Calibri" panose="020F0502020204030204" pitchFamily="34" charset="0"/>
              </a:rPr>
              <a:t>6</a:t>
            </a:r>
            <a:endParaRPr lang="zh-CN" altLang="en-US" sz="1200" b="1" dirty="0">
              <a:solidFill>
                <a:prstClr val="white"/>
              </a:solidFill>
              <a:latin typeface="Calibri" panose="020F0502020204030204" pitchFamily="34" charset="0"/>
            </a:endParaRPr>
          </a:p>
        </p:txBody>
      </p:sp>
      <p:pic>
        <p:nvPicPr>
          <p:cNvPr id="30" name="Imagen 6" descr="C:\Users\Design\Documents\Edu\Product Launch\btns.png">
            <a:hlinkClick r:id="" action="ppaction://hlinkshowjump?jump=nextslid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5019" y="6127343"/>
            <a:ext cx="177800" cy="176213"/>
          </a:xfrm>
          <a:prstGeom prst="rect">
            <a:avLst/>
          </a:prstGeom>
          <a:noFill/>
          <a:ln>
            <a:noFill/>
          </a:ln>
          <a:extLst/>
        </p:spPr>
      </p:pic>
      <p:pic>
        <p:nvPicPr>
          <p:cNvPr id="35" name="Imagen 6" descr="C:\Users\Design\Documents\Edu\Product Launch\btns.png">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4394" y="6127343"/>
            <a:ext cx="177800" cy="176213"/>
          </a:xfrm>
          <a:prstGeom prst="rect">
            <a:avLst/>
          </a:prstGeom>
          <a:noFill/>
          <a:ln>
            <a:noFill/>
          </a:ln>
          <a:extLst/>
        </p:spPr>
      </p:pic>
      <p:sp>
        <p:nvSpPr>
          <p:cNvPr id="36" name="13 CuadroTexto"/>
          <p:cNvSpPr txBox="1">
            <a:spLocks noChangeArrowheads="1"/>
          </p:cNvSpPr>
          <p:nvPr/>
        </p:nvSpPr>
        <p:spPr bwMode="auto">
          <a:xfrm>
            <a:off x="7884368" y="6055905"/>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i="1" dirty="0">
                <a:solidFill>
                  <a:prstClr val="white">
                    <a:lumMod val="95000"/>
                  </a:prstClr>
                </a:solidFill>
                <a:latin typeface="Times New Roman" panose="02020603050405020304" pitchFamily="18" charset="0"/>
                <a:cs typeface="Times New Roman" panose="02020603050405020304" pitchFamily="18" charset="0"/>
              </a:rPr>
              <a:t>of</a:t>
            </a:r>
            <a:endParaRPr lang="zh-CN" altLang="en-US" sz="1200" i="1" dirty="0">
              <a:solidFill>
                <a:prstClr val="white">
                  <a:lumMod val="95000"/>
                </a:prstClr>
              </a:solidFill>
              <a:latin typeface="Times New Roman" panose="02020603050405020304" pitchFamily="18" charset="0"/>
              <a:cs typeface="Times New Roman" panose="02020603050405020304" pitchFamily="18" charset="0"/>
            </a:endParaRPr>
          </a:p>
        </p:txBody>
      </p:sp>
      <p:pic>
        <p:nvPicPr>
          <p:cNvPr id="22" name="Picture 20" descr="C:\Documents and Settings\songs\桌面\PPT\tpme标.jpg"/>
          <p:cNvPicPr>
            <a:picLocks noChangeAspect="1" noChangeArrowheads="1"/>
          </p:cNvPicPr>
          <p:nvPr/>
        </p:nvPicPr>
        <p:blipFill>
          <a:blip r:embed="rId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7399" y="5988469"/>
            <a:ext cx="770225" cy="411364"/>
          </a:xfrm>
          <a:prstGeom prst="rect">
            <a:avLst/>
          </a:prstGeom>
          <a:ln>
            <a:noFill/>
          </a:ln>
          <a:effectLst>
            <a:outerShdw blurRad="292100" dist="139700" dir="2700000" algn="tl" rotWithShape="0">
              <a:srgbClr val="333333">
                <a:alpha val="65000"/>
              </a:srgbClr>
            </a:outerShdw>
          </a:effectLst>
          <a:extLst/>
        </p:spPr>
      </p:pic>
      <p:pic>
        <p:nvPicPr>
          <p:cNvPr id="27" name="Picture 25" descr="D:\我的工作文件\宣传类\2013传播计划\宣传册\素材\宣传册\zxlogo.gif"/>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8974" y="5733256"/>
            <a:ext cx="886371" cy="881802"/>
          </a:xfrm>
          <a:prstGeom prst="rect">
            <a:avLst/>
          </a:prstGeom>
          <a:ln>
            <a:noFill/>
          </a:ln>
          <a:effectLst>
            <a:glow rad="50800">
              <a:schemeClr val="bg1">
                <a:alpha val="6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1" name="内容占位符 4"/>
          <p:cNvSpPr>
            <a:spLocks noGrp="1"/>
          </p:cNvSpPr>
          <p:nvPr>
            <p:ph idx="1"/>
          </p:nvPr>
        </p:nvSpPr>
        <p:spPr>
          <a:xfrm>
            <a:off x="611188" y="819001"/>
            <a:ext cx="7921625" cy="809799"/>
          </a:xfrm>
        </p:spPr>
        <p:txBody>
          <a:bodyPr>
            <a:normAutofit fontScale="92500" lnSpcReduction="10000"/>
          </a:bodyPr>
          <a:lstStyle/>
          <a:p>
            <a:r>
              <a:rPr lang="zh-CN" altLang="en-US" dirty="0" smtClean="0"/>
              <a:t>对于商家而言，现货贸易平台倚靠津贵所的品牌优势和市场规模，能够获得更为广泛的市场空间和销售渠道，同时能够解决其传统交易模式的信用风险，资金短缺风险等</a:t>
            </a:r>
            <a:endParaRPr lang="zh-CN" altLang="en-US" dirty="0"/>
          </a:p>
        </p:txBody>
      </p:sp>
      <p:sp>
        <p:nvSpPr>
          <p:cNvPr id="32" name="TextBox 31"/>
          <p:cNvSpPr txBox="1"/>
          <p:nvPr/>
        </p:nvSpPr>
        <p:spPr>
          <a:xfrm>
            <a:off x="3779912" y="3894147"/>
            <a:ext cx="4961620" cy="830997"/>
          </a:xfrm>
          <a:prstGeom prst="rect">
            <a:avLst/>
          </a:prstGeom>
          <a:noFill/>
        </p:spPr>
        <p:txBody>
          <a:bodyPr wrap="square" rtlCol="0">
            <a:spAutoFit/>
          </a:bodyPr>
          <a:lstStyle/>
          <a:p>
            <a:pPr marL="285750" indent="-285750" fontAlgn="auto">
              <a:spcBef>
                <a:spcPts val="0"/>
              </a:spcBef>
              <a:spcAft>
                <a:spcPts val="0"/>
              </a:spcAft>
              <a:buFont typeface="Wingdings" panose="05000000000000000000" pitchFamily="2" charset="2"/>
              <a:buChar char="p"/>
            </a:pPr>
            <a:r>
              <a:rPr lang="zh-CN" altLang="en-US" sz="1600" dirty="0" smtClean="0">
                <a:solidFill>
                  <a:prstClr val="black"/>
                </a:solidFill>
                <a:latin typeface="华文细黑" panose="02010600040101010101" pitchFamily="2" charset="-122"/>
                <a:ea typeface="华文细黑" panose="02010600040101010101" pitchFamily="2" charset="-122"/>
              </a:rPr>
              <a:t>对企业而言，在线融资功能 能够为企业解决融资渠道问题解决因资金周转困难，提高资金效率，保证交易的及时性；</a:t>
            </a:r>
            <a:endParaRPr lang="en-US" altLang="zh-CN" sz="1600" dirty="0" smtClean="0">
              <a:solidFill>
                <a:prstClr val="black"/>
              </a:solidFill>
              <a:latin typeface="华文细黑" panose="02010600040101010101" pitchFamily="2" charset="-122"/>
              <a:ea typeface="华文细黑" panose="02010600040101010101" pitchFamily="2" charset="-122"/>
            </a:endParaRPr>
          </a:p>
        </p:txBody>
      </p:sp>
      <p:sp>
        <p:nvSpPr>
          <p:cNvPr id="33" name="五边形 32"/>
          <p:cNvSpPr/>
          <p:nvPr/>
        </p:nvSpPr>
        <p:spPr>
          <a:xfrm>
            <a:off x="827584" y="1916832"/>
            <a:ext cx="2736304" cy="504056"/>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zh-CN" altLang="en-US" dirty="0" smtClean="0">
                <a:solidFill>
                  <a:prstClr val="white"/>
                </a:solidFill>
                <a:latin typeface="华文细黑" pitchFamily="2" charset="-122"/>
                <a:ea typeface="华文细黑" pitchFamily="2" charset="-122"/>
              </a:rPr>
              <a:t>为商户解决购销渠道及规避信用风险</a:t>
            </a:r>
            <a:endParaRPr lang="zh-CN" altLang="en-US" dirty="0">
              <a:solidFill>
                <a:prstClr val="white"/>
              </a:solidFill>
              <a:latin typeface="华文细黑" pitchFamily="2" charset="-122"/>
              <a:ea typeface="华文细黑" pitchFamily="2" charset="-122"/>
            </a:endParaRPr>
          </a:p>
        </p:txBody>
      </p:sp>
      <p:sp>
        <p:nvSpPr>
          <p:cNvPr id="34" name="五边形 33"/>
          <p:cNvSpPr/>
          <p:nvPr/>
        </p:nvSpPr>
        <p:spPr>
          <a:xfrm>
            <a:off x="825094" y="3861048"/>
            <a:ext cx="2736304" cy="504056"/>
          </a:xfrm>
          <a:prstGeom prst="homePlate">
            <a:avLst/>
          </a:prstGeom>
          <a:solidFill>
            <a:srgbClr val="00B05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fontAlgn="auto">
              <a:spcBef>
                <a:spcPts val="0"/>
              </a:spcBef>
              <a:spcAft>
                <a:spcPts val="0"/>
              </a:spcAft>
            </a:pPr>
            <a:r>
              <a:rPr lang="zh-CN" altLang="en-US" dirty="0" smtClean="0">
                <a:solidFill>
                  <a:prstClr val="white"/>
                </a:solidFill>
                <a:latin typeface="华文细黑" pitchFamily="2" charset="-122"/>
                <a:ea typeface="华文细黑" pitchFamily="2" charset="-122"/>
              </a:rPr>
              <a:t>为商户提供融资渠道</a:t>
            </a:r>
            <a:endParaRPr lang="zh-CN" altLang="en-US" dirty="0">
              <a:solidFill>
                <a:prstClr val="white"/>
              </a:solidFill>
              <a:latin typeface="华文细黑" pitchFamily="2" charset="-122"/>
              <a:ea typeface="华文细黑" pitchFamily="2" charset="-122"/>
            </a:endParaRPr>
          </a:p>
        </p:txBody>
      </p:sp>
      <p:sp>
        <p:nvSpPr>
          <p:cNvPr id="37" name="矩形 36"/>
          <p:cNvSpPr/>
          <p:nvPr/>
        </p:nvSpPr>
        <p:spPr>
          <a:xfrm>
            <a:off x="3779912" y="1844824"/>
            <a:ext cx="4968552" cy="584775"/>
          </a:xfrm>
          <a:prstGeom prst="rect">
            <a:avLst/>
          </a:prstGeom>
        </p:spPr>
        <p:txBody>
          <a:bodyPr wrap="square">
            <a:spAutoFit/>
          </a:bodyPr>
          <a:lstStyle/>
          <a:p>
            <a:pPr marL="285750" indent="-285750" fontAlgn="auto">
              <a:spcBef>
                <a:spcPts val="0"/>
              </a:spcBef>
              <a:spcAft>
                <a:spcPts val="0"/>
              </a:spcAft>
              <a:buFont typeface="Wingdings" panose="05000000000000000000" pitchFamily="2" charset="2"/>
              <a:buChar char="p"/>
            </a:pPr>
            <a:r>
              <a:rPr lang="zh-CN" altLang="en-US" sz="1600" dirty="0">
                <a:solidFill>
                  <a:prstClr val="black"/>
                </a:solidFill>
                <a:latin typeface="华文细黑" panose="02010600040101010101" pitchFamily="2" charset="-122"/>
                <a:ea typeface="华文细黑" panose="02010600040101010101" pitchFamily="2" charset="-122"/>
              </a:rPr>
              <a:t>交易平台上的第三方支付平台，给买卖双方提供了安全支付，解决传统交易的信用</a:t>
            </a:r>
            <a:r>
              <a:rPr lang="zh-CN" altLang="en-US" sz="1600" dirty="0" smtClean="0">
                <a:solidFill>
                  <a:prstClr val="black"/>
                </a:solidFill>
                <a:latin typeface="华文细黑" panose="02010600040101010101" pitchFamily="2" charset="-122"/>
                <a:ea typeface="华文细黑" panose="02010600040101010101" pitchFamily="2" charset="-122"/>
              </a:rPr>
              <a:t>风险；</a:t>
            </a:r>
            <a:endParaRPr lang="en-US" altLang="zh-CN" sz="1600" dirty="0">
              <a:solidFill>
                <a:prstClr val="black"/>
              </a:solidFill>
              <a:latin typeface="华文细黑" panose="02010600040101010101" pitchFamily="2" charset="-122"/>
              <a:ea typeface="华文细黑" panose="02010600040101010101" pitchFamily="2" charset="-122"/>
            </a:endParaRPr>
          </a:p>
        </p:txBody>
      </p:sp>
      <p:sp>
        <p:nvSpPr>
          <p:cNvPr id="38" name="五边形 37"/>
          <p:cNvSpPr/>
          <p:nvPr/>
        </p:nvSpPr>
        <p:spPr>
          <a:xfrm>
            <a:off x="825094" y="2849454"/>
            <a:ext cx="2736304" cy="504056"/>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zh-CN" altLang="en-US" dirty="0" smtClean="0">
                <a:solidFill>
                  <a:prstClr val="white"/>
                </a:solidFill>
                <a:latin typeface="华文细黑" pitchFamily="2" charset="-122"/>
                <a:ea typeface="华文细黑" pitchFamily="2" charset="-122"/>
              </a:rPr>
              <a:t>为商户解决质量保证</a:t>
            </a:r>
            <a:endParaRPr lang="zh-CN" altLang="en-US" dirty="0">
              <a:solidFill>
                <a:prstClr val="white"/>
              </a:solidFill>
              <a:latin typeface="华文细黑" pitchFamily="2" charset="-122"/>
              <a:ea typeface="华文细黑" pitchFamily="2" charset="-122"/>
            </a:endParaRPr>
          </a:p>
        </p:txBody>
      </p:sp>
      <p:sp>
        <p:nvSpPr>
          <p:cNvPr id="39" name="矩形 38"/>
          <p:cNvSpPr/>
          <p:nvPr/>
        </p:nvSpPr>
        <p:spPr>
          <a:xfrm>
            <a:off x="3779912" y="2842484"/>
            <a:ext cx="4968552" cy="584775"/>
          </a:xfrm>
          <a:prstGeom prst="rect">
            <a:avLst/>
          </a:prstGeom>
        </p:spPr>
        <p:txBody>
          <a:bodyPr wrap="square">
            <a:spAutoFit/>
          </a:bodyPr>
          <a:lstStyle/>
          <a:p>
            <a:pPr marL="285750" indent="-285750" fontAlgn="auto">
              <a:spcBef>
                <a:spcPts val="0"/>
              </a:spcBef>
              <a:spcAft>
                <a:spcPts val="0"/>
              </a:spcAft>
              <a:buFont typeface="Wingdings" panose="05000000000000000000" pitchFamily="2" charset="2"/>
              <a:buChar char="p"/>
            </a:pPr>
            <a:r>
              <a:rPr lang="zh-CN" altLang="en-US" sz="1600" dirty="0">
                <a:solidFill>
                  <a:prstClr val="black"/>
                </a:solidFill>
                <a:latin typeface="华文细黑" panose="02010600040101010101" pitchFamily="2" charset="-122"/>
                <a:ea typeface="华文细黑" panose="02010600040101010101" pitchFamily="2" charset="-122"/>
              </a:rPr>
              <a:t>交易平台</a:t>
            </a:r>
            <a:r>
              <a:rPr lang="zh-CN" altLang="en-US" sz="1600" dirty="0" smtClean="0">
                <a:solidFill>
                  <a:prstClr val="black"/>
                </a:solidFill>
                <a:latin typeface="华文细黑" panose="02010600040101010101" pitchFamily="2" charset="-122"/>
                <a:ea typeface="华文细黑" panose="02010600040101010101" pitchFamily="2" charset="-122"/>
              </a:rPr>
              <a:t>上交易的商品将按交易所规定的交收标准提供商品</a:t>
            </a:r>
            <a:r>
              <a:rPr lang="en-US" altLang="zh-CN" sz="1600" dirty="0" smtClean="0">
                <a:solidFill>
                  <a:prstClr val="black"/>
                </a:solidFill>
                <a:latin typeface="华文细黑" panose="02010600040101010101" pitchFamily="2" charset="-122"/>
                <a:ea typeface="华文细黑" panose="02010600040101010101" pitchFamily="2" charset="-122"/>
              </a:rPr>
              <a:t>,</a:t>
            </a:r>
            <a:r>
              <a:rPr lang="zh-CN" altLang="en-US" sz="1600" dirty="0" smtClean="0">
                <a:solidFill>
                  <a:prstClr val="black"/>
                </a:solidFill>
                <a:latin typeface="华文细黑" panose="02010600040101010101" pitchFamily="2" charset="-122"/>
                <a:ea typeface="华文细黑" panose="02010600040101010101" pitchFamily="2" charset="-122"/>
              </a:rPr>
              <a:t>为商品提供了品质保证；</a:t>
            </a:r>
            <a:endParaRPr lang="en-US" altLang="zh-CN" sz="1600" dirty="0">
              <a:solidFill>
                <a:prstClr val="black"/>
              </a:solidFill>
              <a:latin typeface="华文细黑" panose="02010600040101010101" pitchFamily="2" charset="-122"/>
              <a:ea typeface="华文细黑" panose="02010600040101010101" pitchFamily="2" charset="-122"/>
            </a:endParaRPr>
          </a:p>
        </p:txBody>
      </p:sp>
      <p:sp>
        <p:nvSpPr>
          <p:cNvPr id="40" name="矩形 39"/>
          <p:cNvSpPr/>
          <p:nvPr/>
        </p:nvSpPr>
        <p:spPr>
          <a:xfrm>
            <a:off x="3779912" y="4860449"/>
            <a:ext cx="4968552" cy="830997"/>
          </a:xfrm>
          <a:prstGeom prst="rect">
            <a:avLst/>
          </a:prstGeom>
        </p:spPr>
        <p:txBody>
          <a:bodyPr wrap="square">
            <a:spAutoFit/>
          </a:bodyPr>
          <a:lstStyle/>
          <a:p>
            <a:pPr marL="285750" indent="-285750" fontAlgn="auto">
              <a:spcBef>
                <a:spcPts val="0"/>
              </a:spcBef>
              <a:spcAft>
                <a:spcPts val="0"/>
              </a:spcAft>
              <a:buFont typeface="Wingdings" panose="05000000000000000000" pitchFamily="2" charset="2"/>
              <a:buChar char="p"/>
            </a:pPr>
            <a:r>
              <a:rPr lang="zh-CN" altLang="en-US" sz="1600" dirty="0" smtClean="0">
                <a:solidFill>
                  <a:prstClr val="black"/>
                </a:solidFill>
                <a:latin typeface="华文细黑" panose="02010600040101010101" pitchFamily="2" charset="-122"/>
                <a:ea typeface="华文细黑" panose="02010600040101010101" pitchFamily="2" charset="-122"/>
              </a:rPr>
              <a:t>现货贸易平台具备强大的信息发布功能</a:t>
            </a:r>
            <a:r>
              <a:rPr lang="en-US" altLang="zh-CN" sz="1600" dirty="0" smtClean="0">
                <a:solidFill>
                  <a:prstClr val="black"/>
                </a:solidFill>
                <a:latin typeface="华文细黑" panose="02010600040101010101" pitchFamily="2" charset="-122"/>
                <a:ea typeface="华文细黑" panose="02010600040101010101" pitchFamily="2" charset="-122"/>
              </a:rPr>
              <a:t>,</a:t>
            </a:r>
            <a:r>
              <a:rPr lang="zh-CN" altLang="en-US" sz="1600" dirty="0" smtClean="0">
                <a:solidFill>
                  <a:prstClr val="black"/>
                </a:solidFill>
                <a:latin typeface="华文细黑" panose="02010600040101010101" pitchFamily="2" charset="-122"/>
                <a:ea typeface="华文细黑" panose="02010600040101010101" pitchFamily="2" charset="-122"/>
              </a:rPr>
              <a:t>商户可通过该平台进行企业形象及产品宣传等各方面信息的发布</a:t>
            </a:r>
            <a:r>
              <a:rPr lang="en-US" altLang="zh-CN" sz="1600" dirty="0" smtClean="0">
                <a:solidFill>
                  <a:prstClr val="black"/>
                </a:solidFill>
                <a:latin typeface="华文细黑" panose="02010600040101010101" pitchFamily="2" charset="-122"/>
                <a:ea typeface="华文细黑" panose="02010600040101010101" pitchFamily="2" charset="-122"/>
              </a:rPr>
              <a:t>.</a:t>
            </a:r>
            <a:r>
              <a:rPr lang="zh-CN" altLang="en-US" sz="1600" dirty="0" smtClean="0">
                <a:solidFill>
                  <a:prstClr val="black"/>
                </a:solidFill>
                <a:latin typeface="华文细黑" panose="02010600040101010101" pitchFamily="2" charset="-122"/>
                <a:ea typeface="华文细黑" panose="02010600040101010101" pitchFamily="2" charset="-122"/>
              </a:rPr>
              <a:t>节省大量的广告成本；</a:t>
            </a:r>
            <a:endParaRPr lang="en-US" altLang="zh-CN" sz="1600" dirty="0">
              <a:solidFill>
                <a:prstClr val="black"/>
              </a:solidFill>
              <a:latin typeface="华文细黑" panose="02010600040101010101" pitchFamily="2" charset="-122"/>
              <a:ea typeface="华文细黑" panose="02010600040101010101" pitchFamily="2" charset="-122"/>
            </a:endParaRPr>
          </a:p>
        </p:txBody>
      </p:sp>
      <p:sp>
        <p:nvSpPr>
          <p:cNvPr id="41" name="五边形 40"/>
          <p:cNvSpPr/>
          <p:nvPr/>
        </p:nvSpPr>
        <p:spPr>
          <a:xfrm>
            <a:off x="808964" y="4869160"/>
            <a:ext cx="2736304" cy="504056"/>
          </a:xfrm>
          <a:prstGeom prst="homePlate">
            <a:avLst/>
          </a:prstGeom>
          <a:solidFill>
            <a:srgbClr val="00B05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fontAlgn="auto">
              <a:spcBef>
                <a:spcPts val="0"/>
              </a:spcBef>
              <a:spcAft>
                <a:spcPts val="0"/>
              </a:spcAft>
            </a:pPr>
            <a:r>
              <a:rPr lang="zh-CN" altLang="en-US" dirty="0" smtClean="0">
                <a:solidFill>
                  <a:prstClr val="white"/>
                </a:solidFill>
                <a:latin typeface="华文细黑" pitchFamily="2" charset="-122"/>
                <a:ea typeface="华文细黑" pitchFamily="2" charset="-122"/>
              </a:rPr>
              <a:t>为商户降低开店成本投入</a:t>
            </a:r>
            <a:endParaRPr lang="zh-CN" altLang="en-US" dirty="0">
              <a:solidFill>
                <a:prstClr val="white"/>
              </a:solidFill>
              <a:latin typeface="华文细黑" pitchFamily="2" charset="-122"/>
              <a:ea typeface="华文细黑" pitchFamily="2" charset="-122"/>
            </a:endParaRPr>
          </a:p>
        </p:txBody>
      </p:sp>
      <p:sp>
        <p:nvSpPr>
          <p:cNvPr id="42" name="矩形 41"/>
          <p:cNvSpPr/>
          <p:nvPr/>
        </p:nvSpPr>
        <p:spPr>
          <a:xfrm>
            <a:off x="3779912" y="5661248"/>
            <a:ext cx="5024095" cy="584775"/>
          </a:xfrm>
          <a:prstGeom prst="rect">
            <a:avLst/>
          </a:prstGeom>
        </p:spPr>
        <p:txBody>
          <a:bodyPr wrap="square">
            <a:spAutoFit/>
          </a:bodyPr>
          <a:lstStyle/>
          <a:p>
            <a:pPr marL="285750" indent="-285750" fontAlgn="auto">
              <a:spcBef>
                <a:spcPts val="0"/>
              </a:spcBef>
              <a:spcAft>
                <a:spcPts val="0"/>
              </a:spcAft>
              <a:buFont typeface="Wingdings" panose="05000000000000000000" pitchFamily="2" charset="2"/>
              <a:buChar char="p"/>
            </a:pPr>
            <a:r>
              <a:rPr lang="zh-CN" altLang="en-US" sz="1600" dirty="0" smtClean="0">
                <a:solidFill>
                  <a:prstClr val="black"/>
                </a:solidFill>
                <a:latin typeface="华文细黑" panose="02010600040101010101" pitchFamily="2" charset="-122"/>
                <a:ea typeface="华文细黑" panose="02010600040101010101" pitchFamily="2" charset="-122"/>
              </a:rPr>
              <a:t>初期的现货贸易平台将免除商户的入驻费</a:t>
            </a:r>
            <a:r>
              <a:rPr lang="en-US" altLang="zh-CN" sz="1600" dirty="0" smtClean="0">
                <a:solidFill>
                  <a:prstClr val="black"/>
                </a:solidFill>
                <a:latin typeface="华文细黑" panose="02010600040101010101" pitchFamily="2" charset="-122"/>
                <a:ea typeface="华文细黑" panose="02010600040101010101" pitchFamily="2" charset="-122"/>
              </a:rPr>
              <a:t>,</a:t>
            </a:r>
            <a:r>
              <a:rPr lang="zh-CN" altLang="en-US" sz="1600" dirty="0" smtClean="0">
                <a:solidFill>
                  <a:prstClr val="black"/>
                </a:solidFill>
                <a:latin typeface="华文细黑" panose="02010600040101010101" pitchFamily="2" charset="-122"/>
                <a:ea typeface="华文细黑" panose="02010600040101010101" pitchFamily="2" charset="-122"/>
              </a:rPr>
              <a:t>为贸易会员开店经营节省大笔费用。</a:t>
            </a:r>
            <a:endParaRPr lang="en-US" altLang="zh-CN" sz="1600" dirty="0">
              <a:solidFill>
                <a:prstClr val="black"/>
              </a:solidFill>
              <a:latin typeface="华文细黑" panose="02010600040101010101" pitchFamily="2" charset="-122"/>
              <a:ea typeface="华文细黑" panose="02010600040101010101" pitchFamily="2" charset="-122"/>
            </a:endParaRPr>
          </a:p>
        </p:txBody>
      </p:sp>
      <p:sp>
        <p:nvSpPr>
          <p:cNvPr id="43" name="椭圆 42"/>
          <p:cNvSpPr/>
          <p:nvPr/>
        </p:nvSpPr>
        <p:spPr>
          <a:xfrm>
            <a:off x="539552" y="1772816"/>
            <a:ext cx="360040" cy="646331"/>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altLang="zh-CN" dirty="0" smtClean="0">
                <a:solidFill>
                  <a:prstClr val="white"/>
                </a:solidFill>
                <a:latin typeface="微软雅黑" pitchFamily="34" charset="-122"/>
                <a:ea typeface="微软雅黑" pitchFamily="34" charset="-122"/>
              </a:rPr>
              <a:t>1</a:t>
            </a:r>
            <a:endParaRPr lang="zh-CN" altLang="en-US" dirty="0" smtClean="0">
              <a:solidFill>
                <a:prstClr val="white"/>
              </a:solidFill>
              <a:latin typeface="微软雅黑" pitchFamily="34" charset="-122"/>
              <a:ea typeface="微软雅黑" pitchFamily="34" charset="-122"/>
            </a:endParaRPr>
          </a:p>
        </p:txBody>
      </p:sp>
      <p:sp>
        <p:nvSpPr>
          <p:cNvPr id="44" name="椭圆 43"/>
          <p:cNvSpPr/>
          <p:nvPr/>
        </p:nvSpPr>
        <p:spPr>
          <a:xfrm>
            <a:off x="539552" y="2780928"/>
            <a:ext cx="360040" cy="646331"/>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altLang="zh-CN" dirty="0" smtClean="0">
                <a:solidFill>
                  <a:prstClr val="white"/>
                </a:solidFill>
                <a:latin typeface="微软雅黑" pitchFamily="34" charset="-122"/>
                <a:ea typeface="微软雅黑" pitchFamily="34" charset="-122"/>
              </a:rPr>
              <a:t>2</a:t>
            </a:r>
            <a:endParaRPr lang="zh-CN" altLang="en-US" dirty="0" smtClean="0">
              <a:solidFill>
                <a:prstClr val="white"/>
              </a:solidFill>
              <a:latin typeface="微软雅黑" pitchFamily="34" charset="-122"/>
              <a:ea typeface="微软雅黑" pitchFamily="34" charset="-122"/>
            </a:endParaRPr>
          </a:p>
        </p:txBody>
      </p:sp>
      <p:sp>
        <p:nvSpPr>
          <p:cNvPr id="45" name="椭圆 44"/>
          <p:cNvSpPr/>
          <p:nvPr/>
        </p:nvSpPr>
        <p:spPr>
          <a:xfrm>
            <a:off x="539552" y="3790781"/>
            <a:ext cx="360040" cy="646331"/>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altLang="zh-CN" dirty="0" smtClean="0">
                <a:solidFill>
                  <a:prstClr val="white"/>
                </a:solidFill>
                <a:latin typeface="微软雅黑" pitchFamily="34" charset="-122"/>
                <a:ea typeface="微软雅黑" pitchFamily="34" charset="-122"/>
              </a:rPr>
              <a:t>3</a:t>
            </a:r>
            <a:endParaRPr lang="zh-CN" altLang="en-US" dirty="0" smtClean="0">
              <a:solidFill>
                <a:prstClr val="white"/>
              </a:solidFill>
              <a:latin typeface="微软雅黑" pitchFamily="34" charset="-122"/>
              <a:ea typeface="微软雅黑" pitchFamily="34" charset="-122"/>
            </a:endParaRPr>
          </a:p>
        </p:txBody>
      </p:sp>
      <p:sp>
        <p:nvSpPr>
          <p:cNvPr id="46" name="椭圆 45"/>
          <p:cNvSpPr/>
          <p:nvPr/>
        </p:nvSpPr>
        <p:spPr>
          <a:xfrm>
            <a:off x="539552" y="4798893"/>
            <a:ext cx="360040" cy="646331"/>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altLang="zh-CN" dirty="0" smtClean="0">
                <a:solidFill>
                  <a:prstClr val="white"/>
                </a:solidFill>
                <a:latin typeface="微软雅黑" pitchFamily="34" charset="-122"/>
                <a:ea typeface="微软雅黑" pitchFamily="34" charset="-122"/>
              </a:rPr>
              <a:t>4</a:t>
            </a:r>
            <a:endParaRPr lang="zh-CN" altLang="en-US" dirty="0" smtClean="0">
              <a:solidFill>
                <a:prstClr val="white"/>
              </a:solidFill>
              <a:latin typeface="微软雅黑" pitchFamily="34" charset="-122"/>
              <a:ea typeface="微软雅黑" pitchFamily="34" charset="-122"/>
            </a:endParaRPr>
          </a:p>
        </p:txBody>
      </p:sp>
      <p:sp>
        <p:nvSpPr>
          <p:cNvPr id="48" name="标题 1"/>
          <p:cNvSpPr>
            <a:spLocks noGrp="1"/>
          </p:cNvSpPr>
          <p:nvPr>
            <p:ph type="title"/>
          </p:nvPr>
        </p:nvSpPr>
        <p:spPr>
          <a:xfrm>
            <a:off x="415084" y="260648"/>
            <a:ext cx="8210550" cy="504056"/>
          </a:xfrm>
        </p:spPr>
        <p:txBody>
          <a:bodyPr/>
          <a:lstStyle/>
          <a:p>
            <a:r>
              <a:rPr lang="en-US" altLang="zh-CN" sz="2400" kern="1200" dirty="0" smtClean="0">
                <a:latin typeface="微软雅黑" panose="020B0503020204020204" pitchFamily="34" charset="-122"/>
                <a:ea typeface="微软雅黑" panose="020B0503020204020204" pitchFamily="34" charset="-122"/>
                <a:cs typeface="+mn-cs"/>
              </a:rPr>
              <a:t>5.3</a:t>
            </a:r>
            <a:r>
              <a:rPr lang="zh-CN" altLang="en-US" sz="2400" kern="1200" dirty="0" smtClean="0">
                <a:latin typeface="微软雅黑" panose="020B0503020204020204" pitchFamily="34" charset="-122"/>
                <a:ea typeface="微软雅黑" panose="020B0503020204020204" pitchFamily="34" charset="-122"/>
                <a:cs typeface="+mn-cs"/>
              </a:rPr>
              <a:t>电子商务平台的功能</a:t>
            </a:r>
            <a:endParaRPr lang="zh-CN" altLang="en-US" sz="2400" kern="1200" dirty="0">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339307109"/>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14 CuadroTexto"/>
          <p:cNvSpPr txBox="1">
            <a:spLocks noChangeArrowheads="1"/>
          </p:cNvSpPr>
          <p:nvPr/>
        </p:nvSpPr>
        <p:spPr bwMode="auto">
          <a:xfrm>
            <a:off x="7783513" y="6172200"/>
            <a:ext cx="315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i="1">
                <a:solidFill>
                  <a:prstClr val="white"/>
                </a:solidFill>
                <a:latin typeface="Calibri" panose="020F0502020204030204" pitchFamily="34" charset="0"/>
              </a:rPr>
              <a:t>of</a:t>
            </a:r>
            <a:endParaRPr lang="zh-CN" altLang="en-US" sz="1200" b="1" i="1">
              <a:solidFill>
                <a:prstClr val="white"/>
              </a:solidFill>
              <a:latin typeface="Calibri" panose="020F0502020204030204" pitchFamily="34" charset="0"/>
            </a:endParaRPr>
          </a:p>
        </p:txBody>
      </p:sp>
      <p:sp>
        <p:nvSpPr>
          <p:cNvPr id="24" name="15 CuadroTexto"/>
          <p:cNvSpPr txBox="1">
            <a:spLocks noChangeArrowheads="1"/>
          </p:cNvSpPr>
          <p:nvPr/>
        </p:nvSpPr>
        <p:spPr bwMode="auto">
          <a:xfrm>
            <a:off x="8051800" y="6157913"/>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prstClr val="white"/>
                </a:solidFill>
                <a:latin typeface="Calibri" panose="020F0502020204030204" pitchFamily="34" charset="0"/>
              </a:rPr>
              <a:t>1</a:t>
            </a:r>
            <a:endParaRPr lang="zh-CN" altLang="en-US" sz="1200" b="1" dirty="0">
              <a:solidFill>
                <a:prstClr val="white"/>
              </a:solidFill>
              <a:latin typeface="Calibri" panose="020F0502020204030204" pitchFamily="34" charset="0"/>
            </a:endParaRPr>
          </a:p>
        </p:txBody>
      </p:sp>
      <p:sp>
        <p:nvSpPr>
          <p:cNvPr id="26" name="矩形 25"/>
          <p:cNvSpPr/>
          <p:nvPr/>
        </p:nvSpPr>
        <p:spPr>
          <a:xfrm>
            <a:off x="0" y="5507556"/>
            <a:ext cx="9180314" cy="13562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2000" dirty="0" smtClean="0">
                <a:solidFill>
                  <a:prstClr val="white"/>
                </a:solidFill>
                <a:latin typeface="黑体" panose="02010609060101010101" pitchFamily="49" charset="-122"/>
                <a:ea typeface="黑体" panose="02010609060101010101" pitchFamily="49" charset="-122"/>
              </a:rPr>
              <a:t>                诚信 </a:t>
            </a:r>
            <a:r>
              <a:rPr lang="en-US" altLang="zh-CN" sz="2000" dirty="0" smtClean="0">
                <a:solidFill>
                  <a:prstClr val="white"/>
                </a:solidFill>
                <a:latin typeface="黑体" panose="02010609060101010101" pitchFamily="49" charset="-122"/>
                <a:ea typeface="黑体" panose="02010609060101010101" pitchFamily="49" charset="-122"/>
              </a:rPr>
              <a:t>• </a:t>
            </a:r>
            <a:r>
              <a:rPr lang="zh-CN" altLang="en-US" sz="2000" dirty="0" smtClean="0">
                <a:solidFill>
                  <a:prstClr val="white"/>
                </a:solidFill>
                <a:latin typeface="黑体" panose="02010609060101010101" pitchFamily="49" charset="-122"/>
                <a:ea typeface="黑体" panose="02010609060101010101" pitchFamily="49" charset="-122"/>
              </a:rPr>
              <a:t>创新 </a:t>
            </a:r>
            <a:r>
              <a:rPr lang="en-US" altLang="zh-CN" sz="2000" dirty="0" smtClean="0">
                <a:solidFill>
                  <a:prstClr val="white"/>
                </a:solidFill>
                <a:latin typeface="黑体" panose="02010609060101010101" pitchFamily="49" charset="-122"/>
                <a:ea typeface="黑体" panose="02010609060101010101" pitchFamily="49" charset="-122"/>
              </a:rPr>
              <a:t>• </a:t>
            </a:r>
            <a:r>
              <a:rPr lang="zh-CN" altLang="en-US" sz="2000" dirty="0" smtClean="0">
                <a:solidFill>
                  <a:prstClr val="white"/>
                </a:solidFill>
                <a:latin typeface="黑体" panose="02010609060101010101" pitchFamily="49" charset="-122"/>
                <a:ea typeface="黑体" panose="02010609060101010101" pitchFamily="49" charset="-122"/>
              </a:rPr>
              <a:t>安全</a:t>
            </a:r>
            <a:endParaRPr lang="en-US" altLang="zh-CN" sz="2000" dirty="0" smtClean="0">
              <a:solidFill>
                <a:prstClr val="white"/>
              </a:solidFill>
              <a:latin typeface="黑体" panose="02010609060101010101" pitchFamily="49" charset="-122"/>
              <a:ea typeface="黑体" panose="02010609060101010101" pitchFamily="49" charset="-122"/>
            </a:endParaRPr>
          </a:p>
          <a:p>
            <a:pPr>
              <a:spcAft>
                <a:spcPts val="800"/>
              </a:spcAft>
            </a:pPr>
            <a:r>
              <a:rPr lang="en-US" altLang="zh-CN" sz="2000" dirty="0" smtClean="0">
                <a:solidFill>
                  <a:prstClr val="white"/>
                </a:solidFill>
              </a:rPr>
              <a:t>                          Credibility • Innovation • Safety</a:t>
            </a:r>
            <a:endParaRPr lang="en-US" altLang="zh-CN" sz="2000" dirty="0">
              <a:solidFill>
                <a:prstClr val="white"/>
              </a:solidFill>
              <a:latin typeface="黑体" panose="02010609060101010101" pitchFamily="49" charset="-122"/>
              <a:ea typeface="黑体" panose="02010609060101010101" pitchFamily="49" charset="-122"/>
            </a:endParaRPr>
          </a:p>
        </p:txBody>
      </p:sp>
      <p:sp>
        <p:nvSpPr>
          <p:cNvPr id="28" name="13 CuadroTexto"/>
          <p:cNvSpPr txBox="1">
            <a:spLocks noChangeArrowheads="1"/>
          </p:cNvSpPr>
          <p:nvPr/>
        </p:nvSpPr>
        <p:spPr bwMode="auto">
          <a:xfrm>
            <a:off x="7655856" y="6057493"/>
            <a:ext cx="263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b="1" dirty="0" smtClean="0">
                <a:solidFill>
                  <a:prstClr val="white"/>
                </a:solidFill>
                <a:latin typeface="Calibri" panose="020F0502020204030204" pitchFamily="34" charset="0"/>
              </a:rPr>
              <a:t>3</a:t>
            </a:r>
            <a:endParaRPr lang="zh-CN" altLang="en-US" sz="1200" b="1" dirty="0">
              <a:solidFill>
                <a:prstClr val="white"/>
              </a:solidFill>
              <a:latin typeface="Calibri" panose="020F0502020204030204" pitchFamily="34" charset="0"/>
            </a:endParaRPr>
          </a:p>
        </p:txBody>
      </p:sp>
      <p:sp>
        <p:nvSpPr>
          <p:cNvPr id="29" name="15 CuadroTexto"/>
          <p:cNvSpPr txBox="1">
            <a:spLocks noChangeArrowheads="1"/>
          </p:cNvSpPr>
          <p:nvPr/>
        </p:nvSpPr>
        <p:spPr bwMode="auto">
          <a:xfrm>
            <a:off x="8194019"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prstClr val="white"/>
                </a:solidFill>
                <a:latin typeface="Calibri" panose="020F0502020204030204" pitchFamily="34" charset="0"/>
              </a:rPr>
              <a:t>2</a:t>
            </a:r>
            <a:r>
              <a:rPr lang="en-US" altLang="zh-CN" sz="1200" b="1" dirty="0" smtClean="0">
                <a:solidFill>
                  <a:prstClr val="white"/>
                </a:solidFill>
                <a:latin typeface="Calibri" panose="020F0502020204030204" pitchFamily="34" charset="0"/>
              </a:rPr>
              <a:t>6</a:t>
            </a:r>
            <a:endParaRPr lang="zh-CN" altLang="en-US" sz="1200" b="1" dirty="0">
              <a:solidFill>
                <a:prstClr val="white"/>
              </a:solidFill>
              <a:latin typeface="Calibri" panose="020F0502020204030204" pitchFamily="34" charset="0"/>
            </a:endParaRPr>
          </a:p>
        </p:txBody>
      </p:sp>
      <p:pic>
        <p:nvPicPr>
          <p:cNvPr id="30" name="Imagen 6" descr="C:\Users\Design\Documents\Edu\Product Launch\btns.png">
            <a:hlinkClick r:id="" action="ppaction://hlinkshowjump?jump=nextslid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5019" y="6127343"/>
            <a:ext cx="177800" cy="176213"/>
          </a:xfrm>
          <a:prstGeom prst="rect">
            <a:avLst/>
          </a:prstGeom>
          <a:noFill/>
          <a:ln>
            <a:noFill/>
          </a:ln>
          <a:extLst/>
        </p:spPr>
      </p:pic>
      <p:pic>
        <p:nvPicPr>
          <p:cNvPr id="35" name="Imagen 6" descr="C:\Users\Design\Documents\Edu\Product Launch\btns.png">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4394" y="6127343"/>
            <a:ext cx="177800" cy="176213"/>
          </a:xfrm>
          <a:prstGeom prst="rect">
            <a:avLst/>
          </a:prstGeom>
          <a:noFill/>
          <a:ln>
            <a:noFill/>
          </a:ln>
          <a:extLst/>
        </p:spPr>
      </p:pic>
      <p:sp>
        <p:nvSpPr>
          <p:cNvPr id="36" name="13 CuadroTexto"/>
          <p:cNvSpPr txBox="1">
            <a:spLocks noChangeArrowheads="1"/>
          </p:cNvSpPr>
          <p:nvPr/>
        </p:nvSpPr>
        <p:spPr bwMode="auto">
          <a:xfrm>
            <a:off x="7884368" y="6055905"/>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i="1" dirty="0">
                <a:solidFill>
                  <a:prstClr val="white">
                    <a:lumMod val="95000"/>
                  </a:prstClr>
                </a:solidFill>
                <a:latin typeface="Times New Roman" panose="02020603050405020304" pitchFamily="18" charset="0"/>
                <a:cs typeface="Times New Roman" panose="02020603050405020304" pitchFamily="18" charset="0"/>
              </a:rPr>
              <a:t>of</a:t>
            </a:r>
            <a:endParaRPr lang="zh-CN" altLang="en-US" sz="1200" i="1" dirty="0">
              <a:solidFill>
                <a:prstClr val="white">
                  <a:lumMod val="95000"/>
                </a:prstClr>
              </a:solidFill>
              <a:latin typeface="Times New Roman" panose="02020603050405020304" pitchFamily="18" charset="0"/>
              <a:cs typeface="Times New Roman" panose="02020603050405020304" pitchFamily="18" charset="0"/>
            </a:endParaRPr>
          </a:p>
        </p:txBody>
      </p:sp>
      <p:pic>
        <p:nvPicPr>
          <p:cNvPr id="22" name="Picture 20" descr="C:\Documents and Settings\songs\桌面\PPT\tpme标.jpg"/>
          <p:cNvPicPr>
            <a:picLocks noChangeAspect="1" noChangeArrowheads="1"/>
          </p:cNvPicPr>
          <p:nvPr/>
        </p:nvPicPr>
        <p:blipFill>
          <a:blip r:embed="rId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7399" y="5988469"/>
            <a:ext cx="770225" cy="411364"/>
          </a:xfrm>
          <a:prstGeom prst="rect">
            <a:avLst/>
          </a:prstGeom>
          <a:ln>
            <a:noFill/>
          </a:ln>
          <a:effectLst>
            <a:outerShdw blurRad="292100" dist="139700" dir="2700000" algn="tl" rotWithShape="0">
              <a:srgbClr val="333333">
                <a:alpha val="65000"/>
              </a:srgbClr>
            </a:outerShdw>
          </a:effectLst>
          <a:extLst/>
        </p:spPr>
      </p:pic>
      <p:pic>
        <p:nvPicPr>
          <p:cNvPr id="27" name="Picture 25" descr="D:\我的工作文件\宣传类\2013传播计划\宣传册\素材\宣传册\zxlogo.gif"/>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8974" y="5733256"/>
            <a:ext cx="886371" cy="881802"/>
          </a:xfrm>
          <a:prstGeom prst="rect">
            <a:avLst/>
          </a:prstGeom>
          <a:ln>
            <a:noFill/>
          </a:ln>
          <a:effectLst>
            <a:glow rad="50800">
              <a:schemeClr val="bg1">
                <a:alpha val="6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aphicFrame>
        <p:nvGraphicFramePr>
          <p:cNvPr id="12" name="表格 11"/>
          <p:cNvGraphicFramePr>
            <a:graphicFrameLocks noGrp="1"/>
          </p:cNvGraphicFramePr>
          <p:nvPr>
            <p:extLst>
              <p:ext uri="{D42A27DB-BD31-4B8C-83A1-F6EECF244321}">
                <p14:modId xmlns:p14="http://schemas.microsoft.com/office/powerpoint/2010/main" val="1640006680"/>
              </p:ext>
            </p:extLst>
          </p:nvPr>
        </p:nvGraphicFramePr>
        <p:xfrm>
          <a:off x="250949" y="764704"/>
          <a:ext cx="8784976" cy="4533900"/>
        </p:xfrm>
        <a:graphic>
          <a:graphicData uri="http://schemas.openxmlformats.org/drawingml/2006/table">
            <a:tbl>
              <a:tblPr firstRow="1" bandRow="1">
                <a:tableStyleId>{5C22544A-7EE6-4342-B048-85BDC9FD1C3A}</a:tableStyleId>
              </a:tblPr>
              <a:tblGrid>
                <a:gridCol w="1874499"/>
                <a:gridCol w="6910477"/>
              </a:tblGrid>
              <a:tr h="284336">
                <a:tc>
                  <a:txBody>
                    <a:bodyPr/>
                    <a:lstStyle/>
                    <a:p>
                      <a:pPr algn="ctr"/>
                      <a:r>
                        <a:rPr lang="zh-CN" altLang="en-US" dirty="0" smtClean="0"/>
                        <a:t>交易模式</a:t>
                      </a:r>
                      <a:endParaRPr lang="zh-CN" altLang="en-US" dirty="0"/>
                    </a:p>
                  </a:txBody>
                  <a:tcPr/>
                </a:tc>
                <a:tc>
                  <a:txBody>
                    <a:bodyPr/>
                    <a:lstStyle/>
                    <a:p>
                      <a:pPr algn="ctr"/>
                      <a:r>
                        <a:rPr lang="zh-CN" altLang="en-US" dirty="0" smtClean="0"/>
                        <a:t>概述</a:t>
                      </a:r>
                      <a:endParaRPr lang="zh-CN" altLang="en-US" dirty="0"/>
                    </a:p>
                  </a:txBody>
                  <a:tcPr/>
                </a:tc>
              </a:tr>
              <a:tr h="282312">
                <a:tc>
                  <a:txBody>
                    <a:bodyPr/>
                    <a:lstStyle/>
                    <a:p>
                      <a:r>
                        <a:rPr lang="en-US" altLang="zh-CN" sz="1400" dirty="0" smtClean="0"/>
                        <a:t>B2C </a:t>
                      </a:r>
                      <a:r>
                        <a:rPr lang="zh-CN" altLang="en-US" sz="1400" dirty="0" smtClean="0"/>
                        <a:t>零售业务</a:t>
                      </a:r>
                      <a:endParaRPr lang="zh-CN" altLang="en-US" sz="1400" dirty="0"/>
                    </a:p>
                  </a:txBody>
                  <a:tcPr/>
                </a:tc>
                <a:tc>
                  <a:txBody>
                    <a:bodyPr/>
                    <a:lstStyle/>
                    <a:p>
                      <a:r>
                        <a:rPr lang="zh-CN" altLang="en-US" sz="1200" dirty="0" smtClean="0"/>
                        <a:t>贵金属商品的零售企业，在平台开设店铺，对个人进行商品的销售；</a:t>
                      </a:r>
                    </a:p>
                  </a:txBody>
                  <a:tcPr/>
                </a:tc>
              </a:tr>
              <a:tr h="284336">
                <a:tc>
                  <a:txBody>
                    <a:bodyPr/>
                    <a:lstStyle/>
                    <a:p>
                      <a:r>
                        <a:rPr lang="en-US" altLang="zh-CN" sz="1400" dirty="0" smtClean="0"/>
                        <a:t>C2B </a:t>
                      </a:r>
                      <a:r>
                        <a:rPr lang="zh-CN" altLang="en-US" sz="1400" dirty="0" smtClean="0"/>
                        <a:t>回购业务</a:t>
                      </a:r>
                      <a:endParaRPr lang="zh-CN" altLang="en-US" sz="1400" dirty="0"/>
                    </a:p>
                  </a:txBody>
                  <a:tcPr/>
                </a:tc>
                <a:tc>
                  <a:txBody>
                    <a:bodyPr/>
                    <a:lstStyle/>
                    <a:p>
                      <a:r>
                        <a:rPr lang="zh-CN" altLang="en-US" sz="1200" dirty="0" smtClean="0"/>
                        <a:t>拥有贵金属商品的个人，通过平台提供的功能实现把商品再回“卖”给企业；</a:t>
                      </a:r>
                      <a:endParaRPr lang="zh-CN" altLang="en-US" sz="1200" dirty="0"/>
                    </a:p>
                  </a:txBody>
                  <a:tcPr/>
                </a:tc>
              </a:tr>
              <a:tr h="284336">
                <a:tc>
                  <a:txBody>
                    <a:bodyPr/>
                    <a:lstStyle/>
                    <a:p>
                      <a:r>
                        <a:rPr lang="en-US" altLang="zh-CN" sz="1400" dirty="0" smtClean="0"/>
                        <a:t>C2B </a:t>
                      </a:r>
                      <a:r>
                        <a:rPr lang="zh-CN" altLang="en-US" sz="1400" dirty="0" smtClean="0"/>
                        <a:t>租赁业务</a:t>
                      </a:r>
                      <a:endParaRPr lang="zh-CN" altLang="en-US" sz="1400" dirty="0"/>
                    </a:p>
                  </a:txBody>
                  <a:tcPr/>
                </a:tc>
                <a:tc>
                  <a:txBody>
                    <a:bodyPr/>
                    <a:lstStyle/>
                    <a:p>
                      <a:r>
                        <a:rPr lang="zh-CN" altLang="en-US" sz="1200" dirty="0" smtClean="0"/>
                        <a:t>拥有贵金属商品的个人，通过平台提供的功能把商品租给需要的企业，企业为此支付个人一定的费用，平台或第三方为此提供担保；</a:t>
                      </a:r>
                    </a:p>
                  </a:txBody>
                  <a:tcPr/>
                </a:tc>
              </a:tr>
              <a:tr h="284336">
                <a:tc>
                  <a:txBody>
                    <a:bodyPr/>
                    <a:lstStyle/>
                    <a:p>
                      <a:r>
                        <a:rPr lang="en-US" altLang="zh-CN" sz="1400" dirty="0" smtClean="0"/>
                        <a:t>C2B </a:t>
                      </a:r>
                      <a:r>
                        <a:rPr lang="zh-CN" altLang="en-US" sz="1400" dirty="0" smtClean="0"/>
                        <a:t>定制业务</a:t>
                      </a:r>
                      <a:endParaRPr lang="zh-CN" altLang="en-US" sz="1400" dirty="0"/>
                    </a:p>
                  </a:txBody>
                  <a:tcPr/>
                </a:tc>
                <a:tc>
                  <a:txBody>
                    <a:bodyPr/>
                    <a:lstStyle/>
                    <a:p>
                      <a:r>
                        <a:rPr lang="zh-CN" altLang="en-US" sz="1200" dirty="0" smtClean="0"/>
                        <a:t>拥有某些特定规格贵金属商品的个人，可以到加盟的线上线下商户那里定制商品，定制商品所需的克重从个人持有重量中减扣，个人只需支付额外的加工费（定制商户收取）和 处理费</a:t>
                      </a:r>
                      <a:r>
                        <a:rPr lang="en-US" altLang="zh-CN" sz="1200" dirty="0" smtClean="0"/>
                        <a:t>/</a:t>
                      </a:r>
                      <a:r>
                        <a:rPr lang="zh-CN" altLang="en-US" sz="1200" dirty="0" smtClean="0"/>
                        <a:t>克（在平台和定制商户间分成）；</a:t>
                      </a:r>
                      <a:endParaRPr lang="zh-CN" altLang="en-US" sz="1200" dirty="0"/>
                    </a:p>
                  </a:txBody>
                  <a:tcPr/>
                </a:tc>
              </a:tr>
              <a:tr h="284336">
                <a:tc>
                  <a:txBody>
                    <a:bodyPr/>
                    <a:lstStyle/>
                    <a:p>
                      <a:r>
                        <a:rPr lang="en-US" altLang="zh-CN" sz="1400" dirty="0" smtClean="0"/>
                        <a:t>C2B </a:t>
                      </a:r>
                      <a:r>
                        <a:rPr lang="zh-CN" altLang="en-US" sz="1400" dirty="0" smtClean="0"/>
                        <a:t>融资业务</a:t>
                      </a:r>
                      <a:endParaRPr lang="zh-CN" altLang="en-US" sz="1400" dirty="0"/>
                    </a:p>
                  </a:txBody>
                  <a:tcPr/>
                </a:tc>
                <a:tc>
                  <a:txBody>
                    <a:bodyPr/>
                    <a:lstStyle/>
                    <a:p>
                      <a:r>
                        <a:rPr lang="zh-CN" altLang="en-US" sz="1200" dirty="0" smtClean="0"/>
                        <a:t>企业在平台的</a:t>
                      </a:r>
                      <a:r>
                        <a:rPr lang="en-US" altLang="zh-CN" sz="1200" dirty="0" smtClean="0"/>
                        <a:t>B2B</a:t>
                      </a:r>
                      <a:r>
                        <a:rPr lang="zh-CN" altLang="en-US" sz="1200" dirty="0" smtClean="0"/>
                        <a:t>业务中如果需要融资，可以通过平台发布融资需求，个人把自有资金借给企业，企业支付个人本金及利息，平台或第三方为此提供担保；</a:t>
                      </a:r>
                    </a:p>
                  </a:txBody>
                  <a:tcPr/>
                </a:tc>
              </a:tr>
              <a:tr h="284336">
                <a:tc>
                  <a:txBody>
                    <a:bodyPr/>
                    <a:lstStyle/>
                    <a:p>
                      <a:r>
                        <a:rPr lang="en-US" altLang="zh-CN" sz="1400" dirty="0" smtClean="0"/>
                        <a:t>C2C </a:t>
                      </a:r>
                      <a:r>
                        <a:rPr lang="zh-CN" altLang="en-US" sz="1400" dirty="0" smtClean="0"/>
                        <a:t>转让业务</a:t>
                      </a:r>
                      <a:endParaRPr lang="zh-CN" altLang="en-US" sz="1400" dirty="0"/>
                    </a:p>
                  </a:txBody>
                  <a:tcPr/>
                </a:tc>
                <a:tc>
                  <a:txBody>
                    <a:bodyPr/>
                    <a:lstStyle/>
                    <a:p>
                      <a:r>
                        <a:rPr lang="zh-CN" altLang="en-US" sz="1200" dirty="0" smtClean="0"/>
                        <a:t>个人在平台购买平台商品后，可发布转让信息，有意购买者可在平台购买；个人在平台缴纳一定比例履约保证金后可挂牌申请购买平台交易商品；</a:t>
                      </a:r>
                    </a:p>
                  </a:txBody>
                  <a:tcPr/>
                </a:tc>
              </a:tr>
              <a:tr h="284336">
                <a:tc>
                  <a:txBody>
                    <a:bodyPr/>
                    <a:lstStyle/>
                    <a:p>
                      <a:r>
                        <a:rPr lang="en-US" altLang="zh-CN" sz="1400" dirty="0" smtClean="0"/>
                        <a:t>B2B </a:t>
                      </a:r>
                      <a:r>
                        <a:rPr lang="zh-CN" altLang="en-US" sz="1400" dirty="0" smtClean="0"/>
                        <a:t>商品买卖业务</a:t>
                      </a:r>
                      <a:endParaRPr lang="zh-CN" altLang="en-US" sz="1400" dirty="0"/>
                    </a:p>
                  </a:txBody>
                  <a:tcPr/>
                </a:tc>
                <a:tc>
                  <a:txBody>
                    <a:bodyPr/>
                    <a:lstStyle/>
                    <a:p>
                      <a:r>
                        <a:rPr lang="zh-CN" altLang="en-US" sz="1200" dirty="0" smtClean="0"/>
                        <a:t>企业在平台上发布贵金属和其它大宗商品的买卖信息，响应方进行在线响应，并于线上就价格及其它重要要素达成一致，并进行付款和商品交收；</a:t>
                      </a:r>
                      <a:endParaRPr lang="zh-CN" altLang="en-US" sz="1200" dirty="0"/>
                    </a:p>
                  </a:txBody>
                  <a:tcPr/>
                </a:tc>
              </a:tr>
              <a:tr h="284336">
                <a:tc>
                  <a:txBody>
                    <a:bodyPr/>
                    <a:lstStyle/>
                    <a:p>
                      <a:r>
                        <a:rPr lang="en-US" altLang="zh-CN" sz="1400" dirty="0" smtClean="0"/>
                        <a:t>B2B</a:t>
                      </a:r>
                      <a:r>
                        <a:rPr lang="en-US" altLang="zh-CN" sz="1400" baseline="0" dirty="0" smtClean="0"/>
                        <a:t> </a:t>
                      </a:r>
                      <a:r>
                        <a:rPr lang="zh-CN" altLang="en-US" sz="1400" baseline="0" dirty="0" smtClean="0"/>
                        <a:t>融资业务（卖方融资）</a:t>
                      </a:r>
                      <a:endParaRPr lang="zh-CN" altLang="en-US" sz="1400" dirty="0"/>
                    </a:p>
                  </a:txBody>
                  <a:tcPr/>
                </a:tc>
                <a:tc>
                  <a:txBody>
                    <a:bodyPr/>
                    <a:lstStyle/>
                    <a:p>
                      <a:r>
                        <a:rPr lang="zh-CN" altLang="en-US" sz="1200" dirty="0" smtClean="0"/>
                        <a:t>企业存货抵押融资方式，通过银行、仓储公司和企业的三方协议，引入专业仓储公司在融资过程中发挥监督保管抵押物、对抵押物进行价值评估、担保等作用，实现以企业存货仓单为抵押的融资方式；</a:t>
                      </a:r>
                    </a:p>
                  </a:txBody>
                  <a:tcPr/>
                </a:tc>
              </a:tr>
              <a:tr h="284336">
                <a:tc>
                  <a:txBody>
                    <a:bodyPr/>
                    <a:lstStyle/>
                    <a:p>
                      <a:r>
                        <a:rPr lang="en-US" altLang="zh-CN" sz="1400" dirty="0" smtClean="0"/>
                        <a:t>B2B </a:t>
                      </a:r>
                      <a:r>
                        <a:rPr lang="zh-CN" altLang="en-US" sz="1400" dirty="0" smtClean="0"/>
                        <a:t>融资业务（买方融资）</a:t>
                      </a:r>
                      <a:endParaRPr lang="zh-CN" altLang="en-US" sz="1400" dirty="0"/>
                    </a:p>
                  </a:txBody>
                  <a:tcPr/>
                </a:tc>
                <a:tc>
                  <a:txBody>
                    <a:bodyPr/>
                    <a:lstStyle/>
                    <a:p>
                      <a:r>
                        <a:rPr lang="zh-CN" altLang="en-US" sz="1200" dirty="0" smtClean="0"/>
                        <a:t>买方企业在支付订单货款时，自己先支付一定比例</a:t>
                      </a:r>
                      <a:r>
                        <a:rPr lang="en-US" altLang="zh-CN" sz="1200" dirty="0" smtClean="0"/>
                        <a:t> </a:t>
                      </a:r>
                      <a:r>
                        <a:rPr lang="zh-CN" altLang="en-US" sz="1200" dirty="0" smtClean="0"/>
                        <a:t>的货款，剩余的部分由通过银行融资或个人融资等方式获得的资金进行支付。通过融资方式支付的订单，其货物作为质押物由仓储公司进行监督保管。平台或第三方为企业融资提供担保。</a:t>
                      </a:r>
                      <a:endParaRPr lang="zh-CN" altLang="en-US" sz="1200" dirty="0"/>
                    </a:p>
                  </a:txBody>
                  <a:tcPr/>
                </a:tc>
              </a:tr>
            </a:tbl>
          </a:graphicData>
        </a:graphic>
      </p:graphicFrame>
      <p:sp>
        <p:nvSpPr>
          <p:cNvPr id="13" name="标题 1"/>
          <p:cNvSpPr>
            <a:spLocks noGrp="1"/>
          </p:cNvSpPr>
          <p:nvPr>
            <p:ph type="title"/>
          </p:nvPr>
        </p:nvSpPr>
        <p:spPr>
          <a:xfrm>
            <a:off x="415084" y="260648"/>
            <a:ext cx="8210550" cy="504056"/>
          </a:xfrm>
        </p:spPr>
        <p:txBody>
          <a:bodyPr/>
          <a:lstStyle/>
          <a:p>
            <a:r>
              <a:rPr lang="en-US" altLang="zh-CN" sz="2400" kern="1200" dirty="0" smtClean="0">
                <a:latin typeface="微软雅黑" panose="020B0503020204020204" pitchFamily="34" charset="-122"/>
                <a:ea typeface="微软雅黑" panose="020B0503020204020204" pitchFamily="34" charset="-122"/>
                <a:cs typeface="+mn-cs"/>
              </a:rPr>
              <a:t>5.4</a:t>
            </a:r>
            <a:r>
              <a:rPr lang="zh-CN" altLang="en-US" sz="2400" kern="1200" dirty="0" smtClean="0">
                <a:latin typeface="微软雅黑" panose="020B0503020204020204" pitchFamily="34" charset="-122"/>
                <a:ea typeface="微软雅黑" panose="020B0503020204020204" pitchFamily="34" charset="-122"/>
                <a:cs typeface="+mn-cs"/>
              </a:rPr>
              <a:t>电子商务平台的交易模式</a:t>
            </a:r>
            <a:endParaRPr lang="zh-CN" altLang="en-US" sz="2400" kern="1200" dirty="0">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503834533"/>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xfrm>
            <a:off x="118234" y="645332"/>
            <a:ext cx="8135938" cy="760412"/>
          </a:xfrm>
        </p:spPr>
        <p:txBody>
          <a:bodyPr/>
          <a:lstStyle/>
          <a:p>
            <a:pPr algn="ctr"/>
            <a:r>
              <a:rPr lang="zh-CN" altLang="en-US" b="1" dirty="0" smtClean="0">
                <a:latin typeface="黑体" panose="02010609060101010101" pitchFamily="49" charset="-122"/>
                <a:ea typeface="黑体" panose="02010609060101010101" pitchFamily="49" charset="-122"/>
              </a:rPr>
              <a:t>目录</a:t>
            </a:r>
          </a:p>
        </p:txBody>
      </p:sp>
      <p:sp>
        <p:nvSpPr>
          <p:cNvPr id="20483" name="Rectangle 5"/>
          <p:cNvSpPr>
            <a:spLocks noChangeArrowheads="1"/>
          </p:cNvSpPr>
          <p:nvPr/>
        </p:nvSpPr>
        <p:spPr bwMode="gray">
          <a:xfrm>
            <a:off x="3167994" y="1880355"/>
            <a:ext cx="421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en-US" altLang="ko-KR" sz="2200" b="1">
                <a:solidFill>
                  <a:schemeClr val="bg1"/>
                </a:solidFill>
                <a:latin typeface="Arial" panose="020B0604020202020204" pitchFamily="34" charset="0"/>
                <a:ea typeface="Gulim" panose="020B0600000101010101" pitchFamily="34" charset="-127"/>
              </a:rPr>
              <a:t>1. Introduction</a:t>
            </a:r>
          </a:p>
        </p:txBody>
      </p:sp>
      <p:sp>
        <p:nvSpPr>
          <p:cNvPr id="2" name="矩形 1"/>
          <p:cNvSpPr/>
          <p:nvPr/>
        </p:nvSpPr>
        <p:spPr>
          <a:xfrm>
            <a:off x="1864335" y="1744954"/>
            <a:ext cx="785079" cy="737184"/>
          </a:xfrm>
          <a:prstGeom prst="rect">
            <a:avLst/>
          </a:prstGeom>
          <a:solidFill>
            <a:schemeClr val="accent1">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800" dirty="0">
                <a:solidFill>
                  <a:schemeClr val="tx1"/>
                </a:solidFill>
                <a:latin typeface="华文细黑" panose="02010600040101010101" pitchFamily="2" charset="-122"/>
                <a:ea typeface="华文细黑" panose="02010600040101010101" pitchFamily="2" charset="-122"/>
              </a:rPr>
              <a:t>I</a:t>
            </a:r>
            <a:endParaRPr lang="zh-CN" altLang="en-US" sz="2800" dirty="0">
              <a:solidFill>
                <a:schemeClr val="tx1"/>
              </a:solidFill>
              <a:latin typeface="华文细黑" panose="02010600040101010101" pitchFamily="2" charset="-122"/>
              <a:ea typeface="华文细黑" panose="02010600040101010101" pitchFamily="2" charset="-122"/>
            </a:endParaRPr>
          </a:p>
        </p:txBody>
      </p:sp>
      <p:sp>
        <p:nvSpPr>
          <p:cNvPr id="3" name="矩形 2"/>
          <p:cNvSpPr/>
          <p:nvPr/>
        </p:nvSpPr>
        <p:spPr>
          <a:xfrm>
            <a:off x="2843808" y="1744954"/>
            <a:ext cx="3597156" cy="737185"/>
          </a:xfrm>
          <a:prstGeom prst="rect">
            <a:avLst/>
          </a:prstGeom>
          <a:solidFill>
            <a:schemeClr val="accent1">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dirty="0" smtClean="0">
                <a:solidFill>
                  <a:schemeClr val="tx1"/>
                </a:solidFill>
                <a:latin typeface="华文细黑" panose="02010600040101010101" pitchFamily="2" charset="-122"/>
                <a:ea typeface="华文细黑" panose="02010600040101010101" pitchFamily="2" charset="-122"/>
              </a:rPr>
              <a:t>交易所</a:t>
            </a:r>
            <a:r>
              <a:rPr lang="zh-CN" altLang="en-US" sz="2400" dirty="0">
                <a:solidFill>
                  <a:schemeClr val="tx1"/>
                </a:solidFill>
                <a:latin typeface="华文细黑" panose="02010600040101010101" pitchFamily="2" charset="-122"/>
                <a:ea typeface="华文细黑" panose="02010600040101010101" pitchFamily="2" charset="-122"/>
              </a:rPr>
              <a:t>概要</a:t>
            </a:r>
          </a:p>
        </p:txBody>
      </p:sp>
      <p:sp>
        <p:nvSpPr>
          <p:cNvPr id="4" name="矩形 3"/>
          <p:cNvSpPr/>
          <p:nvPr/>
        </p:nvSpPr>
        <p:spPr>
          <a:xfrm>
            <a:off x="2843808" y="3238859"/>
            <a:ext cx="3597156" cy="371007"/>
          </a:xfrm>
          <a:prstGeom prst="rect">
            <a:avLst/>
          </a:prstGeom>
          <a:solidFill>
            <a:schemeClr val="accent1">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solidFill>
                  <a:schemeClr val="tx1"/>
                </a:solidFill>
                <a:latin typeface="华文细黑" panose="02010600040101010101" pitchFamily="2" charset="-122"/>
                <a:ea typeface="华文细黑" panose="02010600040101010101" pitchFamily="2" charset="-122"/>
              </a:rPr>
              <a:t>1.2 </a:t>
            </a:r>
            <a:r>
              <a:rPr lang="zh-CN" altLang="en-US" dirty="0" smtClean="0">
                <a:solidFill>
                  <a:schemeClr val="tx1"/>
                </a:solidFill>
                <a:latin typeface="华文细黑" panose="02010600040101010101" pitchFamily="2" charset="-122"/>
                <a:ea typeface="华文细黑" panose="02010600040101010101" pitchFamily="2" charset="-122"/>
              </a:rPr>
              <a:t>交易所发展历程</a:t>
            </a:r>
            <a:endParaRPr lang="en-US" altLang="zh-CN" dirty="0">
              <a:solidFill>
                <a:schemeClr val="tx1"/>
              </a:solidFill>
              <a:latin typeface="华文细黑" panose="02010600040101010101" pitchFamily="2" charset="-122"/>
              <a:ea typeface="华文细黑" panose="02010600040101010101" pitchFamily="2" charset="-122"/>
            </a:endParaRPr>
          </a:p>
        </p:txBody>
      </p:sp>
      <p:sp>
        <p:nvSpPr>
          <p:cNvPr id="18" name="矩形 17"/>
          <p:cNvSpPr/>
          <p:nvPr/>
        </p:nvSpPr>
        <p:spPr>
          <a:xfrm>
            <a:off x="2843808" y="2676203"/>
            <a:ext cx="3597156" cy="392338"/>
          </a:xfrm>
          <a:prstGeom prst="rect">
            <a:avLst/>
          </a:prstGeom>
          <a:solidFill>
            <a:schemeClr val="accent1">
              <a:lumMod val="20000"/>
              <a:lumOff val="8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solidFill>
                  <a:schemeClr val="tx1"/>
                </a:solidFill>
                <a:latin typeface="华文细黑" panose="02010600040101010101" pitchFamily="2" charset="-122"/>
                <a:ea typeface="华文细黑" panose="02010600040101010101" pitchFamily="2" charset="-122"/>
              </a:rPr>
              <a:t>1.1 </a:t>
            </a:r>
            <a:r>
              <a:rPr lang="zh-CN" altLang="en-US" dirty="0" smtClean="0">
                <a:solidFill>
                  <a:schemeClr val="tx1"/>
                </a:solidFill>
                <a:latin typeface="华文细黑" panose="02010600040101010101" pitchFamily="2" charset="-122"/>
                <a:ea typeface="华文细黑" panose="02010600040101010101" pitchFamily="2" charset="-122"/>
              </a:rPr>
              <a:t>交易所成立背景</a:t>
            </a:r>
            <a:endParaRPr lang="en-US" altLang="zh-CN" dirty="0">
              <a:solidFill>
                <a:schemeClr val="tx1"/>
              </a:solidFill>
              <a:latin typeface="华文细黑" panose="02010600040101010101" pitchFamily="2" charset="-122"/>
              <a:ea typeface="华文细黑" panose="02010600040101010101" pitchFamily="2" charset="-122"/>
            </a:endParaRPr>
          </a:p>
        </p:txBody>
      </p:sp>
      <p:sp>
        <p:nvSpPr>
          <p:cNvPr id="19" name="矩形 18"/>
          <p:cNvSpPr/>
          <p:nvPr/>
        </p:nvSpPr>
        <p:spPr>
          <a:xfrm>
            <a:off x="2843808" y="3776521"/>
            <a:ext cx="3597156" cy="345041"/>
          </a:xfrm>
          <a:prstGeom prst="rect">
            <a:avLst/>
          </a:prstGeom>
          <a:solidFill>
            <a:schemeClr val="accent1">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solidFill>
                  <a:schemeClr val="tx1"/>
                </a:solidFill>
                <a:latin typeface="华文细黑" panose="02010600040101010101" pitchFamily="2" charset="-122"/>
                <a:ea typeface="华文细黑" panose="02010600040101010101" pitchFamily="2" charset="-122"/>
              </a:rPr>
              <a:t>1.3 </a:t>
            </a:r>
            <a:r>
              <a:rPr lang="zh-CN" altLang="en-US" dirty="0" smtClean="0">
                <a:solidFill>
                  <a:schemeClr val="tx1"/>
                </a:solidFill>
                <a:latin typeface="华文细黑" panose="02010600040101010101" pitchFamily="2" charset="-122"/>
                <a:ea typeface="华文细黑" panose="02010600040101010101" pitchFamily="2" charset="-122"/>
              </a:rPr>
              <a:t>股东介绍</a:t>
            </a:r>
            <a:endParaRPr lang="en-US" altLang="zh-CN" dirty="0">
              <a:solidFill>
                <a:schemeClr val="tx1"/>
              </a:solidFill>
              <a:latin typeface="华文细黑" panose="02010600040101010101" pitchFamily="2" charset="-122"/>
              <a:ea typeface="华文细黑" panose="02010600040101010101" pitchFamily="2" charset="-122"/>
            </a:endParaRPr>
          </a:p>
        </p:txBody>
      </p:sp>
      <p:sp>
        <p:nvSpPr>
          <p:cNvPr id="20" name="矩形 19"/>
          <p:cNvSpPr/>
          <p:nvPr/>
        </p:nvSpPr>
        <p:spPr>
          <a:xfrm>
            <a:off x="2843808" y="4288217"/>
            <a:ext cx="3597156" cy="443083"/>
          </a:xfrm>
          <a:prstGeom prst="rect">
            <a:avLst/>
          </a:prstGeom>
          <a:solidFill>
            <a:schemeClr val="accent1">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solidFill>
                  <a:schemeClr val="tx1"/>
                </a:solidFill>
                <a:latin typeface="华文细黑" panose="02010600040101010101" pitchFamily="2" charset="-122"/>
                <a:ea typeface="华文细黑" panose="02010600040101010101" pitchFamily="2" charset="-122"/>
              </a:rPr>
              <a:t>1.4 </a:t>
            </a:r>
            <a:r>
              <a:rPr lang="zh-CN" altLang="en-US" dirty="0" smtClean="0">
                <a:solidFill>
                  <a:schemeClr val="tx1"/>
                </a:solidFill>
                <a:latin typeface="华文细黑" panose="02010600040101010101" pitchFamily="2" charset="-122"/>
                <a:ea typeface="华文细黑" panose="02010600040101010101" pitchFamily="2" charset="-122"/>
              </a:rPr>
              <a:t>交易所创新</a:t>
            </a:r>
            <a:endParaRPr lang="en-US" altLang="zh-CN" dirty="0">
              <a:solidFill>
                <a:schemeClr val="tx1"/>
              </a:solidFill>
              <a:latin typeface="华文细黑" panose="02010600040101010101" pitchFamily="2" charset="-122"/>
              <a:ea typeface="华文细黑" panose="02010600040101010101" pitchFamily="2" charset="-122"/>
            </a:endParaRPr>
          </a:p>
        </p:txBody>
      </p:sp>
      <p:sp>
        <p:nvSpPr>
          <p:cNvPr id="21" name="矩形 20"/>
          <p:cNvSpPr/>
          <p:nvPr/>
        </p:nvSpPr>
        <p:spPr>
          <a:xfrm>
            <a:off x="2843808" y="4897818"/>
            <a:ext cx="3597156" cy="418486"/>
          </a:xfrm>
          <a:prstGeom prst="rect">
            <a:avLst/>
          </a:prstGeom>
          <a:solidFill>
            <a:schemeClr val="accent1">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solidFill>
                  <a:schemeClr val="tx1"/>
                </a:solidFill>
                <a:latin typeface="华文细黑" panose="02010600040101010101" pitchFamily="2" charset="-122"/>
                <a:ea typeface="华文细黑" panose="02010600040101010101" pitchFamily="2" charset="-122"/>
              </a:rPr>
              <a:t>1.5 </a:t>
            </a:r>
            <a:r>
              <a:rPr lang="zh-CN" altLang="en-US" dirty="0" smtClean="0">
                <a:solidFill>
                  <a:schemeClr val="tx1"/>
                </a:solidFill>
                <a:latin typeface="华文细黑" panose="02010600040101010101" pitchFamily="2" charset="-122"/>
                <a:ea typeface="华文细黑" panose="02010600040101010101" pitchFamily="2" charset="-122"/>
              </a:rPr>
              <a:t>交易所业绩</a:t>
            </a:r>
            <a:endParaRPr lang="en-US" altLang="zh-CN" dirty="0">
              <a:solidFill>
                <a:schemeClr val="tx1"/>
              </a:solidFill>
              <a:latin typeface="华文细黑" panose="02010600040101010101" pitchFamily="2" charset="-122"/>
              <a:ea typeface="华文细黑" panose="02010600040101010101" pitchFamily="2" charset="-122"/>
            </a:endParaRPr>
          </a:p>
        </p:txBody>
      </p:sp>
      <p:sp>
        <p:nvSpPr>
          <p:cNvPr id="23" name="14 CuadroTexto"/>
          <p:cNvSpPr txBox="1">
            <a:spLocks noChangeArrowheads="1"/>
          </p:cNvSpPr>
          <p:nvPr/>
        </p:nvSpPr>
        <p:spPr bwMode="auto">
          <a:xfrm>
            <a:off x="7783513" y="6172200"/>
            <a:ext cx="315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i="1">
                <a:solidFill>
                  <a:schemeClr val="bg1"/>
                </a:solidFill>
                <a:latin typeface="Calibri" panose="020F0502020204030204" pitchFamily="34" charset="0"/>
              </a:rPr>
              <a:t>of</a:t>
            </a:r>
            <a:endParaRPr lang="zh-CN" altLang="en-US" sz="1200" b="1" i="1">
              <a:solidFill>
                <a:schemeClr val="bg1"/>
              </a:solidFill>
              <a:latin typeface="Calibri" panose="020F0502020204030204" pitchFamily="34" charset="0"/>
              <a:ea typeface="宋体" panose="02010600030101010101" pitchFamily="2" charset="-122"/>
            </a:endParaRPr>
          </a:p>
        </p:txBody>
      </p:sp>
      <p:sp>
        <p:nvSpPr>
          <p:cNvPr id="24" name="15 CuadroTexto"/>
          <p:cNvSpPr txBox="1">
            <a:spLocks noChangeArrowheads="1"/>
          </p:cNvSpPr>
          <p:nvPr/>
        </p:nvSpPr>
        <p:spPr bwMode="auto">
          <a:xfrm>
            <a:off x="8051800" y="6157913"/>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schemeClr val="bg1"/>
                </a:solidFill>
                <a:latin typeface="Calibri" panose="020F0502020204030204" pitchFamily="34" charset="0"/>
              </a:rPr>
              <a:t>1</a:t>
            </a:r>
            <a:endParaRPr lang="zh-CN" altLang="en-US" sz="1200" b="1" dirty="0">
              <a:solidFill>
                <a:schemeClr val="bg1"/>
              </a:solidFill>
              <a:latin typeface="Calibri" panose="020F0502020204030204" pitchFamily="34" charset="0"/>
              <a:ea typeface="宋体" panose="02010600030101010101" pitchFamily="2" charset="-122"/>
            </a:endParaRPr>
          </a:p>
        </p:txBody>
      </p:sp>
      <p:sp>
        <p:nvSpPr>
          <p:cNvPr id="26" name="矩形 25"/>
          <p:cNvSpPr/>
          <p:nvPr/>
        </p:nvSpPr>
        <p:spPr>
          <a:xfrm>
            <a:off x="0" y="5507556"/>
            <a:ext cx="9180314" cy="13562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2000" dirty="0" smtClean="0">
                <a:latin typeface="黑体" panose="02010609060101010101" pitchFamily="49" charset="-122"/>
                <a:ea typeface="黑体" panose="02010609060101010101" pitchFamily="49" charset="-122"/>
              </a:rPr>
              <a:t>                诚信 </a:t>
            </a:r>
            <a:r>
              <a:rPr lang="en-US" altLang="zh-CN" sz="2000" dirty="0" smtClean="0">
                <a:latin typeface="黑体" panose="02010609060101010101" pitchFamily="49" charset="-122"/>
                <a:ea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rPr>
              <a:t>创新 </a:t>
            </a:r>
            <a:r>
              <a:rPr lang="en-US" altLang="zh-CN" sz="2000" dirty="0" smtClean="0">
                <a:latin typeface="黑体" panose="02010609060101010101" pitchFamily="49" charset="-122"/>
                <a:ea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rPr>
              <a:t>安全</a:t>
            </a:r>
            <a:endParaRPr lang="en-US" altLang="zh-CN" sz="2000" dirty="0" smtClean="0">
              <a:latin typeface="黑体" panose="02010609060101010101" pitchFamily="49" charset="-122"/>
              <a:ea typeface="黑体" panose="02010609060101010101" pitchFamily="49" charset="-122"/>
            </a:endParaRPr>
          </a:p>
          <a:p>
            <a:pPr>
              <a:spcAft>
                <a:spcPts val="800"/>
              </a:spcAft>
            </a:pPr>
            <a:r>
              <a:rPr lang="en-US" altLang="zh-CN" sz="2000" dirty="0" smtClean="0"/>
              <a:t>                          Credibility • Innovation • Safety</a:t>
            </a:r>
            <a:endParaRPr lang="en-US" altLang="zh-CN" sz="2000" dirty="0">
              <a:latin typeface="黑体" panose="02010609060101010101" pitchFamily="49" charset="-122"/>
              <a:ea typeface="黑体" panose="02010609060101010101" pitchFamily="49" charset="-122"/>
            </a:endParaRPr>
          </a:p>
        </p:txBody>
      </p:sp>
      <p:sp>
        <p:nvSpPr>
          <p:cNvPr id="28" name="13 CuadroTexto"/>
          <p:cNvSpPr txBox="1">
            <a:spLocks noChangeArrowheads="1"/>
          </p:cNvSpPr>
          <p:nvPr/>
        </p:nvSpPr>
        <p:spPr bwMode="auto">
          <a:xfrm>
            <a:off x="7655856" y="6057493"/>
            <a:ext cx="263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b="1" dirty="0" smtClean="0">
                <a:solidFill>
                  <a:schemeClr val="bg1"/>
                </a:solidFill>
                <a:latin typeface="Calibri" panose="020F0502020204030204" pitchFamily="34" charset="0"/>
              </a:rPr>
              <a:t>3</a:t>
            </a:r>
            <a:endParaRPr lang="zh-CN" altLang="en-US" sz="1200" b="1" dirty="0">
              <a:solidFill>
                <a:schemeClr val="bg1"/>
              </a:solidFill>
              <a:latin typeface="Calibri" panose="020F0502020204030204" pitchFamily="34" charset="0"/>
            </a:endParaRPr>
          </a:p>
        </p:txBody>
      </p:sp>
      <p:sp>
        <p:nvSpPr>
          <p:cNvPr id="29" name="15 CuadroTexto"/>
          <p:cNvSpPr txBox="1">
            <a:spLocks noChangeArrowheads="1"/>
          </p:cNvSpPr>
          <p:nvPr/>
        </p:nvSpPr>
        <p:spPr bwMode="auto">
          <a:xfrm>
            <a:off x="8194019"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schemeClr val="bg1"/>
                </a:solidFill>
                <a:latin typeface="Calibri" panose="020F0502020204030204" pitchFamily="34" charset="0"/>
              </a:rPr>
              <a:t>2</a:t>
            </a:r>
            <a:r>
              <a:rPr lang="en-US" altLang="zh-CN" sz="1200" b="1" dirty="0" smtClean="0">
                <a:solidFill>
                  <a:schemeClr val="bg1"/>
                </a:solidFill>
                <a:latin typeface="Calibri" panose="020F0502020204030204" pitchFamily="34" charset="0"/>
              </a:rPr>
              <a:t>6</a:t>
            </a:r>
            <a:endParaRPr lang="zh-CN" altLang="en-US" sz="1200" b="1" dirty="0">
              <a:solidFill>
                <a:schemeClr val="bg1"/>
              </a:solidFill>
              <a:latin typeface="Calibri" panose="020F0502020204030204" pitchFamily="34" charset="0"/>
              <a:ea typeface="宋体" panose="02010600030101010101" pitchFamily="2" charset="-122"/>
            </a:endParaRPr>
          </a:p>
        </p:txBody>
      </p:sp>
      <p:pic>
        <p:nvPicPr>
          <p:cNvPr id="30" name="Imagen 6" descr="C:\Users\Design\Documents\Edu\Product Launch\btns.png">
            <a:hlinkClick r:id="" action="ppaction://hlinkshowjump?jump=nextslid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5019" y="6127343"/>
            <a:ext cx="177800" cy="176213"/>
          </a:xfrm>
          <a:prstGeom prst="rect">
            <a:avLst/>
          </a:prstGeom>
          <a:noFill/>
          <a:ln>
            <a:noFill/>
          </a:ln>
          <a:extLst/>
        </p:spPr>
      </p:pic>
      <p:pic>
        <p:nvPicPr>
          <p:cNvPr id="35" name="Imagen 6" descr="C:\Users\Design\Documents\Edu\Product Launch\btns.png">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4394" y="6127343"/>
            <a:ext cx="177800" cy="176213"/>
          </a:xfrm>
          <a:prstGeom prst="rect">
            <a:avLst/>
          </a:prstGeom>
          <a:noFill/>
          <a:ln>
            <a:noFill/>
          </a:ln>
          <a:extLst/>
        </p:spPr>
      </p:pic>
      <p:sp>
        <p:nvSpPr>
          <p:cNvPr id="36" name="13 CuadroTexto"/>
          <p:cNvSpPr txBox="1">
            <a:spLocks noChangeArrowheads="1"/>
          </p:cNvSpPr>
          <p:nvPr/>
        </p:nvSpPr>
        <p:spPr bwMode="auto">
          <a:xfrm>
            <a:off x="7884368" y="6055905"/>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i="1" dirty="0">
                <a:solidFill>
                  <a:schemeClr val="bg1">
                    <a:lumMod val="95000"/>
                  </a:schemeClr>
                </a:solidFill>
                <a:latin typeface="Times New Roman" panose="02020603050405020304" pitchFamily="18" charset="0"/>
                <a:cs typeface="Times New Roman" panose="02020603050405020304" pitchFamily="18" charset="0"/>
              </a:rPr>
              <a:t>of</a:t>
            </a:r>
            <a:endParaRPr lang="zh-CN" altLang="en-US" sz="1200" i="1" dirty="0">
              <a:solidFill>
                <a:schemeClr val="bg1">
                  <a:lumMod val="9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2" name="Picture 20" descr="C:\Documents and Settings\songs\桌面\PPT\tpme标.jpg"/>
          <p:cNvPicPr>
            <a:picLocks noChangeAspect="1" noChangeArrowheads="1"/>
          </p:cNvPicPr>
          <p:nvPr/>
        </p:nvPicPr>
        <p:blipFill>
          <a:blip r:embed="rId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7399" y="5988469"/>
            <a:ext cx="770225" cy="411364"/>
          </a:xfrm>
          <a:prstGeom prst="rect">
            <a:avLst/>
          </a:prstGeom>
          <a:ln>
            <a:noFill/>
          </a:ln>
          <a:effectLst>
            <a:outerShdw blurRad="292100" dist="139700" dir="2700000" algn="tl" rotWithShape="0">
              <a:srgbClr val="333333">
                <a:alpha val="65000"/>
              </a:srgbClr>
            </a:outerShdw>
          </a:effectLst>
          <a:extLst/>
        </p:spPr>
      </p:pic>
      <p:pic>
        <p:nvPicPr>
          <p:cNvPr id="27" name="Picture 25" descr="D:\我的工作文件\宣传类\2013传播计划\宣传册\素材\宣传册\zxlogo.gif"/>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8974" y="5733256"/>
            <a:ext cx="886371" cy="881802"/>
          </a:xfrm>
          <a:prstGeom prst="rect">
            <a:avLst/>
          </a:prstGeom>
          <a:ln>
            <a:noFill/>
          </a:ln>
          <a:effectLst>
            <a:glow rad="50800">
              <a:schemeClr val="bg1">
                <a:alpha val="6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805613"/>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14 CuadroTexto"/>
          <p:cNvSpPr txBox="1">
            <a:spLocks noChangeArrowheads="1"/>
          </p:cNvSpPr>
          <p:nvPr/>
        </p:nvSpPr>
        <p:spPr bwMode="auto">
          <a:xfrm>
            <a:off x="7783513" y="6172200"/>
            <a:ext cx="315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i="1">
                <a:solidFill>
                  <a:prstClr val="white"/>
                </a:solidFill>
                <a:latin typeface="Calibri" panose="020F0502020204030204" pitchFamily="34" charset="0"/>
              </a:rPr>
              <a:t>of</a:t>
            </a:r>
            <a:endParaRPr lang="zh-CN" altLang="en-US" sz="1200" b="1" i="1">
              <a:solidFill>
                <a:prstClr val="white"/>
              </a:solidFill>
              <a:latin typeface="Calibri" panose="020F0502020204030204" pitchFamily="34" charset="0"/>
            </a:endParaRPr>
          </a:p>
        </p:txBody>
      </p:sp>
      <p:sp>
        <p:nvSpPr>
          <p:cNvPr id="24" name="15 CuadroTexto"/>
          <p:cNvSpPr txBox="1">
            <a:spLocks noChangeArrowheads="1"/>
          </p:cNvSpPr>
          <p:nvPr/>
        </p:nvSpPr>
        <p:spPr bwMode="auto">
          <a:xfrm>
            <a:off x="8051800" y="6157913"/>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prstClr val="white"/>
                </a:solidFill>
                <a:latin typeface="Calibri" panose="020F0502020204030204" pitchFamily="34" charset="0"/>
              </a:rPr>
              <a:t>1</a:t>
            </a:r>
            <a:endParaRPr lang="zh-CN" altLang="en-US" sz="1200" b="1" dirty="0">
              <a:solidFill>
                <a:prstClr val="white"/>
              </a:solidFill>
              <a:latin typeface="Calibri" panose="020F0502020204030204" pitchFamily="34" charset="0"/>
            </a:endParaRPr>
          </a:p>
        </p:txBody>
      </p:sp>
      <p:sp>
        <p:nvSpPr>
          <p:cNvPr id="26" name="矩形 25"/>
          <p:cNvSpPr/>
          <p:nvPr/>
        </p:nvSpPr>
        <p:spPr>
          <a:xfrm>
            <a:off x="0" y="5507556"/>
            <a:ext cx="9180314" cy="13562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2000" dirty="0" smtClean="0">
                <a:solidFill>
                  <a:prstClr val="white"/>
                </a:solidFill>
                <a:latin typeface="黑体" panose="02010609060101010101" pitchFamily="49" charset="-122"/>
                <a:ea typeface="黑体" panose="02010609060101010101" pitchFamily="49" charset="-122"/>
              </a:rPr>
              <a:t>                诚信 </a:t>
            </a:r>
            <a:r>
              <a:rPr lang="en-US" altLang="zh-CN" sz="2000" dirty="0" smtClean="0">
                <a:solidFill>
                  <a:prstClr val="white"/>
                </a:solidFill>
                <a:latin typeface="黑体" panose="02010609060101010101" pitchFamily="49" charset="-122"/>
                <a:ea typeface="黑体" panose="02010609060101010101" pitchFamily="49" charset="-122"/>
              </a:rPr>
              <a:t>• </a:t>
            </a:r>
            <a:r>
              <a:rPr lang="zh-CN" altLang="en-US" sz="2000" dirty="0" smtClean="0">
                <a:solidFill>
                  <a:prstClr val="white"/>
                </a:solidFill>
                <a:latin typeface="黑体" panose="02010609060101010101" pitchFamily="49" charset="-122"/>
                <a:ea typeface="黑体" panose="02010609060101010101" pitchFamily="49" charset="-122"/>
              </a:rPr>
              <a:t>创新 </a:t>
            </a:r>
            <a:r>
              <a:rPr lang="en-US" altLang="zh-CN" sz="2000" dirty="0" smtClean="0">
                <a:solidFill>
                  <a:prstClr val="white"/>
                </a:solidFill>
                <a:latin typeface="黑体" panose="02010609060101010101" pitchFamily="49" charset="-122"/>
                <a:ea typeface="黑体" panose="02010609060101010101" pitchFamily="49" charset="-122"/>
              </a:rPr>
              <a:t>• </a:t>
            </a:r>
            <a:r>
              <a:rPr lang="zh-CN" altLang="en-US" sz="2000" dirty="0" smtClean="0">
                <a:solidFill>
                  <a:prstClr val="white"/>
                </a:solidFill>
                <a:latin typeface="黑体" panose="02010609060101010101" pitchFamily="49" charset="-122"/>
                <a:ea typeface="黑体" panose="02010609060101010101" pitchFamily="49" charset="-122"/>
              </a:rPr>
              <a:t>安全</a:t>
            </a:r>
            <a:endParaRPr lang="en-US" altLang="zh-CN" sz="2000" dirty="0" smtClean="0">
              <a:solidFill>
                <a:prstClr val="white"/>
              </a:solidFill>
              <a:latin typeface="黑体" panose="02010609060101010101" pitchFamily="49" charset="-122"/>
              <a:ea typeface="黑体" panose="02010609060101010101" pitchFamily="49" charset="-122"/>
            </a:endParaRPr>
          </a:p>
          <a:p>
            <a:pPr>
              <a:spcAft>
                <a:spcPts val="800"/>
              </a:spcAft>
            </a:pPr>
            <a:r>
              <a:rPr lang="en-US" altLang="zh-CN" sz="2000" dirty="0" smtClean="0">
                <a:solidFill>
                  <a:prstClr val="white"/>
                </a:solidFill>
              </a:rPr>
              <a:t>                          Credibility • Innovation • Safety</a:t>
            </a:r>
            <a:endParaRPr lang="en-US" altLang="zh-CN" sz="2000" dirty="0">
              <a:solidFill>
                <a:prstClr val="white"/>
              </a:solidFill>
              <a:latin typeface="黑体" panose="02010609060101010101" pitchFamily="49" charset="-122"/>
              <a:ea typeface="黑体" panose="02010609060101010101" pitchFamily="49" charset="-122"/>
            </a:endParaRPr>
          </a:p>
        </p:txBody>
      </p:sp>
      <p:sp>
        <p:nvSpPr>
          <p:cNvPr id="28" name="13 CuadroTexto"/>
          <p:cNvSpPr txBox="1">
            <a:spLocks noChangeArrowheads="1"/>
          </p:cNvSpPr>
          <p:nvPr/>
        </p:nvSpPr>
        <p:spPr bwMode="auto">
          <a:xfrm>
            <a:off x="7655856" y="6057493"/>
            <a:ext cx="263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b="1" dirty="0" smtClean="0">
                <a:solidFill>
                  <a:prstClr val="white"/>
                </a:solidFill>
                <a:latin typeface="Calibri" panose="020F0502020204030204" pitchFamily="34" charset="0"/>
              </a:rPr>
              <a:t>3</a:t>
            </a:r>
            <a:endParaRPr lang="zh-CN" altLang="en-US" sz="1200" b="1" dirty="0">
              <a:solidFill>
                <a:prstClr val="white"/>
              </a:solidFill>
              <a:latin typeface="Calibri" panose="020F0502020204030204" pitchFamily="34" charset="0"/>
            </a:endParaRPr>
          </a:p>
        </p:txBody>
      </p:sp>
      <p:sp>
        <p:nvSpPr>
          <p:cNvPr id="29" name="15 CuadroTexto"/>
          <p:cNvSpPr txBox="1">
            <a:spLocks noChangeArrowheads="1"/>
          </p:cNvSpPr>
          <p:nvPr/>
        </p:nvSpPr>
        <p:spPr bwMode="auto">
          <a:xfrm>
            <a:off x="8194019"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prstClr val="white"/>
                </a:solidFill>
                <a:latin typeface="Calibri" panose="020F0502020204030204" pitchFamily="34" charset="0"/>
              </a:rPr>
              <a:t>2</a:t>
            </a:r>
            <a:r>
              <a:rPr lang="en-US" altLang="zh-CN" sz="1200" b="1" dirty="0" smtClean="0">
                <a:solidFill>
                  <a:prstClr val="white"/>
                </a:solidFill>
                <a:latin typeface="Calibri" panose="020F0502020204030204" pitchFamily="34" charset="0"/>
              </a:rPr>
              <a:t>6</a:t>
            </a:r>
            <a:endParaRPr lang="zh-CN" altLang="en-US" sz="1200" b="1" dirty="0">
              <a:solidFill>
                <a:prstClr val="white"/>
              </a:solidFill>
              <a:latin typeface="Calibri" panose="020F0502020204030204" pitchFamily="34" charset="0"/>
            </a:endParaRPr>
          </a:p>
        </p:txBody>
      </p:sp>
      <p:pic>
        <p:nvPicPr>
          <p:cNvPr id="30" name="Imagen 6" descr="C:\Users\Design\Documents\Edu\Product Launch\btns.png">
            <a:hlinkClick r:id="" action="ppaction://hlinkshowjump?jump=nextslid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5019" y="6127343"/>
            <a:ext cx="177800" cy="176213"/>
          </a:xfrm>
          <a:prstGeom prst="rect">
            <a:avLst/>
          </a:prstGeom>
          <a:noFill/>
          <a:ln>
            <a:noFill/>
          </a:ln>
          <a:extLst/>
        </p:spPr>
      </p:pic>
      <p:pic>
        <p:nvPicPr>
          <p:cNvPr id="35" name="Imagen 6" descr="C:\Users\Design\Documents\Edu\Product Launch\btns.png">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4394" y="6127343"/>
            <a:ext cx="177800" cy="176213"/>
          </a:xfrm>
          <a:prstGeom prst="rect">
            <a:avLst/>
          </a:prstGeom>
          <a:noFill/>
          <a:ln>
            <a:noFill/>
          </a:ln>
          <a:extLst/>
        </p:spPr>
      </p:pic>
      <p:sp>
        <p:nvSpPr>
          <p:cNvPr id="36" name="13 CuadroTexto"/>
          <p:cNvSpPr txBox="1">
            <a:spLocks noChangeArrowheads="1"/>
          </p:cNvSpPr>
          <p:nvPr/>
        </p:nvSpPr>
        <p:spPr bwMode="auto">
          <a:xfrm>
            <a:off x="7884368" y="6055905"/>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i="1" dirty="0">
                <a:solidFill>
                  <a:prstClr val="white">
                    <a:lumMod val="95000"/>
                  </a:prstClr>
                </a:solidFill>
                <a:latin typeface="Times New Roman" panose="02020603050405020304" pitchFamily="18" charset="0"/>
                <a:cs typeface="Times New Roman" panose="02020603050405020304" pitchFamily="18" charset="0"/>
              </a:rPr>
              <a:t>of</a:t>
            </a:r>
            <a:endParaRPr lang="zh-CN" altLang="en-US" sz="1200" i="1" dirty="0">
              <a:solidFill>
                <a:prstClr val="white">
                  <a:lumMod val="95000"/>
                </a:prstClr>
              </a:solidFill>
              <a:latin typeface="Times New Roman" panose="02020603050405020304" pitchFamily="18" charset="0"/>
              <a:cs typeface="Times New Roman" panose="02020603050405020304" pitchFamily="18" charset="0"/>
            </a:endParaRPr>
          </a:p>
        </p:txBody>
      </p:sp>
      <p:pic>
        <p:nvPicPr>
          <p:cNvPr id="22" name="Picture 20" descr="C:\Documents and Settings\songs\桌面\PPT\tpme标.jpg"/>
          <p:cNvPicPr>
            <a:picLocks noChangeAspect="1" noChangeArrowheads="1"/>
          </p:cNvPicPr>
          <p:nvPr/>
        </p:nvPicPr>
        <p:blipFill>
          <a:blip r:embed="rId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7399" y="5988469"/>
            <a:ext cx="770225" cy="411364"/>
          </a:xfrm>
          <a:prstGeom prst="rect">
            <a:avLst/>
          </a:prstGeom>
          <a:ln>
            <a:noFill/>
          </a:ln>
          <a:effectLst>
            <a:outerShdw blurRad="292100" dist="139700" dir="2700000" algn="tl" rotWithShape="0">
              <a:srgbClr val="333333">
                <a:alpha val="65000"/>
              </a:srgbClr>
            </a:outerShdw>
          </a:effectLst>
          <a:extLst/>
        </p:spPr>
      </p:pic>
      <p:pic>
        <p:nvPicPr>
          <p:cNvPr id="27" name="Picture 25" descr="D:\我的工作文件\宣传类\2013传播计划\宣传册\素材\宣传册\zxlogo.gif"/>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8974" y="5733256"/>
            <a:ext cx="886371" cy="881802"/>
          </a:xfrm>
          <a:prstGeom prst="rect">
            <a:avLst/>
          </a:prstGeom>
          <a:ln>
            <a:noFill/>
          </a:ln>
          <a:effectLst>
            <a:glow rad="50800">
              <a:schemeClr val="bg1">
                <a:alpha val="6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aphicFrame>
        <p:nvGraphicFramePr>
          <p:cNvPr id="12" name="表格 11"/>
          <p:cNvGraphicFramePr>
            <a:graphicFrameLocks noGrp="1"/>
          </p:cNvGraphicFramePr>
          <p:nvPr>
            <p:extLst>
              <p:ext uri="{D42A27DB-BD31-4B8C-83A1-F6EECF244321}">
                <p14:modId xmlns:p14="http://schemas.microsoft.com/office/powerpoint/2010/main" val="3348652991"/>
              </p:ext>
            </p:extLst>
          </p:nvPr>
        </p:nvGraphicFramePr>
        <p:xfrm>
          <a:off x="539552" y="764704"/>
          <a:ext cx="7787120" cy="4780433"/>
        </p:xfrm>
        <a:graphic>
          <a:graphicData uri="http://schemas.openxmlformats.org/drawingml/2006/table">
            <a:tbl>
              <a:tblPr firstRow="1" bandRow="1">
                <a:tableStyleId>{21E4AEA4-8DFA-4A89-87EB-49C32662AFE0}</a:tableStyleId>
              </a:tblPr>
              <a:tblGrid>
                <a:gridCol w="1011825"/>
                <a:gridCol w="2391586"/>
                <a:gridCol w="4383709"/>
              </a:tblGrid>
              <a:tr h="522830">
                <a:tc>
                  <a:txBody>
                    <a:bodyPr/>
                    <a:lstStyle/>
                    <a:p>
                      <a:endParaRPr lang="zh-CN" altLang="en-US" sz="1100" dirty="0"/>
                    </a:p>
                  </a:txBody>
                  <a:tcPr anchor="ctr"/>
                </a:tc>
                <a:tc>
                  <a:txBody>
                    <a:bodyPr/>
                    <a:lstStyle/>
                    <a:p>
                      <a:r>
                        <a:rPr lang="zh-CN" altLang="en-US" sz="1100" dirty="0" smtClean="0"/>
                        <a:t>上线的主要业务内容</a:t>
                      </a:r>
                      <a:endParaRPr lang="zh-CN" altLang="en-US" sz="1100" dirty="0"/>
                    </a:p>
                  </a:txBody>
                  <a:tcPr anchor="ctr"/>
                </a:tc>
                <a:tc>
                  <a:txBody>
                    <a:bodyPr/>
                    <a:lstStyle/>
                    <a:p>
                      <a:pPr algn="ctr"/>
                      <a:r>
                        <a:rPr lang="zh-CN" altLang="en-US" sz="1100" dirty="0" smtClean="0"/>
                        <a:t>目标</a:t>
                      </a:r>
                      <a:endParaRPr lang="zh-CN" altLang="en-US" sz="1100" dirty="0"/>
                    </a:p>
                  </a:txBody>
                  <a:tcPr anchor="ctr"/>
                </a:tc>
              </a:tr>
              <a:tr h="1445709">
                <a:tc>
                  <a:txBody>
                    <a:bodyPr/>
                    <a:lstStyle/>
                    <a:p>
                      <a:r>
                        <a:rPr lang="zh-CN" altLang="en-US" sz="1100" dirty="0" smtClean="0"/>
                        <a:t>第一期</a:t>
                      </a:r>
                      <a:endParaRPr lang="zh-CN" altLang="en-US" sz="1100" dirty="0"/>
                    </a:p>
                  </a:txBody>
                  <a:tcPr anchor="ctr"/>
                </a:tc>
                <a:tc>
                  <a:txBody>
                    <a:bodyPr/>
                    <a:lstStyle/>
                    <a:p>
                      <a:pPr marL="171450" indent="-171450">
                        <a:buFont typeface="Wingdings" pitchFamily="2" charset="2"/>
                        <a:buChar char="Ø"/>
                      </a:pPr>
                      <a:r>
                        <a:rPr lang="en-US" altLang="zh-CN" sz="1100" dirty="0" smtClean="0"/>
                        <a:t>B2C</a:t>
                      </a:r>
                      <a:r>
                        <a:rPr lang="zh-CN" altLang="en-US" sz="1100" dirty="0" smtClean="0"/>
                        <a:t>零售</a:t>
                      </a:r>
                      <a:endParaRPr lang="zh-CN" altLang="en-US" sz="1100" dirty="0"/>
                    </a:p>
                  </a:txBody>
                  <a:tcPr anchor="ctr"/>
                </a:tc>
                <a:tc>
                  <a:txBody>
                    <a:bodyPr/>
                    <a:lstStyle/>
                    <a:p>
                      <a:pPr marL="171450" indent="-171450">
                        <a:buFont typeface="Wingdings" pitchFamily="2" charset="2"/>
                        <a:buChar char="Ø"/>
                      </a:pPr>
                      <a:r>
                        <a:rPr lang="zh-CN" altLang="en-US" sz="1100" dirty="0" smtClean="0"/>
                        <a:t>构建能够支持长期发展的</a:t>
                      </a:r>
                      <a:r>
                        <a:rPr lang="en-US" altLang="zh-CN" sz="1100" dirty="0" smtClean="0"/>
                        <a:t>IT</a:t>
                      </a:r>
                      <a:r>
                        <a:rPr lang="zh-CN" altLang="en-US" sz="1100" dirty="0" smtClean="0"/>
                        <a:t>系统框架</a:t>
                      </a:r>
                      <a:endParaRPr lang="en-US" altLang="zh-CN" sz="1100" dirty="0" smtClean="0"/>
                    </a:p>
                    <a:p>
                      <a:pPr marL="171450" indent="-171450">
                        <a:buFont typeface="Wingdings" pitchFamily="2" charset="2"/>
                        <a:buChar char="Ø"/>
                      </a:pPr>
                      <a:r>
                        <a:rPr lang="zh-CN" altLang="en-US" sz="1100" dirty="0" smtClean="0"/>
                        <a:t>实现</a:t>
                      </a:r>
                      <a:r>
                        <a:rPr lang="en-US" altLang="zh-CN" sz="1100" dirty="0" smtClean="0"/>
                        <a:t>B2C</a:t>
                      </a:r>
                      <a:r>
                        <a:rPr lang="zh-CN" altLang="en-US" sz="1100" dirty="0" smtClean="0"/>
                        <a:t>商城功能</a:t>
                      </a:r>
                      <a:endParaRPr lang="en-US" altLang="zh-CN" sz="1100" dirty="0" smtClean="0"/>
                    </a:p>
                    <a:p>
                      <a:pPr marL="171450" indent="-171450">
                        <a:buFont typeface="Wingdings" pitchFamily="2" charset="2"/>
                        <a:buChar char="Ø"/>
                      </a:pPr>
                      <a:r>
                        <a:rPr lang="zh-CN" altLang="en-US" sz="1100" dirty="0" smtClean="0"/>
                        <a:t>实现第三方在线支付功能</a:t>
                      </a:r>
                      <a:endParaRPr lang="en-US" altLang="zh-CN" sz="1100" dirty="0" smtClean="0"/>
                    </a:p>
                    <a:p>
                      <a:pPr marL="171450" indent="-171450">
                        <a:buFont typeface="Wingdings" pitchFamily="2" charset="2"/>
                        <a:buChar char="Ø"/>
                      </a:pPr>
                      <a:r>
                        <a:rPr lang="zh-CN" altLang="en-US" sz="1100" dirty="0" smtClean="0"/>
                        <a:t>组建符合电商模式的运营团队</a:t>
                      </a:r>
                      <a:endParaRPr lang="en-US" altLang="zh-CN" sz="1100" dirty="0" smtClean="0"/>
                    </a:p>
                    <a:p>
                      <a:pPr marL="171450" indent="-171450">
                        <a:buFont typeface="Wingdings" pitchFamily="2" charset="2"/>
                        <a:buChar char="Ø"/>
                      </a:pPr>
                      <a:r>
                        <a:rPr lang="zh-CN" altLang="en-US" sz="1100" dirty="0" smtClean="0"/>
                        <a:t>摸索电商运营经验</a:t>
                      </a:r>
                      <a:endParaRPr lang="en-US" altLang="zh-CN" sz="1100" dirty="0" smtClean="0"/>
                    </a:p>
                    <a:p>
                      <a:pPr marL="171450" indent="-171450">
                        <a:buFont typeface="Wingdings" pitchFamily="2" charset="2"/>
                        <a:buChar char="Ø"/>
                      </a:pPr>
                      <a:r>
                        <a:rPr lang="zh-CN" altLang="en-US" sz="1100" dirty="0" smtClean="0"/>
                        <a:t>建立初步的仓储和物流体系</a:t>
                      </a:r>
                      <a:endParaRPr lang="zh-CN" altLang="en-US" sz="1100" dirty="0"/>
                    </a:p>
                  </a:txBody>
                  <a:tcPr anchor="ctr"/>
                </a:tc>
              </a:tr>
              <a:tr h="1506740">
                <a:tc>
                  <a:txBody>
                    <a:bodyPr/>
                    <a:lstStyle/>
                    <a:p>
                      <a:r>
                        <a:rPr lang="zh-CN" altLang="en-US" sz="1100" dirty="0" smtClean="0"/>
                        <a:t>第二期</a:t>
                      </a:r>
                      <a:endParaRPr lang="zh-CN" altLang="en-US" sz="1100" dirty="0"/>
                    </a:p>
                  </a:txBody>
                  <a:tcPr anchor="ctr"/>
                </a:tc>
                <a:tc>
                  <a:txBody>
                    <a:bodyPr/>
                    <a:lstStyle/>
                    <a:p>
                      <a:pPr marL="180975" lvl="1" indent="-180975">
                        <a:spcBef>
                          <a:spcPts val="600"/>
                        </a:spcBef>
                        <a:buFont typeface="Wingdings" pitchFamily="2" charset="2"/>
                        <a:buChar char="Ø"/>
                      </a:pPr>
                      <a:r>
                        <a:rPr lang="en-US" altLang="zh-CN" sz="1100" dirty="0" smtClean="0"/>
                        <a:t>B2B</a:t>
                      </a:r>
                      <a:r>
                        <a:rPr lang="zh-CN" altLang="en-US" sz="1100" dirty="0" smtClean="0"/>
                        <a:t>买卖和融资</a:t>
                      </a:r>
                      <a:endParaRPr lang="en-US" altLang="zh-CN" sz="1100" dirty="0" smtClean="0"/>
                    </a:p>
                    <a:p>
                      <a:pPr marL="180975" lvl="1" indent="-180975">
                        <a:spcBef>
                          <a:spcPts val="600"/>
                        </a:spcBef>
                        <a:buFont typeface="Wingdings" pitchFamily="2" charset="2"/>
                        <a:buChar char="Ø"/>
                      </a:pPr>
                      <a:r>
                        <a:rPr lang="en-US" altLang="zh-CN" sz="1100" dirty="0" smtClean="0"/>
                        <a:t>C2B</a:t>
                      </a:r>
                      <a:r>
                        <a:rPr lang="zh-CN" altLang="en-US" sz="1100" dirty="0" smtClean="0"/>
                        <a:t>租赁</a:t>
                      </a:r>
                      <a:endParaRPr lang="en-US" altLang="zh-CN" sz="1100" dirty="0" smtClean="0"/>
                    </a:p>
                    <a:p>
                      <a:pPr marL="180975" lvl="1" indent="-180975">
                        <a:spcBef>
                          <a:spcPts val="600"/>
                        </a:spcBef>
                        <a:buFont typeface="Wingdings" pitchFamily="2" charset="2"/>
                        <a:buChar char="Ø"/>
                      </a:pPr>
                      <a:r>
                        <a:rPr lang="en-US" altLang="zh-CN" sz="1100" dirty="0" smtClean="0"/>
                        <a:t>C2B</a:t>
                      </a:r>
                      <a:r>
                        <a:rPr lang="zh-CN" altLang="en-US" sz="1100" dirty="0" smtClean="0"/>
                        <a:t>融资</a:t>
                      </a:r>
                      <a:endParaRPr lang="en-US" altLang="zh-CN" sz="1100" dirty="0" smtClean="0"/>
                    </a:p>
                    <a:p>
                      <a:pPr marL="180975" lvl="1" indent="-180975">
                        <a:spcBef>
                          <a:spcPts val="600"/>
                        </a:spcBef>
                        <a:buFont typeface="Wingdings" pitchFamily="2" charset="2"/>
                        <a:buChar char="Ø"/>
                      </a:pPr>
                      <a:r>
                        <a:rPr lang="en-US" altLang="zh-CN" sz="1100" dirty="0" smtClean="0"/>
                        <a:t>B2C</a:t>
                      </a:r>
                      <a:r>
                        <a:rPr lang="zh-CN" altLang="en-US" sz="1100" dirty="0" smtClean="0"/>
                        <a:t>零售增强</a:t>
                      </a:r>
                      <a:endParaRPr lang="zh-CN" altLang="en-US" sz="1100" dirty="0"/>
                    </a:p>
                  </a:txBody>
                  <a:tcPr anchor="ctr"/>
                </a:tc>
                <a:tc>
                  <a:txBody>
                    <a:bodyPr/>
                    <a:lstStyle/>
                    <a:p>
                      <a:pPr marL="171450" indent="-171450">
                        <a:buFont typeface="Wingdings" pitchFamily="2" charset="2"/>
                        <a:buChar char="Ø"/>
                      </a:pPr>
                      <a:r>
                        <a:rPr lang="zh-CN" altLang="en-US" sz="1100" dirty="0" smtClean="0"/>
                        <a:t>构建电子商务平台的核心业务功能</a:t>
                      </a:r>
                      <a:endParaRPr lang="en-US" altLang="zh-CN" sz="1100" dirty="0" smtClean="0"/>
                    </a:p>
                    <a:p>
                      <a:pPr marL="171450" indent="-171450">
                        <a:buFont typeface="Wingdings" pitchFamily="2" charset="2"/>
                        <a:buChar char="Ø"/>
                      </a:pPr>
                      <a:r>
                        <a:rPr lang="zh-CN" altLang="en-US" sz="1100" dirty="0" smtClean="0"/>
                        <a:t>实现在线融资、在线租赁</a:t>
                      </a:r>
                      <a:endParaRPr lang="en-US" altLang="zh-CN" sz="1100" dirty="0" smtClean="0"/>
                    </a:p>
                    <a:p>
                      <a:pPr marL="171450" indent="-171450">
                        <a:buFont typeface="Wingdings" pitchFamily="2" charset="2"/>
                        <a:buChar char="Ø"/>
                      </a:pPr>
                      <a:r>
                        <a:rPr lang="zh-CN" altLang="en-US" sz="1100" dirty="0" smtClean="0"/>
                        <a:t>完善在线支付功能</a:t>
                      </a:r>
                      <a:endParaRPr lang="en-US" altLang="zh-CN" sz="1100" dirty="0" smtClean="0"/>
                    </a:p>
                    <a:p>
                      <a:pPr marL="171450" indent="-171450">
                        <a:buFont typeface="Wingdings" pitchFamily="2" charset="2"/>
                        <a:buChar char="Ø"/>
                      </a:pPr>
                      <a:r>
                        <a:rPr lang="zh-CN" altLang="en-US" sz="1100" dirty="0" smtClean="0"/>
                        <a:t>建立起仓储和物流管理体系</a:t>
                      </a:r>
                      <a:endParaRPr lang="en-US" altLang="zh-CN" sz="1100" dirty="0" smtClean="0"/>
                    </a:p>
                    <a:p>
                      <a:pPr marL="171450" indent="-171450">
                        <a:buFont typeface="Wingdings" pitchFamily="2" charset="2"/>
                        <a:buChar char="Ø"/>
                      </a:pPr>
                      <a:r>
                        <a:rPr lang="zh-CN" altLang="en-US" sz="1100" dirty="0" smtClean="0"/>
                        <a:t>针对商城进行大规模推广</a:t>
                      </a:r>
                      <a:endParaRPr lang="zh-CN" altLang="en-US" sz="1100" dirty="0"/>
                    </a:p>
                  </a:txBody>
                  <a:tcPr anchor="ctr"/>
                </a:tc>
              </a:tr>
              <a:tr h="1305154">
                <a:tc>
                  <a:txBody>
                    <a:bodyPr/>
                    <a:lstStyle/>
                    <a:p>
                      <a:r>
                        <a:rPr lang="zh-CN" altLang="en-US" sz="1100" dirty="0" smtClean="0"/>
                        <a:t>第三期</a:t>
                      </a:r>
                      <a:endParaRPr lang="zh-CN" altLang="en-US" sz="1100" dirty="0"/>
                    </a:p>
                  </a:txBody>
                  <a:tcPr anchor="ctr"/>
                </a:tc>
                <a:tc>
                  <a:txBody>
                    <a:bodyPr/>
                    <a:lstStyle/>
                    <a:p>
                      <a:pPr marL="180975" lvl="1" indent="-180975">
                        <a:spcBef>
                          <a:spcPts val="600"/>
                        </a:spcBef>
                        <a:buFont typeface="Wingdings" pitchFamily="2" charset="2"/>
                        <a:buChar char="Ø"/>
                      </a:pPr>
                      <a:r>
                        <a:rPr lang="en-US" altLang="zh-CN" sz="1100" dirty="0" smtClean="0"/>
                        <a:t>C2C</a:t>
                      </a:r>
                      <a:r>
                        <a:rPr lang="zh-CN" altLang="en-US" sz="1100" dirty="0" smtClean="0"/>
                        <a:t>转让</a:t>
                      </a:r>
                      <a:endParaRPr lang="en-US" altLang="zh-CN" sz="1100" dirty="0" smtClean="0"/>
                    </a:p>
                    <a:p>
                      <a:pPr marL="180975" lvl="1" indent="-180975">
                        <a:spcBef>
                          <a:spcPts val="600"/>
                        </a:spcBef>
                        <a:buFont typeface="Wingdings" pitchFamily="2" charset="2"/>
                        <a:buChar char="Ø"/>
                      </a:pPr>
                      <a:r>
                        <a:rPr lang="en-US" altLang="zh-CN" sz="1100" dirty="0" smtClean="0"/>
                        <a:t>C2B</a:t>
                      </a:r>
                      <a:r>
                        <a:rPr lang="zh-CN" altLang="en-US" sz="1100" dirty="0" smtClean="0"/>
                        <a:t>定制</a:t>
                      </a:r>
                      <a:endParaRPr lang="en-US" altLang="zh-CN" sz="1100" dirty="0" smtClean="0"/>
                    </a:p>
                    <a:p>
                      <a:pPr marL="180975" marR="0" lvl="1" indent="-180975" algn="l" defTabSz="914400" rtl="0" eaLnBrk="1" fontAlgn="auto" latinLnBrk="0" hangingPunct="1">
                        <a:lnSpc>
                          <a:spcPct val="100000"/>
                        </a:lnSpc>
                        <a:spcBef>
                          <a:spcPts val="600"/>
                        </a:spcBef>
                        <a:spcAft>
                          <a:spcPts val="0"/>
                        </a:spcAft>
                        <a:buClrTx/>
                        <a:buSzTx/>
                        <a:buFont typeface="Wingdings" pitchFamily="2" charset="2"/>
                        <a:buChar char="Ø"/>
                        <a:tabLst/>
                        <a:defRPr/>
                      </a:pPr>
                      <a:r>
                        <a:rPr lang="en-US" altLang="zh-CN" sz="1100" dirty="0" smtClean="0"/>
                        <a:t>C2B</a:t>
                      </a:r>
                      <a:r>
                        <a:rPr lang="zh-CN" altLang="en-US" sz="1100" dirty="0" smtClean="0"/>
                        <a:t>回购</a:t>
                      </a:r>
                      <a:endParaRPr lang="en-US" altLang="zh-CN" sz="1100" dirty="0" smtClean="0"/>
                    </a:p>
                    <a:p>
                      <a:pPr marL="180975" lvl="1" indent="-180975">
                        <a:spcBef>
                          <a:spcPts val="600"/>
                        </a:spcBef>
                        <a:buFont typeface="Wingdings" pitchFamily="2" charset="2"/>
                        <a:buChar char="Ø"/>
                      </a:pPr>
                      <a:r>
                        <a:rPr lang="en-US" altLang="zh-CN" sz="1100" dirty="0" smtClean="0"/>
                        <a:t>B2C/B2B</a:t>
                      </a:r>
                      <a:r>
                        <a:rPr lang="zh-CN" altLang="en-US" sz="1100" dirty="0" smtClean="0"/>
                        <a:t>增强</a:t>
                      </a:r>
                      <a:endParaRPr lang="zh-CN" altLang="en-US" sz="1100" dirty="0"/>
                    </a:p>
                  </a:txBody>
                  <a:tcPr anchor="ctr"/>
                </a:tc>
                <a:tc>
                  <a:txBody>
                    <a:bodyPr/>
                    <a:lstStyle/>
                    <a:p>
                      <a:pPr marL="171450" indent="-171450">
                        <a:buFont typeface="Wingdings" pitchFamily="2" charset="2"/>
                        <a:buChar char="Ø"/>
                      </a:pPr>
                      <a:r>
                        <a:rPr lang="zh-CN" altLang="en-US" sz="1100" dirty="0" smtClean="0"/>
                        <a:t>完善电子商务平台核心功能</a:t>
                      </a:r>
                      <a:endParaRPr lang="en-US" altLang="zh-CN" sz="1100" dirty="0" smtClean="0"/>
                    </a:p>
                    <a:p>
                      <a:pPr marL="171450" indent="-171450">
                        <a:buFont typeface="Wingdings" pitchFamily="2" charset="2"/>
                        <a:buChar char="Ø"/>
                      </a:pPr>
                      <a:r>
                        <a:rPr lang="zh-CN" altLang="en-US" sz="1100" dirty="0" smtClean="0"/>
                        <a:t>实现客户转让、定制、回购功能</a:t>
                      </a:r>
                      <a:endParaRPr lang="en-US" altLang="zh-CN" sz="1100" dirty="0" smtClean="0"/>
                    </a:p>
                    <a:p>
                      <a:pPr marL="171450" indent="-171450">
                        <a:buFont typeface="Wingdings" pitchFamily="2" charset="2"/>
                        <a:buChar char="Ø"/>
                      </a:pPr>
                      <a:r>
                        <a:rPr lang="zh-CN" altLang="en-US" sz="1100" dirty="0" smtClean="0"/>
                        <a:t>进一步增强客户价值</a:t>
                      </a:r>
                      <a:endParaRPr lang="en-US" altLang="zh-CN" sz="1100" dirty="0" smtClean="0"/>
                    </a:p>
                    <a:p>
                      <a:pPr marL="171450" indent="-171450">
                        <a:buFont typeface="Wingdings" pitchFamily="2" charset="2"/>
                        <a:buChar char="Ø"/>
                      </a:pPr>
                      <a:r>
                        <a:rPr lang="zh-CN" altLang="en-US" sz="1100" dirty="0" smtClean="0"/>
                        <a:t>形成专业的具有竞争力的电商平台</a:t>
                      </a:r>
                      <a:endParaRPr lang="en-US" altLang="zh-CN" sz="1100" dirty="0" smtClean="0"/>
                    </a:p>
                  </a:txBody>
                  <a:tcPr anchor="ctr"/>
                </a:tc>
              </a:tr>
            </a:tbl>
          </a:graphicData>
        </a:graphic>
      </p:graphicFrame>
      <p:sp>
        <p:nvSpPr>
          <p:cNvPr id="13" name="标题 1"/>
          <p:cNvSpPr>
            <a:spLocks noGrp="1"/>
          </p:cNvSpPr>
          <p:nvPr>
            <p:ph type="title"/>
          </p:nvPr>
        </p:nvSpPr>
        <p:spPr>
          <a:xfrm>
            <a:off x="415084" y="260648"/>
            <a:ext cx="8210550" cy="504056"/>
          </a:xfrm>
        </p:spPr>
        <p:txBody>
          <a:bodyPr/>
          <a:lstStyle/>
          <a:p>
            <a:r>
              <a:rPr lang="en-US" altLang="zh-CN" sz="2400" kern="1200" dirty="0" smtClean="0">
                <a:latin typeface="微软雅黑" panose="020B0503020204020204" pitchFamily="34" charset="-122"/>
                <a:ea typeface="微软雅黑" panose="020B0503020204020204" pitchFamily="34" charset="-122"/>
                <a:cs typeface="+mn-cs"/>
              </a:rPr>
              <a:t>5.5</a:t>
            </a:r>
            <a:r>
              <a:rPr lang="zh-CN" altLang="en-US" sz="2400" kern="1200" dirty="0" smtClean="0">
                <a:latin typeface="微软雅黑" panose="020B0503020204020204" pitchFamily="34" charset="-122"/>
                <a:ea typeface="微软雅黑" panose="020B0503020204020204" pitchFamily="34" charset="-122"/>
                <a:cs typeface="+mn-cs"/>
              </a:rPr>
              <a:t>电子商务平台的总体规划</a:t>
            </a:r>
            <a:endParaRPr lang="zh-CN" altLang="en-US" sz="2400" kern="1200" dirty="0">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55279737"/>
      </p:ext>
    </p:extLst>
  </p:cSld>
  <p:clrMapOvr>
    <a:masterClrMapping/>
  </p:clrMapOvr>
  <p:transition spd="med">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88640"/>
            <a:ext cx="7271310" cy="28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513" y="3090767"/>
            <a:ext cx="7275389" cy="2441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32173"/>
            <a:ext cx="919321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9375" y="2928938"/>
            <a:ext cx="13652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0" descr="C:\Documents and Settings\songs\桌面\PPT\tpme标.jpg"/>
          <p:cNvPicPr>
            <a:picLocks noChangeAspect="1" noChangeArrowheads="1"/>
          </p:cNvPicPr>
          <p:nvPr/>
        </p:nvPicPr>
        <p:blipFill>
          <a:blip r:embed="rId6"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7399" y="5969964"/>
            <a:ext cx="770225" cy="411364"/>
          </a:xfrm>
          <a:prstGeom prst="rect">
            <a:avLst/>
          </a:prstGeom>
          <a:ln>
            <a:noFill/>
          </a:ln>
          <a:effectLst>
            <a:outerShdw blurRad="292100" dist="139700" dir="2700000" algn="tl" rotWithShape="0">
              <a:srgbClr val="333333">
                <a:alpha val="65000"/>
              </a:srgbClr>
            </a:outerShdw>
          </a:effectLst>
          <a:extLst/>
        </p:spPr>
      </p:pic>
      <p:pic>
        <p:nvPicPr>
          <p:cNvPr id="7" name="Picture 25" descr="D:\我的工作文件\宣传类\2013传播计划\宣传册\素材\宣传册\zxlogo.gif"/>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8974" y="5733256"/>
            <a:ext cx="886371" cy="881802"/>
          </a:xfrm>
          <a:prstGeom prst="rect">
            <a:avLst/>
          </a:prstGeom>
          <a:ln>
            <a:noFill/>
          </a:ln>
          <a:effectLst>
            <a:glow rad="50800">
              <a:schemeClr val="bg1">
                <a:alpha val="6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0312" y="5888888"/>
            <a:ext cx="1584176" cy="505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1767136"/>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5 CuadroTexto"/>
          <p:cNvSpPr txBox="1">
            <a:spLocks noChangeArrowheads="1"/>
          </p:cNvSpPr>
          <p:nvPr/>
        </p:nvSpPr>
        <p:spPr bwMode="auto">
          <a:xfrm>
            <a:off x="2543175" y="3573463"/>
            <a:ext cx="3830638"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zh-CN" altLang="en-US" dirty="0" smtClean="0">
                <a:latin typeface="华文细黑" pitchFamily="2" charset="-122"/>
                <a:ea typeface="华文细黑" pitchFamily="2" charset="-122"/>
              </a:rPr>
              <a:t>天津贵金属交易所</a:t>
            </a:r>
            <a:endParaRPr lang="en-US" altLang="zh-CN" dirty="0" smtClean="0">
              <a:latin typeface="华文细黑" pitchFamily="2" charset="-122"/>
              <a:ea typeface="华文细黑" pitchFamily="2" charset="-122"/>
            </a:endParaRPr>
          </a:p>
          <a:p>
            <a:pPr algn="ctr" eaLnBrk="1" hangingPunct="1">
              <a:defRPr/>
            </a:pPr>
            <a:r>
              <a:rPr lang="en-US" altLang="zh-CN" dirty="0" smtClean="0">
                <a:latin typeface="华文细黑" pitchFamily="2" charset="-122"/>
                <a:ea typeface="华文细黑" pitchFamily="2" charset="-122"/>
              </a:rPr>
              <a:t>Tianjin Precious Metals Exchange</a:t>
            </a:r>
          </a:p>
          <a:p>
            <a:pPr algn="ctr" eaLnBrk="1" hangingPunct="1">
              <a:defRPr/>
            </a:pPr>
            <a:r>
              <a:rPr lang="en-US" altLang="zh-CN" sz="1100" dirty="0" smtClean="0">
                <a:latin typeface="华文细黑" pitchFamily="2" charset="-122"/>
                <a:ea typeface="华文细黑" pitchFamily="2" charset="-122"/>
              </a:rPr>
              <a:t>www.tjpme.com</a:t>
            </a:r>
            <a:endParaRPr lang="zh-CN" altLang="en-US" sz="1100" dirty="0" smtClean="0">
              <a:latin typeface="华文细黑" pitchFamily="2" charset="-122"/>
              <a:ea typeface="华文细黑" pitchFamily="2" charset="-122"/>
            </a:endParaRPr>
          </a:p>
        </p:txBody>
      </p:sp>
      <p:pic>
        <p:nvPicPr>
          <p:cNvPr id="48131" name="Picture 7" descr="D:\我的工作文件\图片素材\生日卡\素材\天津贵金属交易所TPME.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37334"/>
          <a:stretch>
            <a:fillRect/>
          </a:stretch>
        </p:blipFill>
        <p:spPr bwMode="auto">
          <a:xfrm>
            <a:off x="2627313" y="2205038"/>
            <a:ext cx="38100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4 CuadroTexto"/>
          <p:cNvSpPr txBox="1">
            <a:spLocks noChangeArrowheads="1"/>
          </p:cNvSpPr>
          <p:nvPr/>
        </p:nvSpPr>
        <p:spPr bwMode="auto">
          <a:xfrm>
            <a:off x="7783513" y="6172200"/>
            <a:ext cx="315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i="1">
                <a:solidFill>
                  <a:schemeClr val="bg1"/>
                </a:solidFill>
                <a:latin typeface="Calibri" panose="020F0502020204030204" pitchFamily="34" charset="0"/>
              </a:rPr>
              <a:t>of</a:t>
            </a:r>
            <a:endParaRPr lang="zh-CN" altLang="en-US" sz="1200" b="1" i="1">
              <a:solidFill>
                <a:schemeClr val="bg1"/>
              </a:solidFill>
              <a:latin typeface="Calibri" panose="020F0502020204030204" pitchFamily="34" charset="0"/>
              <a:ea typeface="宋体" panose="02010600030101010101" pitchFamily="2" charset="-122"/>
            </a:endParaRPr>
          </a:p>
        </p:txBody>
      </p:sp>
      <p:sp>
        <p:nvSpPr>
          <p:cNvPr id="6" name="15 CuadroTexto"/>
          <p:cNvSpPr txBox="1">
            <a:spLocks noChangeArrowheads="1"/>
          </p:cNvSpPr>
          <p:nvPr/>
        </p:nvSpPr>
        <p:spPr bwMode="auto">
          <a:xfrm>
            <a:off x="8051800" y="6157913"/>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schemeClr val="bg1"/>
                </a:solidFill>
                <a:latin typeface="Calibri" panose="020F0502020204030204" pitchFamily="34" charset="0"/>
              </a:rPr>
              <a:t>1</a:t>
            </a:r>
            <a:endParaRPr lang="zh-CN" altLang="en-US" sz="1200" b="1" dirty="0">
              <a:solidFill>
                <a:schemeClr val="bg1"/>
              </a:solidFill>
              <a:latin typeface="Calibri" panose="020F0502020204030204" pitchFamily="34" charset="0"/>
              <a:ea typeface="宋体" panose="02010600030101010101" pitchFamily="2" charset="-122"/>
            </a:endParaRPr>
          </a:p>
        </p:txBody>
      </p:sp>
      <p:sp>
        <p:nvSpPr>
          <p:cNvPr id="7" name="14 CuadroTexto"/>
          <p:cNvSpPr txBox="1">
            <a:spLocks noChangeArrowheads="1"/>
          </p:cNvSpPr>
          <p:nvPr/>
        </p:nvSpPr>
        <p:spPr bwMode="auto">
          <a:xfrm>
            <a:off x="7783513" y="6172200"/>
            <a:ext cx="315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i="1">
                <a:solidFill>
                  <a:schemeClr val="bg1"/>
                </a:solidFill>
                <a:latin typeface="Calibri" panose="020F0502020204030204" pitchFamily="34" charset="0"/>
              </a:rPr>
              <a:t>of</a:t>
            </a:r>
            <a:endParaRPr lang="zh-CN" altLang="en-US" sz="1200" b="1" i="1">
              <a:solidFill>
                <a:schemeClr val="bg1"/>
              </a:solidFill>
              <a:latin typeface="Calibri" panose="020F0502020204030204" pitchFamily="34" charset="0"/>
              <a:ea typeface="宋体" panose="02010600030101010101" pitchFamily="2" charset="-122"/>
            </a:endParaRPr>
          </a:p>
        </p:txBody>
      </p:sp>
      <p:sp>
        <p:nvSpPr>
          <p:cNvPr id="8" name="15 CuadroTexto"/>
          <p:cNvSpPr txBox="1">
            <a:spLocks noChangeArrowheads="1"/>
          </p:cNvSpPr>
          <p:nvPr/>
        </p:nvSpPr>
        <p:spPr bwMode="auto">
          <a:xfrm>
            <a:off x="8051800" y="6157913"/>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schemeClr val="bg1"/>
                </a:solidFill>
                <a:latin typeface="Calibri" panose="020F0502020204030204" pitchFamily="34" charset="0"/>
              </a:rPr>
              <a:t>1</a:t>
            </a:r>
            <a:endParaRPr lang="zh-CN" altLang="en-US" sz="1200" b="1" dirty="0">
              <a:solidFill>
                <a:schemeClr val="bg1"/>
              </a:solidFill>
              <a:latin typeface="Calibri" panose="020F0502020204030204" pitchFamily="34" charset="0"/>
              <a:ea typeface="宋体" panose="02010600030101010101" pitchFamily="2" charset="-122"/>
            </a:endParaRPr>
          </a:p>
        </p:txBody>
      </p:sp>
      <p:sp>
        <p:nvSpPr>
          <p:cNvPr id="9" name="矩形 8"/>
          <p:cNvSpPr/>
          <p:nvPr/>
        </p:nvSpPr>
        <p:spPr>
          <a:xfrm>
            <a:off x="0" y="5507556"/>
            <a:ext cx="9180314" cy="13562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2000" dirty="0" smtClean="0">
                <a:latin typeface="黑体" panose="02010609060101010101" pitchFamily="49" charset="-122"/>
                <a:ea typeface="黑体" panose="02010609060101010101" pitchFamily="49" charset="-122"/>
              </a:rPr>
              <a:t>                诚信 </a:t>
            </a:r>
            <a:r>
              <a:rPr lang="en-US" altLang="zh-CN" sz="2000" dirty="0" smtClean="0">
                <a:latin typeface="黑体" panose="02010609060101010101" pitchFamily="49" charset="-122"/>
                <a:ea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rPr>
              <a:t>创新 </a:t>
            </a:r>
            <a:r>
              <a:rPr lang="en-US" altLang="zh-CN" sz="2000" dirty="0" smtClean="0">
                <a:latin typeface="黑体" panose="02010609060101010101" pitchFamily="49" charset="-122"/>
                <a:ea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rPr>
              <a:t>安全</a:t>
            </a:r>
            <a:endParaRPr lang="en-US" altLang="zh-CN" sz="2000" dirty="0" smtClean="0">
              <a:latin typeface="黑体" panose="02010609060101010101" pitchFamily="49" charset="-122"/>
              <a:ea typeface="黑体" panose="02010609060101010101" pitchFamily="49" charset="-122"/>
            </a:endParaRPr>
          </a:p>
          <a:p>
            <a:pPr>
              <a:spcAft>
                <a:spcPts val="800"/>
              </a:spcAft>
            </a:pPr>
            <a:r>
              <a:rPr lang="en-US" altLang="zh-CN" sz="2000" dirty="0" smtClean="0"/>
              <a:t>                          Credibility </a:t>
            </a:r>
            <a:r>
              <a:rPr lang="en-US" altLang="zh-CN" sz="2000" dirty="0"/>
              <a:t>• Innovation • Safety</a:t>
            </a:r>
            <a:endParaRPr lang="en-US" altLang="zh-CN" sz="2000" dirty="0">
              <a:latin typeface="黑体" panose="02010609060101010101" pitchFamily="49" charset="-122"/>
              <a:ea typeface="黑体" panose="02010609060101010101" pitchFamily="49" charset="-122"/>
            </a:endParaRPr>
          </a:p>
        </p:txBody>
      </p:sp>
      <p:sp>
        <p:nvSpPr>
          <p:cNvPr id="10" name="13 CuadroTexto"/>
          <p:cNvSpPr txBox="1">
            <a:spLocks noChangeArrowheads="1"/>
          </p:cNvSpPr>
          <p:nvPr/>
        </p:nvSpPr>
        <p:spPr bwMode="auto">
          <a:xfrm>
            <a:off x="7655856"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zh-CN" sz="1200" b="1" dirty="0" smtClean="0">
                <a:solidFill>
                  <a:schemeClr val="bg1"/>
                </a:solidFill>
                <a:latin typeface="Calibri" panose="020F0502020204030204" pitchFamily="34" charset="0"/>
              </a:rPr>
              <a:t>2</a:t>
            </a:r>
            <a:r>
              <a:rPr lang="en-US" altLang="zh-CN" sz="1200" b="1" dirty="0" smtClean="0">
                <a:solidFill>
                  <a:schemeClr val="bg1"/>
                </a:solidFill>
                <a:latin typeface="Calibri" panose="020F0502020204030204" pitchFamily="34" charset="0"/>
              </a:rPr>
              <a:t>6</a:t>
            </a:r>
            <a:endParaRPr lang="zh-CN" altLang="en-US" sz="1200" b="1" dirty="0">
              <a:solidFill>
                <a:schemeClr val="bg1"/>
              </a:solidFill>
              <a:latin typeface="Calibri" panose="020F0502020204030204" pitchFamily="34" charset="0"/>
            </a:endParaRPr>
          </a:p>
        </p:txBody>
      </p:sp>
      <p:sp>
        <p:nvSpPr>
          <p:cNvPr id="11" name="15 CuadroTexto"/>
          <p:cNvSpPr txBox="1">
            <a:spLocks noChangeArrowheads="1"/>
          </p:cNvSpPr>
          <p:nvPr/>
        </p:nvSpPr>
        <p:spPr bwMode="auto">
          <a:xfrm>
            <a:off x="8194019" y="6057493"/>
            <a:ext cx="3770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schemeClr val="bg1"/>
                </a:solidFill>
                <a:latin typeface="Calibri" panose="020F0502020204030204" pitchFamily="34" charset="0"/>
              </a:rPr>
              <a:t>2</a:t>
            </a:r>
            <a:r>
              <a:rPr lang="en-US" altLang="zh-CN" sz="1200" b="1" dirty="0" smtClean="0">
                <a:solidFill>
                  <a:schemeClr val="bg1"/>
                </a:solidFill>
                <a:latin typeface="Calibri" panose="020F0502020204030204" pitchFamily="34" charset="0"/>
              </a:rPr>
              <a:t>6 </a:t>
            </a:r>
            <a:endParaRPr lang="zh-CN" altLang="en-US" sz="1200" b="1" dirty="0">
              <a:solidFill>
                <a:schemeClr val="bg1"/>
              </a:solidFill>
              <a:latin typeface="Calibri" panose="020F0502020204030204" pitchFamily="34" charset="0"/>
              <a:ea typeface="宋体" panose="02010600030101010101" pitchFamily="2" charset="-122"/>
            </a:endParaRPr>
          </a:p>
        </p:txBody>
      </p:sp>
      <p:pic>
        <p:nvPicPr>
          <p:cNvPr id="12" name="Imagen 6" descr="C:\Users\Design\Documents\Edu\Product Launch\btns.png">
            <a:hlinkClick r:id="" action="ppaction://hlinkshowjump?jump=nextslid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5019" y="6127343"/>
            <a:ext cx="177800" cy="176213"/>
          </a:xfrm>
          <a:prstGeom prst="rect">
            <a:avLst/>
          </a:prstGeom>
          <a:noFill/>
          <a:ln>
            <a:noFill/>
          </a:ln>
          <a:extLst/>
        </p:spPr>
      </p:pic>
      <p:pic>
        <p:nvPicPr>
          <p:cNvPr id="13" name="Imagen 6" descr="C:\Users\Design\Documents\Edu\Product Launch\btns.png">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4394" y="6127343"/>
            <a:ext cx="177800" cy="176213"/>
          </a:xfrm>
          <a:prstGeom prst="rect">
            <a:avLst/>
          </a:prstGeom>
          <a:noFill/>
          <a:ln>
            <a:noFill/>
          </a:ln>
          <a:extLst/>
        </p:spPr>
      </p:pic>
      <p:sp>
        <p:nvSpPr>
          <p:cNvPr id="14" name="13 CuadroTexto"/>
          <p:cNvSpPr txBox="1">
            <a:spLocks noChangeArrowheads="1"/>
          </p:cNvSpPr>
          <p:nvPr/>
        </p:nvSpPr>
        <p:spPr bwMode="auto">
          <a:xfrm>
            <a:off x="7928296" y="6055905"/>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i="1" dirty="0">
                <a:solidFill>
                  <a:schemeClr val="bg1">
                    <a:lumMod val="95000"/>
                  </a:schemeClr>
                </a:solidFill>
                <a:latin typeface="Times New Roman" panose="02020603050405020304" pitchFamily="18" charset="0"/>
                <a:cs typeface="Times New Roman" panose="02020603050405020304" pitchFamily="18" charset="0"/>
              </a:rPr>
              <a:t>of</a:t>
            </a:r>
            <a:endParaRPr lang="zh-CN" altLang="en-US" sz="1200" i="1" dirty="0">
              <a:solidFill>
                <a:schemeClr val="bg1">
                  <a:lumMod val="9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5" name="Picture 20" descr="C:\Documents and Settings\songs\桌面\PPT\tpme标.jpg"/>
          <p:cNvPicPr>
            <a:picLocks noChangeAspect="1" noChangeArrowheads="1"/>
          </p:cNvPicPr>
          <p:nvPr/>
        </p:nvPicPr>
        <p:blipFill>
          <a:blip r:embed="rId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7399" y="5969964"/>
            <a:ext cx="770225" cy="411364"/>
          </a:xfrm>
          <a:prstGeom prst="rect">
            <a:avLst/>
          </a:prstGeom>
          <a:ln>
            <a:noFill/>
          </a:ln>
          <a:effectLst>
            <a:outerShdw blurRad="292100" dist="139700" dir="2700000" algn="tl" rotWithShape="0">
              <a:srgbClr val="333333">
                <a:alpha val="65000"/>
              </a:srgbClr>
            </a:outerShdw>
          </a:effectLst>
          <a:extLst/>
        </p:spPr>
      </p:pic>
      <p:pic>
        <p:nvPicPr>
          <p:cNvPr id="17" name="Picture 25" descr="D:\我的工作文件\宣传类\2013传播计划\宣传册\素材\宣传册\zxlogo.gif"/>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8974" y="5733256"/>
            <a:ext cx="886371" cy="881802"/>
          </a:xfrm>
          <a:prstGeom prst="rect">
            <a:avLst/>
          </a:prstGeom>
          <a:ln>
            <a:noFill/>
          </a:ln>
          <a:effectLst>
            <a:glow rad="50800">
              <a:schemeClr val="bg1">
                <a:alpha val="6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25" descr="D:\我的工作文件\宣传类\2013传播计划\宣传册\素材\宣传册\zxlogo.gif"/>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624" y="3506048"/>
            <a:ext cx="886371" cy="881802"/>
          </a:xfrm>
          <a:prstGeom prst="rect">
            <a:avLst/>
          </a:prstGeom>
          <a:ln>
            <a:noFill/>
          </a:ln>
          <a:effectLst>
            <a:glow rad="50800">
              <a:schemeClr val="bg1">
                <a:alpha val="6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5 CuadroTexto"/>
          <p:cNvSpPr txBox="1">
            <a:spLocks noChangeArrowheads="1"/>
          </p:cNvSpPr>
          <p:nvPr/>
        </p:nvSpPr>
        <p:spPr bwMode="auto">
          <a:xfrm>
            <a:off x="611560" y="574675"/>
            <a:ext cx="32845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2800" dirty="0">
                <a:solidFill>
                  <a:schemeClr val="tx1"/>
                </a:solidFill>
                <a:latin typeface="华文细黑" panose="02010600040101010101" pitchFamily="2" charset="-122"/>
                <a:ea typeface="华文细黑" panose="02010600040101010101" pitchFamily="2" charset="-122"/>
              </a:rPr>
              <a:t>1.1 </a:t>
            </a:r>
            <a:r>
              <a:rPr lang="zh-CN" altLang="en-US" sz="2800" dirty="0">
                <a:solidFill>
                  <a:schemeClr val="tx1"/>
                </a:solidFill>
                <a:latin typeface="华文细黑" panose="02010600040101010101" pitchFamily="2" charset="-122"/>
                <a:ea typeface="华文细黑" panose="02010600040101010101" pitchFamily="2" charset="-122"/>
              </a:rPr>
              <a:t>交易所成立背景</a:t>
            </a:r>
          </a:p>
        </p:txBody>
      </p:sp>
      <p:sp>
        <p:nvSpPr>
          <p:cNvPr id="24579" name="6 CuadroTexto"/>
          <p:cNvSpPr txBox="1">
            <a:spLocks noChangeArrowheads="1"/>
          </p:cNvSpPr>
          <p:nvPr/>
        </p:nvSpPr>
        <p:spPr bwMode="auto">
          <a:xfrm>
            <a:off x="827088" y="1385888"/>
            <a:ext cx="4608512"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285750" indent="-285750" algn="just" eaLnBrk="1" hangingPunct="1">
              <a:spcBef>
                <a:spcPct val="0"/>
              </a:spcBef>
              <a:buClrTx/>
            </a:pPr>
            <a:r>
              <a:rPr lang="zh-CN" altLang="zh-CN" sz="1700" dirty="0" smtClean="0">
                <a:latin typeface="华文细黑" panose="02010600040101010101" pitchFamily="2" charset="-122"/>
                <a:ea typeface="华文细黑" panose="02010600040101010101" pitchFamily="2" charset="-122"/>
              </a:rPr>
              <a:t>天津贵金属交易所</a:t>
            </a:r>
            <a:r>
              <a:rPr lang="zh-CN" altLang="en-US" sz="1700" dirty="0" smtClean="0">
                <a:latin typeface="华文细黑" panose="02010600040101010101" pitchFamily="2" charset="-122"/>
                <a:ea typeface="华文细黑" panose="02010600040101010101" pitchFamily="2" charset="-122"/>
              </a:rPr>
              <a:t>（全称“</a:t>
            </a:r>
            <a:r>
              <a:rPr lang="zh-CN" altLang="zh-CN" sz="1700" dirty="0" smtClean="0">
                <a:latin typeface="华文细黑" panose="02010600040101010101" pitchFamily="2" charset="-122"/>
                <a:ea typeface="华文细黑" panose="02010600040101010101" pitchFamily="2" charset="-122"/>
              </a:rPr>
              <a:t>天津贵金属交易所</a:t>
            </a:r>
            <a:r>
              <a:rPr lang="zh-CN" altLang="en-US" sz="1700" dirty="0" smtClean="0">
                <a:latin typeface="华文细黑" panose="02010600040101010101" pitchFamily="2" charset="-122"/>
                <a:ea typeface="华文细黑" panose="02010600040101010101" pitchFamily="2" charset="-122"/>
              </a:rPr>
              <a:t>有限公司”，简称“津贵所”）</a:t>
            </a:r>
            <a:r>
              <a:rPr lang="zh-CN" altLang="zh-CN" sz="1700" dirty="0">
                <a:latin typeface="华文细黑" panose="02010600040101010101" pitchFamily="2" charset="-122"/>
                <a:ea typeface="华文细黑" panose="02010600040101010101" pitchFamily="2" charset="-122"/>
              </a:rPr>
              <a:t>是根据国务院关于《推进滨海新区开发开放有关问题的意见》（国发〔</a:t>
            </a:r>
            <a:r>
              <a:rPr lang="en-US" altLang="zh-CN" sz="1700" dirty="0">
                <a:latin typeface="华文细黑" panose="02010600040101010101" pitchFamily="2" charset="-122"/>
                <a:ea typeface="华文细黑" panose="02010600040101010101" pitchFamily="2" charset="-122"/>
              </a:rPr>
              <a:t>2006</a:t>
            </a:r>
            <a:r>
              <a:rPr lang="zh-CN" altLang="zh-CN" sz="1700" dirty="0">
                <a:latin typeface="华文细黑" panose="02010600040101010101" pitchFamily="2" charset="-122"/>
                <a:ea typeface="华文细黑" panose="02010600040101010101" pitchFamily="2" charset="-122"/>
              </a:rPr>
              <a:t>〕</a:t>
            </a:r>
            <a:r>
              <a:rPr lang="en-US" altLang="zh-CN" sz="1700" dirty="0">
                <a:latin typeface="华文细黑" panose="02010600040101010101" pitchFamily="2" charset="-122"/>
                <a:ea typeface="华文细黑" panose="02010600040101010101" pitchFamily="2" charset="-122"/>
              </a:rPr>
              <a:t>20</a:t>
            </a:r>
            <a:r>
              <a:rPr lang="zh-CN" altLang="zh-CN" sz="1700" dirty="0">
                <a:latin typeface="华文细黑" panose="02010600040101010101" pitchFamily="2" charset="-122"/>
                <a:ea typeface="华文细黑" panose="02010600040101010101" pitchFamily="2" charset="-122"/>
              </a:rPr>
              <a:t>号）的政策精神，经天津市政府同意，市金融办批准（《关于同意设立天津贵金属交易所有限公司的批复》津金融办〔</a:t>
            </a:r>
            <a:r>
              <a:rPr lang="en-US" altLang="zh-CN" sz="1700" dirty="0">
                <a:latin typeface="华文细黑" panose="02010600040101010101" pitchFamily="2" charset="-122"/>
                <a:ea typeface="华文细黑" panose="02010600040101010101" pitchFamily="2" charset="-122"/>
              </a:rPr>
              <a:t>2008</a:t>
            </a:r>
            <a:r>
              <a:rPr lang="zh-CN" altLang="zh-CN" sz="1700" dirty="0">
                <a:latin typeface="华文细黑" panose="02010600040101010101" pitchFamily="2" charset="-122"/>
                <a:ea typeface="华文细黑" panose="02010600040101010101" pitchFamily="2" charset="-122"/>
              </a:rPr>
              <a:t>〕</a:t>
            </a:r>
            <a:r>
              <a:rPr lang="en-US" altLang="zh-CN" sz="1700" dirty="0">
                <a:latin typeface="华文细黑" panose="02010600040101010101" pitchFamily="2" charset="-122"/>
                <a:ea typeface="华文细黑" panose="02010600040101010101" pitchFamily="2" charset="-122"/>
              </a:rPr>
              <a:t>103</a:t>
            </a:r>
            <a:r>
              <a:rPr lang="zh-CN" altLang="zh-CN" sz="1700" dirty="0">
                <a:latin typeface="华文细黑" panose="02010600040101010101" pitchFamily="2" charset="-122"/>
                <a:ea typeface="华文细黑" panose="02010600040101010101" pitchFamily="2" charset="-122"/>
              </a:rPr>
              <a:t>号），由天津产权交易中心发起设立的公司制交易所</a:t>
            </a:r>
            <a:r>
              <a:rPr lang="zh-CN" altLang="zh-CN" sz="1700" dirty="0" smtClean="0">
                <a:latin typeface="华文细黑" panose="02010600040101010101" pitchFamily="2" charset="-122"/>
                <a:ea typeface="华文细黑" panose="02010600040101010101" pitchFamily="2" charset="-122"/>
              </a:rPr>
              <a:t>。</a:t>
            </a:r>
            <a:r>
              <a:rPr lang="en-US" altLang="zh-CN" sz="1700" dirty="0" smtClean="0">
                <a:latin typeface="华文细黑" panose="02010600040101010101" pitchFamily="2" charset="-122"/>
                <a:ea typeface="华文细黑" panose="02010600040101010101" pitchFamily="2" charset="-122"/>
              </a:rPr>
              <a:t/>
            </a:r>
            <a:br>
              <a:rPr lang="en-US" altLang="zh-CN" sz="1700" dirty="0" smtClean="0">
                <a:latin typeface="华文细黑" panose="02010600040101010101" pitchFamily="2" charset="-122"/>
                <a:ea typeface="华文细黑" panose="02010600040101010101" pitchFamily="2" charset="-122"/>
              </a:rPr>
            </a:br>
            <a:endParaRPr lang="en-US" altLang="zh-CN" sz="1700" dirty="0" smtClean="0">
              <a:latin typeface="华文细黑" panose="02010600040101010101" pitchFamily="2" charset="-122"/>
              <a:ea typeface="华文细黑" panose="02010600040101010101" pitchFamily="2" charset="-122"/>
            </a:endParaRPr>
          </a:p>
          <a:p>
            <a:pPr marL="285750" indent="-285750" algn="just" eaLnBrk="1" hangingPunct="1">
              <a:spcBef>
                <a:spcPct val="0"/>
              </a:spcBef>
              <a:buClrTx/>
            </a:pPr>
            <a:r>
              <a:rPr lang="zh-CN" altLang="en-US" sz="1700" dirty="0" smtClean="0">
                <a:latin typeface="华文细黑" panose="02010600040101010101" pitchFamily="2" charset="-122"/>
                <a:ea typeface="华文细黑" panose="02010600040101010101" pitchFamily="2" charset="-122"/>
              </a:rPr>
              <a:t>津</a:t>
            </a:r>
            <a:r>
              <a:rPr lang="zh-CN" altLang="en-US" sz="1700" dirty="0">
                <a:latin typeface="华文细黑" panose="02010600040101010101" pitchFamily="2" charset="-122"/>
                <a:ea typeface="华文细黑" panose="02010600040101010101" pitchFamily="2" charset="-122"/>
              </a:rPr>
              <a:t>贵所注册资本金为一亿元人民币，由中国中信集团控股，天津产权交易中心、中国黄金集团公司等企业参股。</a:t>
            </a:r>
            <a:endParaRPr lang="zh-CN" altLang="zh-CN" sz="1700" dirty="0">
              <a:latin typeface="华文细黑" panose="02010600040101010101" pitchFamily="2" charset="-122"/>
              <a:ea typeface="华文细黑" panose="02010600040101010101" pitchFamily="2" charset="-122"/>
            </a:endParaRPr>
          </a:p>
        </p:txBody>
      </p:sp>
      <p:sp>
        <p:nvSpPr>
          <p:cNvPr id="24587" name="TextBox 1"/>
          <p:cNvSpPr txBox="1">
            <a:spLocks noChangeArrowheads="1"/>
          </p:cNvSpPr>
          <p:nvPr/>
        </p:nvSpPr>
        <p:spPr bwMode="auto">
          <a:xfrm>
            <a:off x="827088" y="4640069"/>
            <a:ext cx="7613650"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285750" indent="-285750" eaLnBrk="1" hangingPunct="1">
              <a:spcBef>
                <a:spcPct val="0"/>
              </a:spcBef>
              <a:buClrTx/>
            </a:pPr>
            <a:r>
              <a:rPr lang="en-US" altLang="zh-CN" sz="1700" dirty="0">
                <a:solidFill>
                  <a:schemeClr val="tx1"/>
                </a:solidFill>
                <a:latin typeface="华文细黑" panose="02010600040101010101" pitchFamily="2" charset="-122"/>
                <a:ea typeface="华文细黑" panose="02010600040101010101" pitchFamily="2" charset="-122"/>
              </a:rPr>
              <a:t> </a:t>
            </a:r>
            <a:r>
              <a:rPr lang="zh-CN" altLang="zh-CN" sz="1700" dirty="0" smtClean="0">
                <a:latin typeface="华文细黑" panose="02010600040101010101" pitchFamily="2" charset="-122"/>
                <a:ea typeface="华文细黑" panose="02010600040101010101" pitchFamily="2" charset="-122"/>
              </a:rPr>
              <a:t>交易所</a:t>
            </a:r>
            <a:r>
              <a:rPr lang="zh-CN" altLang="zh-CN" sz="1700" dirty="0">
                <a:latin typeface="华文细黑" panose="02010600040101010101" pitchFamily="2" charset="-122"/>
                <a:ea typeface="华文细黑" panose="02010600040101010101" pitchFamily="2" charset="-122"/>
              </a:rPr>
              <a:t>自</a:t>
            </a:r>
            <a:r>
              <a:rPr lang="en-US" altLang="zh-CN" sz="1700" dirty="0">
                <a:latin typeface="华文细黑" panose="02010600040101010101" pitchFamily="2" charset="-122"/>
                <a:ea typeface="华文细黑" panose="02010600040101010101" pitchFamily="2" charset="-122"/>
              </a:rPr>
              <a:t>2010</a:t>
            </a:r>
            <a:r>
              <a:rPr lang="zh-CN" altLang="zh-CN" sz="1700" dirty="0">
                <a:latin typeface="华文细黑" panose="02010600040101010101" pitchFamily="2" charset="-122"/>
                <a:ea typeface="华文细黑" panose="02010600040101010101" pitchFamily="2" charset="-122"/>
              </a:rPr>
              <a:t>年</a:t>
            </a:r>
            <a:r>
              <a:rPr lang="en-US" altLang="zh-CN" sz="1700" dirty="0">
                <a:latin typeface="华文细黑" panose="02010600040101010101" pitchFamily="2" charset="-122"/>
                <a:ea typeface="华文细黑" panose="02010600040101010101" pitchFamily="2" charset="-122"/>
              </a:rPr>
              <a:t>2</a:t>
            </a:r>
            <a:r>
              <a:rPr lang="zh-CN" altLang="zh-CN" sz="1700" dirty="0">
                <a:latin typeface="华文细黑" panose="02010600040101010101" pitchFamily="2" charset="-122"/>
                <a:ea typeface="华文细黑" panose="02010600040101010101" pitchFamily="2" charset="-122"/>
              </a:rPr>
              <a:t>月开始试运行，</a:t>
            </a:r>
            <a:r>
              <a:rPr lang="en-US" altLang="zh-CN" sz="1700" dirty="0">
                <a:latin typeface="华文细黑" panose="02010600040101010101" pitchFamily="2" charset="-122"/>
                <a:ea typeface="华文细黑" panose="02010600040101010101" pitchFamily="2" charset="-122"/>
              </a:rPr>
              <a:t>2012</a:t>
            </a:r>
            <a:r>
              <a:rPr lang="zh-CN" altLang="zh-CN" sz="1700" dirty="0">
                <a:latin typeface="华文细黑" panose="02010600040101010101" pitchFamily="2" charset="-122"/>
                <a:ea typeface="华文细黑" panose="02010600040101010101" pitchFamily="2" charset="-122"/>
              </a:rPr>
              <a:t>年</a:t>
            </a:r>
            <a:r>
              <a:rPr lang="en-US" altLang="zh-CN" sz="1700" dirty="0">
                <a:latin typeface="华文细黑" panose="02010600040101010101" pitchFamily="2" charset="-122"/>
                <a:ea typeface="华文细黑" panose="02010600040101010101" pitchFamily="2" charset="-122"/>
              </a:rPr>
              <a:t>2</a:t>
            </a:r>
            <a:r>
              <a:rPr lang="zh-CN" altLang="zh-CN" sz="1700" dirty="0">
                <a:latin typeface="华文细黑" panose="02010600040101010101" pitchFamily="2" charset="-122"/>
                <a:ea typeface="华文细黑" panose="02010600040101010101" pitchFamily="2" charset="-122"/>
              </a:rPr>
              <a:t>月初获得天津市政府批准</a:t>
            </a:r>
            <a:r>
              <a:rPr lang="zh-CN" altLang="zh-CN" sz="1700" dirty="0" smtClean="0">
                <a:latin typeface="华文细黑" panose="02010600040101010101" pitchFamily="2" charset="-122"/>
                <a:ea typeface="华文细黑" panose="02010600040101010101" pitchFamily="2" charset="-122"/>
              </a:rPr>
              <a:t>，开始正式运行（</a:t>
            </a:r>
            <a:r>
              <a:rPr lang="zh-CN" altLang="zh-CN" sz="1700" dirty="0">
                <a:latin typeface="华文细黑" panose="02010600040101010101" pitchFamily="2" charset="-122"/>
                <a:ea typeface="华文细黑" panose="02010600040101010101" pitchFamily="2" charset="-122"/>
              </a:rPr>
              <a:t>《关于同意天津贵金属交易所有限公司正式运行的批复》津政函〔</a:t>
            </a:r>
            <a:r>
              <a:rPr lang="en-US" altLang="zh-CN" sz="1700" dirty="0">
                <a:latin typeface="华文细黑" panose="02010600040101010101" pitchFamily="2" charset="-122"/>
                <a:ea typeface="华文细黑" panose="02010600040101010101" pitchFamily="2" charset="-122"/>
              </a:rPr>
              <a:t>2012</a:t>
            </a:r>
            <a:r>
              <a:rPr lang="zh-CN" altLang="zh-CN" sz="1700" dirty="0">
                <a:latin typeface="华文细黑" panose="02010600040101010101" pitchFamily="2" charset="-122"/>
                <a:ea typeface="华文细黑" panose="02010600040101010101" pitchFamily="2" charset="-122"/>
              </a:rPr>
              <a:t>〕</a:t>
            </a:r>
            <a:r>
              <a:rPr lang="en-US" altLang="zh-CN" sz="1700" dirty="0">
                <a:latin typeface="华文细黑" panose="02010600040101010101" pitchFamily="2" charset="-122"/>
                <a:ea typeface="华文细黑" panose="02010600040101010101" pitchFamily="2" charset="-122"/>
              </a:rPr>
              <a:t>9</a:t>
            </a:r>
            <a:r>
              <a:rPr lang="zh-CN" altLang="zh-CN" sz="1700" dirty="0">
                <a:latin typeface="华文细黑" panose="02010600040101010101" pitchFamily="2" charset="-122"/>
                <a:ea typeface="华文细黑" panose="02010600040101010101" pitchFamily="2" charset="-122"/>
              </a:rPr>
              <a:t>号）。</a:t>
            </a:r>
            <a:endParaRPr lang="zh-CN" altLang="en-US" sz="1700" dirty="0">
              <a:latin typeface="Arial" panose="020B0604020202020204" pitchFamily="34" charset="0"/>
              <a:ea typeface="宋体" panose="02010600030101010101" pitchFamily="2" charset="-122"/>
            </a:endParaRPr>
          </a:p>
        </p:txBody>
      </p:sp>
      <p:grpSp>
        <p:nvGrpSpPr>
          <p:cNvPr id="24588" name="组合 2"/>
          <p:cNvGrpSpPr>
            <a:grpSpLocks/>
          </p:cNvGrpSpPr>
          <p:nvPr/>
        </p:nvGrpSpPr>
        <p:grpSpPr bwMode="auto">
          <a:xfrm>
            <a:off x="5768975" y="1491605"/>
            <a:ext cx="2644775" cy="2657475"/>
            <a:chOff x="971960" y="836621"/>
            <a:chExt cx="3240000" cy="3240079"/>
          </a:xfrm>
        </p:grpSpPr>
        <p:pic>
          <p:nvPicPr>
            <p:cNvPr id="3088" name="Picture 16" descr="D:\我的工作文件\宣传类\内刊\tpmeoutlook\201210\fotos\cove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834" b="10373"/>
            <a:stretch/>
          </p:blipFill>
          <p:spPr bwMode="auto">
            <a:xfrm>
              <a:off x="971960" y="836621"/>
              <a:ext cx="3240000" cy="3240079"/>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a:extLst/>
          </p:spPr>
        </p:pic>
        <p:pic>
          <p:nvPicPr>
            <p:cNvPr id="24590" name="Picture 16" descr="D:\我的工作文件\宣传类\内刊\tpmeoutlook\201210\fotos\cover2.1.gif"/>
            <p:cNvPicPr>
              <a:picLocks noChangeAspect="1" noChangeArrowheads="1"/>
            </p:cNvPicPr>
            <p:nvPr/>
          </p:nvPicPr>
          <p:blipFill>
            <a:blip r:embed="rId3" cstate="print">
              <a:extLst>
                <a:ext uri="{28A0092B-C50C-407E-A947-70E740481C1C}">
                  <a14:useLocalDpi xmlns:a14="http://schemas.microsoft.com/office/drawing/2010/main" val="0"/>
                </a:ext>
              </a:extLst>
            </a:blip>
            <a:srcRect t="33923" b="10649"/>
            <a:stretch>
              <a:fillRect/>
            </a:stretch>
          </p:blipFill>
          <p:spPr bwMode="auto">
            <a:xfrm>
              <a:off x="1043608" y="1412776"/>
              <a:ext cx="3132000" cy="262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14 CuadroTexto"/>
          <p:cNvSpPr txBox="1">
            <a:spLocks noChangeArrowheads="1"/>
          </p:cNvSpPr>
          <p:nvPr/>
        </p:nvSpPr>
        <p:spPr bwMode="auto">
          <a:xfrm>
            <a:off x="7783513" y="6172200"/>
            <a:ext cx="315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i="1">
                <a:solidFill>
                  <a:schemeClr val="bg1"/>
                </a:solidFill>
                <a:latin typeface="Calibri" panose="020F0502020204030204" pitchFamily="34" charset="0"/>
              </a:rPr>
              <a:t>of</a:t>
            </a:r>
            <a:endParaRPr lang="zh-CN" altLang="en-US" sz="1200" b="1" i="1">
              <a:solidFill>
                <a:schemeClr val="bg1"/>
              </a:solidFill>
              <a:latin typeface="Calibri" panose="020F0502020204030204" pitchFamily="34" charset="0"/>
              <a:ea typeface="宋体" panose="02010600030101010101" pitchFamily="2" charset="-122"/>
            </a:endParaRPr>
          </a:p>
        </p:txBody>
      </p:sp>
      <p:sp>
        <p:nvSpPr>
          <p:cNvPr id="17" name="15 CuadroTexto"/>
          <p:cNvSpPr txBox="1">
            <a:spLocks noChangeArrowheads="1"/>
          </p:cNvSpPr>
          <p:nvPr/>
        </p:nvSpPr>
        <p:spPr bwMode="auto">
          <a:xfrm>
            <a:off x="8051800" y="6157913"/>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schemeClr val="bg1"/>
                </a:solidFill>
                <a:latin typeface="Calibri" panose="020F0502020204030204" pitchFamily="34" charset="0"/>
              </a:rPr>
              <a:t>1</a:t>
            </a:r>
            <a:endParaRPr lang="zh-CN" altLang="en-US" sz="1200" b="1" dirty="0">
              <a:solidFill>
                <a:schemeClr val="bg1"/>
              </a:solidFill>
              <a:latin typeface="Calibri" panose="020F0502020204030204" pitchFamily="34" charset="0"/>
              <a:ea typeface="宋体" panose="02010600030101010101" pitchFamily="2" charset="-122"/>
            </a:endParaRPr>
          </a:p>
        </p:txBody>
      </p:sp>
      <p:sp>
        <p:nvSpPr>
          <p:cNvPr id="27" name="14 CuadroTexto"/>
          <p:cNvSpPr txBox="1">
            <a:spLocks noChangeArrowheads="1"/>
          </p:cNvSpPr>
          <p:nvPr/>
        </p:nvSpPr>
        <p:spPr bwMode="auto">
          <a:xfrm>
            <a:off x="7783513" y="6172200"/>
            <a:ext cx="315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i="1">
                <a:solidFill>
                  <a:schemeClr val="bg1"/>
                </a:solidFill>
                <a:latin typeface="Calibri" panose="020F0502020204030204" pitchFamily="34" charset="0"/>
              </a:rPr>
              <a:t>of</a:t>
            </a:r>
            <a:endParaRPr lang="zh-CN" altLang="en-US" sz="1200" b="1" i="1">
              <a:solidFill>
                <a:schemeClr val="bg1"/>
              </a:solidFill>
              <a:latin typeface="Calibri" panose="020F0502020204030204" pitchFamily="34" charset="0"/>
              <a:ea typeface="宋体" panose="02010600030101010101" pitchFamily="2" charset="-122"/>
            </a:endParaRPr>
          </a:p>
        </p:txBody>
      </p:sp>
      <p:sp>
        <p:nvSpPr>
          <p:cNvPr id="28" name="15 CuadroTexto"/>
          <p:cNvSpPr txBox="1">
            <a:spLocks noChangeArrowheads="1"/>
          </p:cNvSpPr>
          <p:nvPr/>
        </p:nvSpPr>
        <p:spPr bwMode="auto">
          <a:xfrm>
            <a:off x="8051800" y="6157913"/>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schemeClr val="bg1"/>
                </a:solidFill>
                <a:latin typeface="Calibri" panose="020F0502020204030204" pitchFamily="34" charset="0"/>
              </a:rPr>
              <a:t>1</a:t>
            </a:r>
            <a:endParaRPr lang="zh-CN" altLang="en-US" sz="1200" b="1" dirty="0">
              <a:solidFill>
                <a:schemeClr val="bg1"/>
              </a:solidFill>
              <a:latin typeface="Calibri" panose="020F0502020204030204" pitchFamily="34" charset="0"/>
              <a:ea typeface="宋体" panose="02010600030101010101" pitchFamily="2" charset="-122"/>
            </a:endParaRPr>
          </a:p>
        </p:txBody>
      </p:sp>
      <p:sp>
        <p:nvSpPr>
          <p:cNvPr id="29" name="矩形 28"/>
          <p:cNvSpPr/>
          <p:nvPr/>
        </p:nvSpPr>
        <p:spPr>
          <a:xfrm>
            <a:off x="0" y="5507556"/>
            <a:ext cx="9180314" cy="13562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2000" dirty="0" smtClean="0">
                <a:latin typeface="黑体" panose="02010609060101010101" pitchFamily="49" charset="-122"/>
                <a:ea typeface="黑体" panose="02010609060101010101" pitchFamily="49" charset="-122"/>
              </a:rPr>
              <a:t>                诚信 </a:t>
            </a:r>
            <a:r>
              <a:rPr lang="en-US" altLang="zh-CN" sz="2000" dirty="0" smtClean="0">
                <a:latin typeface="黑体" panose="02010609060101010101" pitchFamily="49" charset="-122"/>
                <a:ea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rPr>
              <a:t>创新 </a:t>
            </a:r>
            <a:r>
              <a:rPr lang="en-US" altLang="zh-CN" sz="2000" dirty="0" smtClean="0">
                <a:latin typeface="黑体" panose="02010609060101010101" pitchFamily="49" charset="-122"/>
                <a:ea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rPr>
              <a:t>安全</a:t>
            </a:r>
            <a:endParaRPr lang="en-US" altLang="zh-CN" sz="2000" dirty="0" smtClean="0">
              <a:latin typeface="黑体" panose="02010609060101010101" pitchFamily="49" charset="-122"/>
              <a:ea typeface="黑体" panose="02010609060101010101" pitchFamily="49" charset="-122"/>
            </a:endParaRPr>
          </a:p>
          <a:p>
            <a:pPr>
              <a:spcAft>
                <a:spcPts val="800"/>
              </a:spcAft>
            </a:pPr>
            <a:r>
              <a:rPr lang="en-US" altLang="zh-CN" sz="2000" dirty="0" smtClean="0"/>
              <a:t>                          Credibility </a:t>
            </a:r>
            <a:r>
              <a:rPr lang="en-US" altLang="zh-CN" sz="2000" dirty="0"/>
              <a:t>• Innovation • Safety</a:t>
            </a:r>
            <a:endParaRPr lang="en-US" altLang="zh-CN" sz="2000" dirty="0">
              <a:latin typeface="黑体" panose="02010609060101010101" pitchFamily="49" charset="-122"/>
              <a:ea typeface="黑体" panose="02010609060101010101" pitchFamily="49" charset="-122"/>
            </a:endParaRPr>
          </a:p>
        </p:txBody>
      </p:sp>
      <p:sp>
        <p:nvSpPr>
          <p:cNvPr id="31" name="13 CuadroTexto"/>
          <p:cNvSpPr txBox="1">
            <a:spLocks noChangeArrowheads="1"/>
          </p:cNvSpPr>
          <p:nvPr/>
        </p:nvSpPr>
        <p:spPr bwMode="auto">
          <a:xfrm>
            <a:off x="7655856" y="6057493"/>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b="1" dirty="0" smtClean="0">
                <a:solidFill>
                  <a:schemeClr val="bg1"/>
                </a:solidFill>
                <a:latin typeface="Calibri" panose="020F0502020204030204" pitchFamily="34" charset="0"/>
              </a:rPr>
              <a:t>4</a:t>
            </a:r>
            <a:endParaRPr lang="zh-CN" altLang="en-US" sz="1200" b="1" dirty="0">
              <a:solidFill>
                <a:schemeClr val="bg1"/>
              </a:solidFill>
              <a:latin typeface="Calibri" panose="020F0502020204030204" pitchFamily="34" charset="0"/>
            </a:endParaRPr>
          </a:p>
        </p:txBody>
      </p:sp>
      <p:sp>
        <p:nvSpPr>
          <p:cNvPr id="32" name="15 CuadroTexto"/>
          <p:cNvSpPr txBox="1">
            <a:spLocks noChangeArrowheads="1"/>
          </p:cNvSpPr>
          <p:nvPr/>
        </p:nvSpPr>
        <p:spPr bwMode="auto">
          <a:xfrm>
            <a:off x="8194019"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schemeClr val="bg1"/>
                </a:solidFill>
                <a:latin typeface="Calibri" panose="020F0502020204030204" pitchFamily="34" charset="0"/>
              </a:rPr>
              <a:t>2</a:t>
            </a:r>
            <a:r>
              <a:rPr lang="en-US" altLang="zh-CN" sz="1200" b="1" dirty="0" smtClean="0">
                <a:solidFill>
                  <a:schemeClr val="bg1"/>
                </a:solidFill>
                <a:latin typeface="Calibri" panose="020F0502020204030204" pitchFamily="34" charset="0"/>
              </a:rPr>
              <a:t>6</a:t>
            </a:r>
            <a:endParaRPr lang="zh-CN" altLang="en-US" sz="1200" b="1" dirty="0">
              <a:solidFill>
                <a:schemeClr val="bg1"/>
              </a:solidFill>
              <a:latin typeface="Calibri" panose="020F0502020204030204" pitchFamily="34" charset="0"/>
              <a:ea typeface="宋体" panose="02010600030101010101" pitchFamily="2" charset="-122"/>
            </a:endParaRPr>
          </a:p>
        </p:txBody>
      </p:sp>
      <p:pic>
        <p:nvPicPr>
          <p:cNvPr id="33" name="Imagen 6" descr="C:\Users\Design\Documents\Edu\Product Launch\btns.png">
            <a:hlinkClick r:id="" action="ppaction://hlinkshowjump?jump=nextslid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5019" y="6127343"/>
            <a:ext cx="177800" cy="176213"/>
          </a:xfrm>
          <a:prstGeom prst="rect">
            <a:avLst/>
          </a:prstGeom>
          <a:noFill/>
          <a:ln>
            <a:noFill/>
          </a:ln>
          <a:extLst/>
        </p:spPr>
      </p:pic>
      <p:pic>
        <p:nvPicPr>
          <p:cNvPr id="34" name="Imagen 6" descr="C:\Users\Design\Documents\Edu\Product Launch\btns.png">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4394" y="6127343"/>
            <a:ext cx="177800" cy="176213"/>
          </a:xfrm>
          <a:prstGeom prst="rect">
            <a:avLst/>
          </a:prstGeom>
          <a:noFill/>
          <a:ln>
            <a:noFill/>
          </a:ln>
          <a:extLst/>
        </p:spPr>
      </p:pic>
      <p:sp>
        <p:nvSpPr>
          <p:cNvPr id="35" name="13 CuadroTexto"/>
          <p:cNvSpPr txBox="1">
            <a:spLocks noChangeArrowheads="1"/>
          </p:cNvSpPr>
          <p:nvPr/>
        </p:nvSpPr>
        <p:spPr bwMode="auto">
          <a:xfrm>
            <a:off x="7884368" y="6055905"/>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i="1" dirty="0">
                <a:solidFill>
                  <a:schemeClr val="bg1">
                    <a:lumMod val="95000"/>
                  </a:schemeClr>
                </a:solidFill>
                <a:latin typeface="Times New Roman" panose="02020603050405020304" pitchFamily="18" charset="0"/>
                <a:cs typeface="Times New Roman" panose="02020603050405020304" pitchFamily="18" charset="0"/>
              </a:rPr>
              <a:t>of</a:t>
            </a:r>
            <a:endParaRPr lang="zh-CN" altLang="en-US" sz="1200" i="1" dirty="0">
              <a:solidFill>
                <a:schemeClr val="bg1">
                  <a:lumMod val="9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9" name="Picture 20" descr="C:\Documents and Settings\songs\桌面\PPT\tpme标.jpg"/>
          <p:cNvPicPr>
            <a:picLocks noChangeAspect="1" noChangeArrowheads="1"/>
          </p:cNvPicPr>
          <p:nvPr/>
        </p:nvPicPr>
        <p:blipFill>
          <a:blip r:embed="rId6"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7399" y="5969964"/>
            <a:ext cx="770225" cy="411364"/>
          </a:xfrm>
          <a:prstGeom prst="rect">
            <a:avLst/>
          </a:prstGeom>
          <a:ln>
            <a:noFill/>
          </a:ln>
          <a:effectLst>
            <a:outerShdw blurRad="292100" dist="139700" dir="2700000" algn="tl" rotWithShape="0">
              <a:srgbClr val="333333">
                <a:alpha val="65000"/>
              </a:srgbClr>
            </a:outerShdw>
          </a:effectLst>
          <a:extLst/>
        </p:spPr>
      </p:pic>
      <p:pic>
        <p:nvPicPr>
          <p:cNvPr id="20" name="Picture 25" descr="D:\我的工作文件\宣传类\2013传播计划\宣传册\素材\宣传册\zxlogo.gif"/>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8974" y="5733256"/>
            <a:ext cx="886371" cy="881802"/>
          </a:xfrm>
          <a:prstGeom prst="rect">
            <a:avLst/>
          </a:prstGeom>
          <a:ln>
            <a:noFill/>
          </a:ln>
          <a:effectLst>
            <a:glow rad="50800">
              <a:schemeClr val="bg1">
                <a:alpha val="6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5 CuadroTexto"/>
          <p:cNvSpPr txBox="1">
            <a:spLocks noChangeArrowheads="1"/>
          </p:cNvSpPr>
          <p:nvPr/>
        </p:nvSpPr>
        <p:spPr bwMode="auto">
          <a:xfrm>
            <a:off x="653629" y="615433"/>
            <a:ext cx="3284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2800" dirty="0">
                <a:solidFill>
                  <a:schemeClr val="tx1"/>
                </a:solidFill>
                <a:latin typeface="华文细黑" panose="02010600040101010101" pitchFamily="2" charset="-122"/>
                <a:ea typeface="华文细黑" panose="02010600040101010101" pitchFamily="2" charset="-122"/>
              </a:rPr>
              <a:t>1.2 </a:t>
            </a:r>
            <a:r>
              <a:rPr lang="zh-CN" altLang="en-US" sz="2800" dirty="0">
                <a:solidFill>
                  <a:schemeClr val="tx1"/>
                </a:solidFill>
                <a:latin typeface="华文细黑" panose="02010600040101010101" pitchFamily="2" charset="-122"/>
                <a:ea typeface="华文细黑" panose="02010600040101010101" pitchFamily="2" charset="-122"/>
              </a:rPr>
              <a:t>交易所发展历程</a:t>
            </a:r>
          </a:p>
        </p:txBody>
      </p:sp>
      <p:sp>
        <p:nvSpPr>
          <p:cNvPr id="3086" name="4 CuadroTexto"/>
          <p:cNvSpPr txBox="1">
            <a:spLocks noChangeArrowheads="1"/>
          </p:cNvSpPr>
          <p:nvPr/>
        </p:nvSpPr>
        <p:spPr bwMode="auto">
          <a:xfrm>
            <a:off x="3259138" y="6196013"/>
            <a:ext cx="26527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zh-CN" sz="1000" spc="180" dirty="0" smtClean="0">
                <a:solidFill>
                  <a:schemeClr val="bg1"/>
                </a:solidFill>
                <a:latin typeface="Arial Unicode MS" pitchFamily="34" charset="-122"/>
                <a:ea typeface="Arial Unicode MS" pitchFamily="34" charset="-122"/>
                <a:cs typeface="Arial Unicode MS" pitchFamily="34" charset="-122"/>
              </a:rPr>
              <a:t>Dependable • Usable • Reliable</a:t>
            </a:r>
          </a:p>
        </p:txBody>
      </p:sp>
      <p:sp>
        <p:nvSpPr>
          <p:cNvPr id="25611" name="Rectangle 14"/>
          <p:cNvSpPr>
            <a:spLocks noChangeArrowheads="1"/>
          </p:cNvSpPr>
          <p:nvPr/>
        </p:nvSpPr>
        <p:spPr bwMode="white">
          <a:xfrm>
            <a:off x="1425948" y="4664869"/>
            <a:ext cx="987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en-US" altLang="zh-CN" sz="1200">
                <a:solidFill>
                  <a:schemeClr val="bg1"/>
                </a:solidFill>
                <a:latin typeface="Arial" panose="020B0604020202020204" pitchFamily="34" charset="0"/>
                <a:ea typeface="宋体" panose="02010600030101010101" pitchFamily="2" charset="-122"/>
              </a:rPr>
              <a:t>Text in here</a:t>
            </a:r>
          </a:p>
        </p:txBody>
      </p:sp>
      <p:sp>
        <p:nvSpPr>
          <p:cNvPr id="53" name="Rectangle 3"/>
          <p:cNvSpPr>
            <a:spLocks noChangeArrowheads="1"/>
          </p:cNvSpPr>
          <p:nvPr/>
        </p:nvSpPr>
        <p:spPr bwMode="gray">
          <a:xfrm>
            <a:off x="4829547" y="3042907"/>
            <a:ext cx="1856277" cy="423537"/>
          </a:xfrm>
          <a:prstGeom prst="rect">
            <a:avLst/>
          </a:prstGeom>
          <a:gradFill rotWithShape="1">
            <a:gsLst>
              <a:gs pos="0">
                <a:schemeClr val="folHlink"/>
              </a:gs>
              <a:gs pos="100000">
                <a:schemeClr val="folHlink">
                  <a:gamma/>
                  <a:tint val="0"/>
                  <a:invGamma/>
                </a:schemeClr>
              </a:gs>
            </a:gsLst>
            <a:lin ang="5400000" scaled="1"/>
          </a:gradFill>
          <a:ln w="9525">
            <a:no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zh-CN" altLang="en-US" smtClean="0">
              <a:ea typeface="宋体" panose="02010600030101010101" pitchFamily="2" charset="-122"/>
            </a:endParaRPr>
          </a:p>
        </p:txBody>
      </p:sp>
      <p:sp>
        <p:nvSpPr>
          <p:cNvPr id="54" name="Rectangle 4"/>
          <p:cNvSpPr>
            <a:spLocks noChangeArrowheads="1"/>
          </p:cNvSpPr>
          <p:nvPr/>
        </p:nvSpPr>
        <p:spPr bwMode="gray">
          <a:xfrm>
            <a:off x="3043610" y="3534569"/>
            <a:ext cx="1806575" cy="4318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zh-CN" altLang="en-US" smtClean="0">
              <a:ea typeface="宋体" panose="02010600030101010101" pitchFamily="2" charset="-122"/>
            </a:endParaRPr>
          </a:p>
        </p:txBody>
      </p:sp>
      <p:sp>
        <p:nvSpPr>
          <p:cNvPr id="55" name="Rectangle 5"/>
          <p:cNvSpPr>
            <a:spLocks noChangeArrowheads="1"/>
          </p:cNvSpPr>
          <p:nvPr/>
        </p:nvSpPr>
        <p:spPr bwMode="gray">
          <a:xfrm>
            <a:off x="1214810" y="4028282"/>
            <a:ext cx="1825625" cy="431800"/>
          </a:xfrm>
          <a:prstGeom prst="rect">
            <a:avLst/>
          </a:prstGeom>
          <a:gradFill rotWithShape="1">
            <a:gsLst>
              <a:gs pos="0">
                <a:schemeClr val="folHlink"/>
              </a:gs>
              <a:gs pos="100000">
                <a:schemeClr val="folHlink">
                  <a:gamma/>
                  <a:tint val="0"/>
                  <a:invGamma/>
                </a:schemeClr>
              </a:gs>
            </a:gsLst>
            <a:lin ang="5400000" scaled="1"/>
          </a:gradFill>
          <a:ln w="9525">
            <a:no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zh-CN" altLang="en-US" smtClean="0">
              <a:ea typeface="宋体" panose="02010600030101010101" pitchFamily="2" charset="-122"/>
            </a:endParaRPr>
          </a:p>
        </p:txBody>
      </p:sp>
      <p:sp>
        <p:nvSpPr>
          <p:cNvPr id="56" name="AutoShape 6"/>
          <p:cNvSpPr>
            <a:spLocks noChangeArrowheads="1"/>
          </p:cNvSpPr>
          <p:nvPr/>
        </p:nvSpPr>
        <p:spPr bwMode="gray">
          <a:xfrm flipH="1">
            <a:off x="611560" y="3415507"/>
            <a:ext cx="2428875" cy="615950"/>
          </a:xfrm>
          <a:prstGeom prst="parallelogram">
            <a:avLst>
              <a:gd name="adj" fmla="val 98582"/>
            </a:avLst>
          </a:prstGeom>
          <a:gradFill rotWithShape="1">
            <a:gsLst>
              <a:gs pos="0">
                <a:schemeClr val="folHlink">
                  <a:gamma/>
                  <a:tint val="54510"/>
                  <a:invGamma/>
                  <a:alpha val="82001"/>
                </a:schemeClr>
              </a:gs>
              <a:gs pos="100000">
                <a:schemeClr val="folHlink">
                  <a:alpha val="50000"/>
                </a:schemeClr>
              </a:gs>
            </a:gsLst>
            <a:lin ang="18900000" scaled="1"/>
          </a:gradFill>
          <a:ln w="9525">
            <a:no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zh-CN" altLang="en-US" smtClean="0">
              <a:ea typeface="宋体" panose="02010600030101010101" pitchFamily="2" charset="-122"/>
            </a:endParaRPr>
          </a:p>
        </p:txBody>
      </p:sp>
      <p:sp>
        <p:nvSpPr>
          <p:cNvPr id="57" name="AutoShape 7"/>
          <p:cNvSpPr>
            <a:spLocks noChangeArrowheads="1"/>
          </p:cNvSpPr>
          <p:nvPr/>
        </p:nvSpPr>
        <p:spPr bwMode="gray">
          <a:xfrm flipH="1">
            <a:off x="2424485" y="2905919"/>
            <a:ext cx="2428875" cy="646113"/>
          </a:xfrm>
          <a:prstGeom prst="parallelogram">
            <a:avLst>
              <a:gd name="adj" fmla="val 96330"/>
            </a:avLst>
          </a:prstGeom>
          <a:gradFill rotWithShape="1">
            <a:gsLst>
              <a:gs pos="0">
                <a:schemeClr val="accent1"/>
              </a:gs>
              <a:gs pos="100000">
                <a:schemeClr val="accent1">
                  <a:gamma/>
                  <a:tint val="53725"/>
                  <a:invGamma/>
                </a:schemeClr>
              </a:gs>
            </a:gsLst>
            <a:lin ang="0" scaled="1"/>
          </a:gradFill>
          <a:ln w="9525">
            <a:no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zh-CN" altLang="en-US" smtClean="0">
              <a:ea typeface="宋体" panose="02010600030101010101" pitchFamily="2" charset="-122"/>
            </a:endParaRPr>
          </a:p>
        </p:txBody>
      </p:sp>
      <p:sp>
        <p:nvSpPr>
          <p:cNvPr id="58" name="Freeform 8"/>
          <p:cNvSpPr>
            <a:spLocks/>
          </p:cNvSpPr>
          <p:nvPr/>
        </p:nvSpPr>
        <p:spPr bwMode="gray">
          <a:xfrm>
            <a:off x="2430835" y="2907507"/>
            <a:ext cx="612775" cy="1130300"/>
          </a:xfrm>
          <a:custGeom>
            <a:avLst/>
            <a:gdLst/>
            <a:ahLst/>
            <a:cxnLst>
              <a:cxn ang="0">
                <a:pos x="0" y="167"/>
              </a:cxn>
              <a:cxn ang="0">
                <a:pos x="201" y="370"/>
              </a:cxn>
              <a:cxn ang="0">
                <a:pos x="201" y="210"/>
              </a:cxn>
              <a:cxn ang="0">
                <a:pos x="0" y="0"/>
              </a:cxn>
              <a:cxn ang="0">
                <a:pos x="0" y="167"/>
              </a:cxn>
            </a:cxnLst>
            <a:rect l="0" t="0" r="r" b="b"/>
            <a:pathLst>
              <a:path w="201" h="370">
                <a:moveTo>
                  <a:pt x="0" y="167"/>
                </a:moveTo>
                <a:lnTo>
                  <a:pt x="201" y="370"/>
                </a:lnTo>
                <a:lnTo>
                  <a:pt x="201" y="210"/>
                </a:lnTo>
                <a:lnTo>
                  <a:pt x="0" y="0"/>
                </a:lnTo>
                <a:lnTo>
                  <a:pt x="0" y="167"/>
                </a:lnTo>
                <a:close/>
              </a:path>
            </a:pathLst>
          </a:custGeom>
          <a:gradFill rotWithShape="1">
            <a:gsLst>
              <a:gs pos="0">
                <a:schemeClr val="accent1">
                  <a:gamma/>
                  <a:shade val="46275"/>
                  <a:invGamma/>
                </a:schemeClr>
              </a:gs>
              <a:gs pos="100000">
                <a:schemeClr val="accent1"/>
              </a:gs>
            </a:gsLst>
            <a:lin ang="2700000" scaled="1"/>
          </a:gradFill>
          <a:ln w="9525">
            <a:noFill/>
            <a:round/>
            <a:headEnd/>
            <a:tailEnd/>
          </a:ln>
          <a:effectLst/>
        </p:spPr>
        <p:txBody>
          <a:bodyPr/>
          <a:lstStyle/>
          <a:p>
            <a:pPr eaLnBrk="1" hangingPunct="1">
              <a:defRPr/>
            </a:pPr>
            <a:endParaRPr lang="zh-CN" altLang="en-US"/>
          </a:p>
        </p:txBody>
      </p:sp>
      <p:sp>
        <p:nvSpPr>
          <p:cNvPr id="59" name="AutoShape 9"/>
          <p:cNvSpPr>
            <a:spLocks noChangeArrowheads="1"/>
          </p:cNvSpPr>
          <p:nvPr/>
        </p:nvSpPr>
        <p:spPr bwMode="gray">
          <a:xfrm flipH="1">
            <a:off x="4237410" y="2389982"/>
            <a:ext cx="2438400" cy="657225"/>
          </a:xfrm>
          <a:prstGeom prst="parallelogram">
            <a:avLst>
              <a:gd name="adj" fmla="val 92256"/>
            </a:avLst>
          </a:prstGeom>
          <a:gradFill rotWithShape="1">
            <a:gsLst>
              <a:gs pos="0">
                <a:schemeClr val="folHlink"/>
              </a:gs>
              <a:gs pos="100000">
                <a:schemeClr val="folHlink">
                  <a:gamma/>
                  <a:tint val="53725"/>
                  <a:invGamma/>
                </a:schemeClr>
              </a:gs>
            </a:gsLst>
            <a:lin ang="0" scaled="1"/>
          </a:gradFill>
          <a:ln w="9525">
            <a:no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zh-CN" altLang="en-US" smtClean="0">
              <a:ea typeface="宋体" panose="02010600030101010101" pitchFamily="2" charset="-122"/>
            </a:endParaRPr>
          </a:p>
        </p:txBody>
      </p:sp>
      <p:sp>
        <p:nvSpPr>
          <p:cNvPr id="60" name="Freeform 10"/>
          <p:cNvSpPr>
            <a:spLocks/>
          </p:cNvSpPr>
          <p:nvPr/>
        </p:nvSpPr>
        <p:spPr bwMode="gray">
          <a:xfrm>
            <a:off x="4233329" y="2391680"/>
            <a:ext cx="615950" cy="1163638"/>
          </a:xfrm>
          <a:custGeom>
            <a:avLst/>
            <a:gdLst/>
            <a:ahLst/>
            <a:cxnLst>
              <a:cxn ang="0">
                <a:pos x="0" y="167"/>
              </a:cxn>
              <a:cxn ang="0">
                <a:pos x="201" y="370"/>
              </a:cxn>
              <a:cxn ang="0">
                <a:pos x="201" y="210"/>
              </a:cxn>
              <a:cxn ang="0">
                <a:pos x="0" y="0"/>
              </a:cxn>
              <a:cxn ang="0">
                <a:pos x="0" y="167"/>
              </a:cxn>
            </a:cxnLst>
            <a:rect l="0" t="0" r="r" b="b"/>
            <a:pathLst>
              <a:path w="201" h="370">
                <a:moveTo>
                  <a:pt x="0" y="167"/>
                </a:moveTo>
                <a:lnTo>
                  <a:pt x="201" y="370"/>
                </a:lnTo>
                <a:lnTo>
                  <a:pt x="201" y="210"/>
                </a:lnTo>
                <a:lnTo>
                  <a:pt x="0" y="0"/>
                </a:lnTo>
                <a:lnTo>
                  <a:pt x="0" y="167"/>
                </a:lnTo>
                <a:close/>
              </a:path>
            </a:pathLst>
          </a:custGeom>
          <a:gradFill rotWithShape="1">
            <a:gsLst>
              <a:gs pos="0">
                <a:schemeClr val="folHlink">
                  <a:gamma/>
                  <a:shade val="46275"/>
                  <a:invGamma/>
                </a:schemeClr>
              </a:gs>
              <a:gs pos="100000">
                <a:schemeClr val="folHlink"/>
              </a:gs>
            </a:gsLst>
            <a:lin ang="2700000" scaled="1"/>
          </a:gradFill>
          <a:ln w="9525">
            <a:noFill/>
            <a:round/>
            <a:headEnd/>
            <a:tailEnd/>
          </a:ln>
          <a:effectLst/>
        </p:spPr>
        <p:txBody>
          <a:bodyPr/>
          <a:lstStyle/>
          <a:p>
            <a:pPr eaLnBrk="1" hangingPunct="1">
              <a:defRPr/>
            </a:pPr>
            <a:endParaRPr lang="zh-CN" altLang="en-US"/>
          </a:p>
        </p:txBody>
      </p:sp>
      <p:pic>
        <p:nvPicPr>
          <p:cNvPr id="25620" name="Picture 11" descr="light_shadow"/>
          <p:cNvPicPr>
            <a:picLocks noChangeAspect="1" noChangeArrowheads="1"/>
          </p:cNvPicPr>
          <p:nvPr/>
        </p:nvPicPr>
        <p:blipFill>
          <a:blip r:embed="rId2" cstate="print">
            <a:lum bright="-76000" contrast="-4000"/>
            <a:grayscl/>
            <a:extLst>
              <a:ext uri="{28A0092B-C50C-407E-A947-70E740481C1C}">
                <a14:useLocalDpi xmlns:a14="http://schemas.microsoft.com/office/drawing/2010/main" val="0"/>
              </a:ext>
            </a:extLst>
          </a:blip>
          <a:srcRect/>
          <a:stretch>
            <a:fillRect/>
          </a:stretch>
        </p:blipFill>
        <p:spPr bwMode="gray">
          <a:xfrm>
            <a:off x="1230685" y="3569494"/>
            <a:ext cx="10080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1" name="Picture 12"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1143373" y="2609057"/>
            <a:ext cx="11525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Oval 13"/>
          <p:cNvSpPr>
            <a:spLocks noChangeArrowheads="1"/>
          </p:cNvSpPr>
          <p:nvPr/>
        </p:nvSpPr>
        <p:spPr bwMode="gray">
          <a:xfrm>
            <a:off x="1143373" y="2609057"/>
            <a:ext cx="1144587" cy="1143000"/>
          </a:xfrm>
          <a:prstGeom prst="ellipse">
            <a:avLst/>
          </a:prstGeom>
          <a:gradFill rotWithShape="1">
            <a:gsLst>
              <a:gs pos="0">
                <a:schemeClr val="folHlink">
                  <a:alpha val="45000"/>
                </a:schemeClr>
              </a:gs>
              <a:gs pos="50000">
                <a:schemeClr val="folHlink">
                  <a:gamma/>
                  <a:tint val="54510"/>
                  <a:invGamma/>
                  <a:alpha val="89999"/>
                </a:schemeClr>
              </a:gs>
              <a:gs pos="100000">
                <a:schemeClr val="folHlink">
                  <a:alpha val="45000"/>
                </a:schemeClr>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zh-CN" altLang="en-US" smtClean="0">
              <a:ea typeface="宋体" panose="02010600030101010101" pitchFamily="2" charset="-122"/>
            </a:endParaRPr>
          </a:p>
        </p:txBody>
      </p:sp>
      <p:sp>
        <p:nvSpPr>
          <p:cNvPr id="25623" name="Freeform 14"/>
          <p:cNvSpPr>
            <a:spLocks/>
          </p:cNvSpPr>
          <p:nvPr/>
        </p:nvSpPr>
        <p:spPr bwMode="gray">
          <a:xfrm>
            <a:off x="1262435" y="2632869"/>
            <a:ext cx="898525" cy="395288"/>
          </a:xfrm>
          <a:custGeom>
            <a:avLst/>
            <a:gdLst>
              <a:gd name="T0" fmla="*/ 2147483646 w 1321"/>
              <a:gd name="T1" fmla="*/ 2147483646 h 712"/>
              <a:gd name="T2" fmla="*/ 2147483646 w 1321"/>
              <a:gd name="T3" fmla="*/ 2147483646 h 712"/>
              <a:gd name="T4" fmla="*/ 2147483646 w 1321"/>
              <a:gd name="T5" fmla="*/ 2147483646 h 712"/>
              <a:gd name="T6" fmla="*/ 2147483646 w 1321"/>
              <a:gd name="T7" fmla="*/ 2147483646 h 712"/>
              <a:gd name="T8" fmla="*/ 2147483646 w 1321"/>
              <a:gd name="T9" fmla="*/ 2147483646 h 712"/>
              <a:gd name="T10" fmla="*/ 2147483646 w 1321"/>
              <a:gd name="T11" fmla="*/ 2147483646 h 712"/>
              <a:gd name="T12" fmla="*/ 2147483646 w 1321"/>
              <a:gd name="T13" fmla="*/ 2147483646 h 712"/>
              <a:gd name="T14" fmla="*/ 2147483646 w 1321"/>
              <a:gd name="T15" fmla="*/ 2147483646 h 712"/>
              <a:gd name="T16" fmla="*/ 2147483646 w 1321"/>
              <a:gd name="T17" fmla="*/ 2147483646 h 712"/>
              <a:gd name="T18" fmla="*/ 2147483646 w 1321"/>
              <a:gd name="T19" fmla="*/ 2147483646 h 712"/>
              <a:gd name="T20" fmla="*/ 2147483646 w 1321"/>
              <a:gd name="T21" fmla="*/ 2147483646 h 712"/>
              <a:gd name="T22" fmla="*/ 2147483646 w 1321"/>
              <a:gd name="T23" fmla="*/ 2147483646 h 712"/>
              <a:gd name="T24" fmla="*/ 2147483646 w 1321"/>
              <a:gd name="T25" fmla="*/ 2147483646 h 712"/>
              <a:gd name="T26" fmla="*/ 2147483646 w 1321"/>
              <a:gd name="T27" fmla="*/ 2147483646 h 712"/>
              <a:gd name="T28" fmla="*/ 2147483646 w 1321"/>
              <a:gd name="T29" fmla="*/ 2147483646 h 712"/>
              <a:gd name="T30" fmla="*/ 2147483646 w 1321"/>
              <a:gd name="T31" fmla="*/ 2147483646 h 712"/>
              <a:gd name="T32" fmla="*/ 2147483646 w 1321"/>
              <a:gd name="T33" fmla="*/ 2147483646 h 712"/>
              <a:gd name="T34" fmla="*/ 2147483646 w 1321"/>
              <a:gd name="T35" fmla="*/ 2147483646 h 712"/>
              <a:gd name="T36" fmla="*/ 2147483646 w 1321"/>
              <a:gd name="T37" fmla="*/ 2147483646 h 712"/>
              <a:gd name="T38" fmla="*/ 2147483646 w 1321"/>
              <a:gd name="T39" fmla="*/ 2147483646 h 712"/>
              <a:gd name="T40" fmla="*/ 2147483646 w 1321"/>
              <a:gd name="T41" fmla="*/ 2147483646 h 712"/>
              <a:gd name="T42" fmla="*/ 2147483646 w 1321"/>
              <a:gd name="T43" fmla="*/ 2147483646 h 712"/>
              <a:gd name="T44" fmla="*/ 2147483646 w 1321"/>
              <a:gd name="T45" fmla="*/ 2147483646 h 712"/>
              <a:gd name="T46" fmla="*/ 2147483646 w 1321"/>
              <a:gd name="T47" fmla="*/ 2147483646 h 712"/>
              <a:gd name="T48" fmla="*/ 2147483646 w 1321"/>
              <a:gd name="T49" fmla="*/ 2147483646 h 712"/>
              <a:gd name="T50" fmla="*/ 2147483646 w 1321"/>
              <a:gd name="T51" fmla="*/ 2147483646 h 712"/>
              <a:gd name="T52" fmla="*/ 2147483646 w 1321"/>
              <a:gd name="T53" fmla="*/ 2147483646 h 712"/>
              <a:gd name="T54" fmla="*/ 2147483646 w 1321"/>
              <a:gd name="T55" fmla="*/ 2147483646 h 712"/>
              <a:gd name="T56" fmla="*/ 0 w 1321"/>
              <a:gd name="T57" fmla="*/ 2147483646 h 712"/>
              <a:gd name="T58" fmla="*/ 0 w 1321"/>
              <a:gd name="T59" fmla="*/ 2147483646 h 712"/>
              <a:gd name="T60" fmla="*/ 2147483646 w 1321"/>
              <a:gd name="T61" fmla="*/ 2147483646 h 712"/>
              <a:gd name="T62" fmla="*/ 2147483646 w 1321"/>
              <a:gd name="T63" fmla="*/ 2147483646 h 712"/>
              <a:gd name="T64" fmla="*/ 2147483646 w 1321"/>
              <a:gd name="T65" fmla="*/ 2147483646 h 712"/>
              <a:gd name="T66" fmla="*/ 2147483646 w 1321"/>
              <a:gd name="T67" fmla="*/ 2147483646 h 712"/>
              <a:gd name="T68" fmla="*/ 2147483646 w 1321"/>
              <a:gd name="T69" fmla="*/ 2147483646 h 712"/>
              <a:gd name="T70" fmla="*/ 2147483646 w 1321"/>
              <a:gd name="T71" fmla="*/ 2147483646 h 712"/>
              <a:gd name="T72" fmla="*/ 2147483646 w 1321"/>
              <a:gd name="T73" fmla="*/ 2147483646 h 712"/>
              <a:gd name="T74" fmla="*/ 2147483646 w 1321"/>
              <a:gd name="T75" fmla="*/ 2147483646 h 712"/>
              <a:gd name="T76" fmla="*/ 2147483646 w 1321"/>
              <a:gd name="T77" fmla="*/ 2147483646 h 712"/>
              <a:gd name="T78" fmla="*/ 2147483646 w 1321"/>
              <a:gd name="T79" fmla="*/ 2147483646 h 712"/>
              <a:gd name="T80" fmla="*/ 2147483646 w 1321"/>
              <a:gd name="T81" fmla="*/ 2147483646 h 712"/>
              <a:gd name="T82" fmla="*/ 2147483646 w 1321"/>
              <a:gd name="T83" fmla="*/ 0 h 712"/>
              <a:gd name="T84" fmla="*/ 2147483646 w 1321"/>
              <a:gd name="T85" fmla="*/ 0 h 712"/>
              <a:gd name="T86" fmla="*/ 2147483646 w 1321"/>
              <a:gd name="T87" fmla="*/ 2147483646 h 712"/>
              <a:gd name="T88" fmla="*/ 2147483646 w 1321"/>
              <a:gd name="T89" fmla="*/ 2147483646 h 712"/>
              <a:gd name="T90" fmla="*/ 2147483646 w 1321"/>
              <a:gd name="T91" fmla="*/ 2147483646 h 712"/>
              <a:gd name="T92" fmla="*/ 2147483646 w 1321"/>
              <a:gd name="T93" fmla="*/ 2147483646 h 712"/>
              <a:gd name="T94" fmla="*/ 2147483646 w 1321"/>
              <a:gd name="T95" fmla="*/ 2147483646 h 712"/>
              <a:gd name="T96" fmla="*/ 2147483646 w 1321"/>
              <a:gd name="T97" fmla="*/ 2147483646 h 712"/>
              <a:gd name="T98" fmla="*/ 2147483646 w 1321"/>
              <a:gd name="T99" fmla="*/ 2147483646 h 712"/>
              <a:gd name="T100" fmla="*/ 2147483646 w 1321"/>
              <a:gd name="T101" fmla="*/ 2147483646 h 712"/>
              <a:gd name="T102" fmla="*/ 2147483646 w 1321"/>
              <a:gd name="T103" fmla="*/ 2147483646 h 712"/>
              <a:gd name="T104" fmla="*/ 2147483646 w 1321"/>
              <a:gd name="T105" fmla="*/ 2147483646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folHlink">
                  <a:alpha val="17998"/>
                </a:schemeClr>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pic>
        <p:nvPicPr>
          <p:cNvPr id="25624" name="Picture 15" descr="light_shadow"/>
          <p:cNvPicPr>
            <a:picLocks noChangeAspect="1" noChangeArrowheads="1"/>
          </p:cNvPicPr>
          <p:nvPr/>
        </p:nvPicPr>
        <p:blipFill>
          <a:blip r:embed="rId2" cstate="print">
            <a:lum bright="-76000" contrast="-4000"/>
            <a:grayscl/>
            <a:extLst>
              <a:ext uri="{28A0092B-C50C-407E-A947-70E740481C1C}">
                <a14:useLocalDpi xmlns:a14="http://schemas.microsoft.com/office/drawing/2010/main" val="0"/>
              </a:ext>
            </a:extLst>
          </a:blip>
          <a:srcRect/>
          <a:stretch>
            <a:fillRect/>
          </a:stretch>
        </p:blipFill>
        <p:spPr bwMode="gray">
          <a:xfrm>
            <a:off x="3073773" y="3066257"/>
            <a:ext cx="1008062"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5" name="Picture 16"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2986460" y="2105819"/>
            <a:ext cx="11525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Oval 17"/>
          <p:cNvSpPr>
            <a:spLocks noChangeArrowheads="1"/>
          </p:cNvSpPr>
          <p:nvPr/>
        </p:nvSpPr>
        <p:spPr bwMode="gray">
          <a:xfrm>
            <a:off x="2986460" y="2105819"/>
            <a:ext cx="1144588" cy="1143000"/>
          </a:xfrm>
          <a:prstGeom prst="ellipse">
            <a:avLst/>
          </a:prstGeom>
          <a:gradFill rotWithShape="1">
            <a:gsLst>
              <a:gs pos="0">
                <a:schemeClr val="accent1">
                  <a:gamma/>
                  <a:shade val="26275"/>
                  <a:invGamma/>
                  <a:alpha val="89999"/>
                </a:schemeClr>
              </a:gs>
              <a:gs pos="50000">
                <a:schemeClr val="accent1">
                  <a:alpha val="45000"/>
                </a:schemeClr>
              </a:gs>
              <a:gs pos="100000">
                <a:schemeClr val="accent1">
                  <a:gamma/>
                  <a:shade val="26275"/>
                  <a:invGamma/>
                  <a:alpha val="89999"/>
                </a:schemeClr>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zh-CN" altLang="en-US" smtClean="0">
              <a:ea typeface="宋体" panose="02010600030101010101" pitchFamily="2" charset="-122"/>
            </a:endParaRPr>
          </a:p>
        </p:txBody>
      </p:sp>
      <p:sp>
        <p:nvSpPr>
          <p:cNvPr id="25627" name="Freeform 18"/>
          <p:cNvSpPr>
            <a:spLocks/>
          </p:cNvSpPr>
          <p:nvPr/>
        </p:nvSpPr>
        <p:spPr bwMode="gray">
          <a:xfrm>
            <a:off x="3105523" y="2129632"/>
            <a:ext cx="898525" cy="395287"/>
          </a:xfrm>
          <a:custGeom>
            <a:avLst/>
            <a:gdLst>
              <a:gd name="T0" fmla="*/ 2147483646 w 1321"/>
              <a:gd name="T1" fmla="*/ 2147483646 h 712"/>
              <a:gd name="T2" fmla="*/ 2147483646 w 1321"/>
              <a:gd name="T3" fmla="*/ 2147483646 h 712"/>
              <a:gd name="T4" fmla="*/ 2147483646 w 1321"/>
              <a:gd name="T5" fmla="*/ 2147483646 h 712"/>
              <a:gd name="T6" fmla="*/ 2147483646 w 1321"/>
              <a:gd name="T7" fmla="*/ 2147483646 h 712"/>
              <a:gd name="T8" fmla="*/ 2147483646 w 1321"/>
              <a:gd name="T9" fmla="*/ 2147483646 h 712"/>
              <a:gd name="T10" fmla="*/ 2147483646 w 1321"/>
              <a:gd name="T11" fmla="*/ 2147483646 h 712"/>
              <a:gd name="T12" fmla="*/ 2147483646 w 1321"/>
              <a:gd name="T13" fmla="*/ 2147483646 h 712"/>
              <a:gd name="T14" fmla="*/ 2147483646 w 1321"/>
              <a:gd name="T15" fmla="*/ 2147483646 h 712"/>
              <a:gd name="T16" fmla="*/ 2147483646 w 1321"/>
              <a:gd name="T17" fmla="*/ 2147483646 h 712"/>
              <a:gd name="T18" fmla="*/ 2147483646 w 1321"/>
              <a:gd name="T19" fmla="*/ 2147483646 h 712"/>
              <a:gd name="T20" fmla="*/ 2147483646 w 1321"/>
              <a:gd name="T21" fmla="*/ 2147483646 h 712"/>
              <a:gd name="T22" fmla="*/ 2147483646 w 1321"/>
              <a:gd name="T23" fmla="*/ 2147483646 h 712"/>
              <a:gd name="T24" fmla="*/ 2147483646 w 1321"/>
              <a:gd name="T25" fmla="*/ 2147483646 h 712"/>
              <a:gd name="T26" fmla="*/ 2147483646 w 1321"/>
              <a:gd name="T27" fmla="*/ 2147483646 h 712"/>
              <a:gd name="T28" fmla="*/ 2147483646 w 1321"/>
              <a:gd name="T29" fmla="*/ 2147483646 h 712"/>
              <a:gd name="T30" fmla="*/ 2147483646 w 1321"/>
              <a:gd name="T31" fmla="*/ 2147483646 h 712"/>
              <a:gd name="T32" fmla="*/ 2147483646 w 1321"/>
              <a:gd name="T33" fmla="*/ 2147483646 h 712"/>
              <a:gd name="T34" fmla="*/ 2147483646 w 1321"/>
              <a:gd name="T35" fmla="*/ 2147483646 h 712"/>
              <a:gd name="T36" fmla="*/ 2147483646 w 1321"/>
              <a:gd name="T37" fmla="*/ 2147483646 h 712"/>
              <a:gd name="T38" fmla="*/ 2147483646 w 1321"/>
              <a:gd name="T39" fmla="*/ 2147483646 h 712"/>
              <a:gd name="T40" fmla="*/ 2147483646 w 1321"/>
              <a:gd name="T41" fmla="*/ 2147483646 h 712"/>
              <a:gd name="T42" fmla="*/ 2147483646 w 1321"/>
              <a:gd name="T43" fmla="*/ 2147483646 h 712"/>
              <a:gd name="T44" fmla="*/ 2147483646 w 1321"/>
              <a:gd name="T45" fmla="*/ 2147483646 h 712"/>
              <a:gd name="T46" fmla="*/ 2147483646 w 1321"/>
              <a:gd name="T47" fmla="*/ 2147483646 h 712"/>
              <a:gd name="T48" fmla="*/ 2147483646 w 1321"/>
              <a:gd name="T49" fmla="*/ 2147483646 h 712"/>
              <a:gd name="T50" fmla="*/ 2147483646 w 1321"/>
              <a:gd name="T51" fmla="*/ 2147483646 h 712"/>
              <a:gd name="T52" fmla="*/ 2147483646 w 1321"/>
              <a:gd name="T53" fmla="*/ 2147483646 h 712"/>
              <a:gd name="T54" fmla="*/ 2147483646 w 1321"/>
              <a:gd name="T55" fmla="*/ 2147483646 h 712"/>
              <a:gd name="T56" fmla="*/ 0 w 1321"/>
              <a:gd name="T57" fmla="*/ 2147483646 h 712"/>
              <a:gd name="T58" fmla="*/ 0 w 1321"/>
              <a:gd name="T59" fmla="*/ 2147483646 h 712"/>
              <a:gd name="T60" fmla="*/ 2147483646 w 1321"/>
              <a:gd name="T61" fmla="*/ 2147483646 h 712"/>
              <a:gd name="T62" fmla="*/ 2147483646 w 1321"/>
              <a:gd name="T63" fmla="*/ 2147483646 h 712"/>
              <a:gd name="T64" fmla="*/ 2147483646 w 1321"/>
              <a:gd name="T65" fmla="*/ 2147483646 h 712"/>
              <a:gd name="T66" fmla="*/ 2147483646 w 1321"/>
              <a:gd name="T67" fmla="*/ 2147483646 h 712"/>
              <a:gd name="T68" fmla="*/ 2147483646 w 1321"/>
              <a:gd name="T69" fmla="*/ 2147483646 h 712"/>
              <a:gd name="T70" fmla="*/ 2147483646 w 1321"/>
              <a:gd name="T71" fmla="*/ 2147483646 h 712"/>
              <a:gd name="T72" fmla="*/ 2147483646 w 1321"/>
              <a:gd name="T73" fmla="*/ 2147483646 h 712"/>
              <a:gd name="T74" fmla="*/ 2147483646 w 1321"/>
              <a:gd name="T75" fmla="*/ 2147483646 h 712"/>
              <a:gd name="T76" fmla="*/ 2147483646 w 1321"/>
              <a:gd name="T77" fmla="*/ 2147483646 h 712"/>
              <a:gd name="T78" fmla="*/ 2147483646 w 1321"/>
              <a:gd name="T79" fmla="*/ 2147483646 h 712"/>
              <a:gd name="T80" fmla="*/ 2147483646 w 1321"/>
              <a:gd name="T81" fmla="*/ 2147483646 h 712"/>
              <a:gd name="T82" fmla="*/ 2147483646 w 1321"/>
              <a:gd name="T83" fmla="*/ 0 h 712"/>
              <a:gd name="T84" fmla="*/ 2147483646 w 1321"/>
              <a:gd name="T85" fmla="*/ 0 h 712"/>
              <a:gd name="T86" fmla="*/ 2147483646 w 1321"/>
              <a:gd name="T87" fmla="*/ 2147483646 h 712"/>
              <a:gd name="T88" fmla="*/ 2147483646 w 1321"/>
              <a:gd name="T89" fmla="*/ 2147483646 h 712"/>
              <a:gd name="T90" fmla="*/ 2147483646 w 1321"/>
              <a:gd name="T91" fmla="*/ 2147483646 h 712"/>
              <a:gd name="T92" fmla="*/ 2147483646 w 1321"/>
              <a:gd name="T93" fmla="*/ 2147483646 h 712"/>
              <a:gd name="T94" fmla="*/ 2147483646 w 1321"/>
              <a:gd name="T95" fmla="*/ 2147483646 h 712"/>
              <a:gd name="T96" fmla="*/ 2147483646 w 1321"/>
              <a:gd name="T97" fmla="*/ 2147483646 h 712"/>
              <a:gd name="T98" fmla="*/ 2147483646 w 1321"/>
              <a:gd name="T99" fmla="*/ 2147483646 h 712"/>
              <a:gd name="T100" fmla="*/ 2147483646 w 1321"/>
              <a:gd name="T101" fmla="*/ 2147483646 h 712"/>
              <a:gd name="T102" fmla="*/ 2147483646 w 1321"/>
              <a:gd name="T103" fmla="*/ 2147483646 h 712"/>
              <a:gd name="T104" fmla="*/ 2147483646 w 1321"/>
              <a:gd name="T105" fmla="*/ 2147483646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1">
                  <a:alpha val="17998"/>
                </a:schemeClr>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pic>
        <p:nvPicPr>
          <p:cNvPr id="25628" name="Picture 19" descr="light_shadow"/>
          <p:cNvPicPr>
            <a:picLocks noChangeAspect="1" noChangeArrowheads="1"/>
          </p:cNvPicPr>
          <p:nvPr/>
        </p:nvPicPr>
        <p:blipFill>
          <a:blip r:embed="rId2" cstate="print">
            <a:lum bright="-76000" contrast="-4000"/>
            <a:grayscl/>
            <a:extLst>
              <a:ext uri="{28A0092B-C50C-407E-A947-70E740481C1C}">
                <a14:useLocalDpi xmlns:a14="http://schemas.microsoft.com/office/drawing/2010/main" val="0"/>
              </a:ext>
            </a:extLst>
          </a:blip>
          <a:srcRect/>
          <a:stretch>
            <a:fillRect/>
          </a:stretch>
        </p:blipFill>
        <p:spPr bwMode="gray">
          <a:xfrm>
            <a:off x="4994648" y="2578894"/>
            <a:ext cx="100806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9" name="Picture 20"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4907335" y="1618457"/>
            <a:ext cx="11525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Oval 21"/>
          <p:cNvSpPr>
            <a:spLocks noChangeArrowheads="1"/>
          </p:cNvSpPr>
          <p:nvPr/>
        </p:nvSpPr>
        <p:spPr bwMode="gray">
          <a:xfrm>
            <a:off x="4907335" y="1618457"/>
            <a:ext cx="1144588" cy="1143000"/>
          </a:xfrm>
          <a:prstGeom prst="ellipse">
            <a:avLst/>
          </a:prstGeom>
          <a:gradFill rotWithShape="1">
            <a:gsLst>
              <a:gs pos="0">
                <a:schemeClr val="folHlink">
                  <a:gamma/>
                  <a:shade val="26275"/>
                  <a:invGamma/>
                  <a:alpha val="89999"/>
                </a:schemeClr>
              </a:gs>
              <a:gs pos="50000">
                <a:schemeClr val="folHlink">
                  <a:alpha val="45000"/>
                </a:schemeClr>
              </a:gs>
              <a:gs pos="100000">
                <a:schemeClr val="folHlink">
                  <a:gamma/>
                  <a:shade val="26275"/>
                  <a:invGamma/>
                  <a:alpha val="89999"/>
                </a:schemeClr>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zh-CN" altLang="en-US" smtClean="0">
              <a:ea typeface="宋体" panose="02010600030101010101" pitchFamily="2" charset="-122"/>
            </a:endParaRPr>
          </a:p>
        </p:txBody>
      </p:sp>
      <p:sp>
        <p:nvSpPr>
          <p:cNvPr id="25631" name="Freeform 22"/>
          <p:cNvSpPr>
            <a:spLocks/>
          </p:cNvSpPr>
          <p:nvPr/>
        </p:nvSpPr>
        <p:spPr bwMode="gray">
          <a:xfrm>
            <a:off x="5026398" y="1642269"/>
            <a:ext cx="898525" cy="395288"/>
          </a:xfrm>
          <a:custGeom>
            <a:avLst/>
            <a:gdLst>
              <a:gd name="T0" fmla="*/ 2147483646 w 1321"/>
              <a:gd name="T1" fmla="*/ 2147483646 h 712"/>
              <a:gd name="T2" fmla="*/ 2147483646 w 1321"/>
              <a:gd name="T3" fmla="*/ 2147483646 h 712"/>
              <a:gd name="T4" fmla="*/ 2147483646 w 1321"/>
              <a:gd name="T5" fmla="*/ 2147483646 h 712"/>
              <a:gd name="T6" fmla="*/ 2147483646 w 1321"/>
              <a:gd name="T7" fmla="*/ 2147483646 h 712"/>
              <a:gd name="T8" fmla="*/ 2147483646 w 1321"/>
              <a:gd name="T9" fmla="*/ 2147483646 h 712"/>
              <a:gd name="T10" fmla="*/ 2147483646 w 1321"/>
              <a:gd name="T11" fmla="*/ 2147483646 h 712"/>
              <a:gd name="T12" fmla="*/ 2147483646 w 1321"/>
              <a:gd name="T13" fmla="*/ 2147483646 h 712"/>
              <a:gd name="T14" fmla="*/ 2147483646 w 1321"/>
              <a:gd name="T15" fmla="*/ 2147483646 h 712"/>
              <a:gd name="T16" fmla="*/ 2147483646 w 1321"/>
              <a:gd name="T17" fmla="*/ 2147483646 h 712"/>
              <a:gd name="T18" fmla="*/ 2147483646 w 1321"/>
              <a:gd name="T19" fmla="*/ 2147483646 h 712"/>
              <a:gd name="T20" fmla="*/ 2147483646 w 1321"/>
              <a:gd name="T21" fmla="*/ 2147483646 h 712"/>
              <a:gd name="T22" fmla="*/ 2147483646 w 1321"/>
              <a:gd name="T23" fmla="*/ 2147483646 h 712"/>
              <a:gd name="T24" fmla="*/ 2147483646 w 1321"/>
              <a:gd name="T25" fmla="*/ 2147483646 h 712"/>
              <a:gd name="T26" fmla="*/ 2147483646 w 1321"/>
              <a:gd name="T27" fmla="*/ 2147483646 h 712"/>
              <a:gd name="T28" fmla="*/ 2147483646 w 1321"/>
              <a:gd name="T29" fmla="*/ 2147483646 h 712"/>
              <a:gd name="T30" fmla="*/ 2147483646 w 1321"/>
              <a:gd name="T31" fmla="*/ 2147483646 h 712"/>
              <a:gd name="T32" fmla="*/ 2147483646 w 1321"/>
              <a:gd name="T33" fmla="*/ 2147483646 h 712"/>
              <a:gd name="T34" fmla="*/ 2147483646 w 1321"/>
              <a:gd name="T35" fmla="*/ 2147483646 h 712"/>
              <a:gd name="T36" fmla="*/ 2147483646 w 1321"/>
              <a:gd name="T37" fmla="*/ 2147483646 h 712"/>
              <a:gd name="T38" fmla="*/ 2147483646 w 1321"/>
              <a:gd name="T39" fmla="*/ 2147483646 h 712"/>
              <a:gd name="T40" fmla="*/ 2147483646 w 1321"/>
              <a:gd name="T41" fmla="*/ 2147483646 h 712"/>
              <a:gd name="T42" fmla="*/ 2147483646 w 1321"/>
              <a:gd name="T43" fmla="*/ 2147483646 h 712"/>
              <a:gd name="T44" fmla="*/ 2147483646 w 1321"/>
              <a:gd name="T45" fmla="*/ 2147483646 h 712"/>
              <a:gd name="T46" fmla="*/ 2147483646 w 1321"/>
              <a:gd name="T47" fmla="*/ 2147483646 h 712"/>
              <a:gd name="T48" fmla="*/ 2147483646 w 1321"/>
              <a:gd name="T49" fmla="*/ 2147483646 h 712"/>
              <a:gd name="T50" fmla="*/ 2147483646 w 1321"/>
              <a:gd name="T51" fmla="*/ 2147483646 h 712"/>
              <a:gd name="T52" fmla="*/ 2147483646 w 1321"/>
              <a:gd name="T53" fmla="*/ 2147483646 h 712"/>
              <a:gd name="T54" fmla="*/ 2147483646 w 1321"/>
              <a:gd name="T55" fmla="*/ 2147483646 h 712"/>
              <a:gd name="T56" fmla="*/ 0 w 1321"/>
              <a:gd name="T57" fmla="*/ 2147483646 h 712"/>
              <a:gd name="T58" fmla="*/ 0 w 1321"/>
              <a:gd name="T59" fmla="*/ 2147483646 h 712"/>
              <a:gd name="T60" fmla="*/ 2147483646 w 1321"/>
              <a:gd name="T61" fmla="*/ 2147483646 h 712"/>
              <a:gd name="T62" fmla="*/ 2147483646 w 1321"/>
              <a:gd name="T63" fmla="*/ 2147483646 h 712"/>
              <a:gd name="T64" fmla="*/ 2147483646 w 1321"/>
              <a:gd name="T65" fmla="*/ 2147483646 h 712"/>
              <a:gd name="T66" fmla="*/ 2147483646 w 1321"/>
              <a:gd name="T67" fmla="*/ 2147483646 h 712"/>
              <a:gd name="T68" fmla="*/ 2147483646 w 1321"/>
              <a:gd name="T69" fmla="*/ 2147483646 h 712"/>
              <a:gd name="T70" fmla="*/ 2147483646 w 1321"/>
              <a:gd name="T71" fmla="*/ 2147483646 h 712"/>
              <a:gd name="T72" fmla="*/ 2147483646 w 1321"/>
              <a:gd name="T73" fmla="*/ 2147483646 h 712"/>
              <a:gd name="T74" fmla="*/ 2147483646 w 1321"/>
              <a:gd name="T75" fmla="*/ 2147483646 h 712"/>
              <a:gd name="T76" fmla="*/ 2147483646 w 1321"/>
              <a:gd name="T77" fmla="*/ 2147483646 h 712"/>
              <a:gd name="T78" fmla="*/ 2147483646 w 1321"/>
              <a:gd name="T79" fmla="*/ 2147483646 h 712"/>
              <a:gd name="T80" fmla="*/ 2147483646 w 1321"/>
              <a:gd name="T81" fmla="*/ 2147483646 h 712"/>
              <a:gd name="T82" fmla="*/ 2147483646 w 1321"/>
              <a:gd name="T83" fmla="*/ 0 h 712"/>
              <a:gd name="T84" fmla="*/ 2147483646 w 1321"/>
              <a:gd name="T85" fmla="*/ 0 h 712"/>
              <a:gd name="T86" fmla="*/ 2147483646 w 1321"/>
              <a:gd name="T87" fmla="*/ 2147483646 h 712"/>
              <a:gd name="T88" fmla="*/ 2147483646 w 1321"/>
              <a:gd name="T89" fmla="*/ 2147483646 h 712"/>
              <a:gd name="T90" fmla="*/ 2147483646 w 1321"/>
              <a:gd name="T91" fmla="*/ 2147483646 h 712"/>
              <a:gd name="T92" fmla="*/ 2147483646 w 1321"/>
              <a:gd name="T93" fmla="*/ 2147483646 h 712"/>
              <a:gd name="T94" fmla="*/ 2147483646 w 1321"/>
              <a:gd name="T95" fmla="*/ 2147483646 h 712"/>
              <a:gd name="T96" fmla="*/ 2147483646 w 1321"/>
              <a:gd name="T97" fmla="*/ 2147483646 h 712"/>
              <a:gd name="T98" fmla="*/ 2147483646 w 1321"/>
              <a:gd name="T99" fmla="*/ 2147483646 h 712"/>
              <a:gd name="T100" fmla="*/ 2147483646 w 1321"/>
              <a:gd name="T101" fmla="*/ 2147483646 h 712"/>
              <a:gd name="T102" fmla="*/ 2147483646 w 1321"/>
              <a:gd name="T103" fmla="*/ 2147483646 h 712"/>
              <a:gd name="T104" fmla="*/ 2147483646 w 1321"/>
              <a:gd name="T105" fmla="*/ 2147483646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folHlink">
                  <a:alpha val="17998"/>
                </a:schemeClr>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5632" name="Text Box 23"/>
          <p:cNvSpPr txBox="1">
            <a:spLocks noChangeArrowheads="1"/>
          </p:cNvSpPr>
          <p:nvPr/>
        </p:nvSpPr>
        <p:spPr bwMode="auto">
          <a:xfrm>
            <a:off x="1256878" y="2918619"/>
            <a:ext cx="955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50000"/>
              </a:spcBef>
              <a:buClrTx/>
              <a:buFontTx/>
              <a:buNone/>
            </a:pPr>
            <a:r>
              <a:rPr lang="en-US" altLang="zh-CN" sz="1400" b="1" dirty="0">
                <a:solidFill>
                  <a:schemeClr val="bg1"/>
                </a:solidFill>
                <a:latin typeface="Arial" panose="020B0604020202020204" pitchFamily="34" charset="0"/>
                <a:ea typeface="宋体" panose="02010600030101010101" pitchFamily="2" charset="-122"/>
              </a:rPr>
              <a:t>2008</a:t>
            </a:r>
            <a:r>
              <a:rPr lang="zh-CN" altLang="en-US" sz="1400" b="1" dirty="0">
                <a:solidFill>
                  <a:schemeClr val="bg1"/>
                </a:solidFill>
                <a:latin typeface="Arial" panose="020B0604020202020204" pitchFamily="34" charset="0"/>
                <a:ea typeface="宋体" panose="02010600030101010101" pitchFamily="2" charset="-122"/>
              </a:rPr>
              <a:t>年</a:t>
            </a:r>
            <a:r>
              <a:rPr lang="en-US" altLang="zh-CN" sz="1400" b="1" dirty="0">
                <a:solidFill>
                  <a:schemeClr val="bg1"/>
                </a:solidFill>
                <a:latin typeface="Arial" panose="020B0604020202020204" pitchFamily="34" charset="0"/>
                <a:ea typeface="宋体" panose="02010600030101010101" pitchFamily="2" charset="-122"/>
              </a:rPr>
              <a:t>~2010</a:t>
            </a:r>
            <a:r>
              <a:rPr lang="zh-CN" altLang="en-US" sz="1400" b="1" dirty="0">
                <a:solidFill>
                  <a:schemeClr val="bg1"/>
                </a:solidFill>
                <a:latin typeface="Arial" panose="020B0604020202020204" pitchFamily="34" charset="0"/>
                <a:ea typeface="宋体" panose="02010600030101010101" pitchFamily="2" charset="-122"/>
              </a:rPr>
              <a:t>年</a:t>
            </a:r>
            <a:endParaRPr lang="en-US" altLang="zh-CN" sz="1400" b="1" dirty="0">
              <a:solidFill>
                <a:schemeClr val="bg1"/>
              </a:solidFill>
              <a:latin typeface="Arial" panose="020B0604020202020204" pitchFamily="34" charset="0"/>
              <a:ea typeface="宋体" panose="02010600030101010101" pitchFamily="2" charset="-122"/>
            </a:endParaRPr>
          </a:p>
        </p:txBody>
      </p:sp>
      <p:sp>
        <p:nvSpPr>
          <p:cNvPr id="25633" name="Text Box 24"/>
          <p:cNvSpPr txBox="1">
            <a:spLocks noChangeArrowheads="1"/>
          </p:cNvSpPr>
          <p:nvPr/>
        </p:nvSpPr>
        <p:spPr bwMode="auto">
          <a:xfrm>
            <a:off x="3130923" y="2537619"/>
            <a:ext cx="955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50000"/>
              </a:spcBef>
              <a:buClrTx/>
              <a:buFontTx/>
              <a:buNone/>
            </a:pPr>
            <a:r>
              <a:rPr lang="en-US" altLang="zh-CN" sz="1400" b="1" dirty="0">
                <a:solidFill>
                  <a:schemeClr val="bg1"/>
                </a:solidFill>
                <a:latin typeface="Arial" panose="020B0604020202020204" pitchFamily="34" charset="0"/>
                <a:ea typeface="宋体" panose="02010600030101010101" pitchFamily="2" charset="-122"/>
              </a:rPr>
              <a:t>2011</a:t>
            </a:r>
            <a:r>
              <a:rPr lang="zh-CN" altLang="en-US" sz="1400" b="1" dirty="0">
                <a:solidFill>
                  <a:schemeClr val="bg1"/>
                </a:solidFill>
                <a:latin typeface="Arial" panose="020B0604020202020204" pitchFamily="34" charset="0"/>
                <a:ea typeface="宋体" panose="02010600030101010101" pitchFamily="2" charset="-122"/>
              </a:rPr>
              <a:t>年</a:t>
            </a:r>
            <a:endParaRPr lang="en-US" altLang="zh-CN" sz="1400" b="1" dirty="0">
              <a:solidFill>
                <a:schemeClr val="bg1"/>
              </a:solidFill>
              <a:latin typeface="Arial" panose="020B0604020202020204" pitchFamily="34" charset="0"/>
              <a:ea typeface="宋体" panose="02010600030101010101" pitchFamily="2" charset="-122"/>
            </a:endParaRPr>
          </a:p>
        </p:txBody>
      </p:sp>
      <p:sp>
        <p:nvSpPr>
          <p:cNvPr id="25634" name="Text Box 25"/>
          <p:cNvSpPr txBox="1">
            <a:spLocks noChangeArrowheads="1"/>
          </p:cNvSpPr>
          <p:nvPr/>
        </p:nvSpPr>
        <p:spPr bwMode="auto">
          <a:xfrm>
            <a:off x="5056560" y="2040732"/>
            <a:ext cx="955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50000"/>
              </a:spcBef>
              <a:buClrTx/>
              <a:buFontTx/>
              <a:buNone/>
            </a:pPr>
            <a:r>
              <a:rPr lang="en-US" altLang="zh-CN" sz="1400" b="1" dirty="0">
                <a:solidFill>
                  <a:schemeClr val="bg1"/>
                </a:solidFill>
                <a:latin typeface="Arial" panose="020B0604020202020204" pitchFamily="34" charset="0"/>
                <a:ea typeface="宋体" panose="02010600030101010101" pitchFamily="2" charset="-122"/>
              </a:rPr>
              <a:t>2012</a:t>
            </a:r>
            <a:r>
              <a:rPr lang="zh-CN" altLang="en-US" sz="1400" b="1" dirty="0">
                <a:solidFill>
                  <a:schemeClr val="bg1"/>
                </a:solidFill>
                <a:latin typeface="Arial" panose="020B0604020202020204" pitchFamily="34" charset="0"/>
                <a:ea typeface="宋体" panose="02010600030101010101" pitchFamily="2" charset="-122"/>
              </a:rPr>
              <a:t>年</a:t>
            </a:r>
            <a:endParaRPr lang="en-US" altLang="zh-CN" sz="1400" b="1" dirty="0">
              <a:solidFill>
                <a:schemeClr val="bg1"/>
              </a:solidFill>
              <a:latin typeface="Arial" panose="020B0604020202020204" pitchFamily="34" charset="0"/>
              <a:ea typeface="宋体" panose="02010600030101010101" pitchFamily="2" charset="-122"/>
            </a:endParaRPr>
          </a:p>
        </p:txBody>
      </p:sp>
      <p:sp>
        <p:nvSpPr>
          <p:cNvPr id="25635" name="Text Box 26"/>
          <p:cNvSpPr txBox="1">
            <a:spLocks noChangeArrowheads="1"/>
          </p:cNvSpPr>
          <p:nvPr/>
        </p:nvSpPr>
        <p:spPr bwMode="black">
          <a:xfrm>
            <a:off x="1286248" y="4149080"/>
            <a:ext cx="1728788"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50000"/>
              </a:spcBef>
              <a:buClr>
                <a:srgbClr val="1C1C1C"/>
              </a:buClr>
              <a:buFontTx/>
              <a:buChar char="•"/>
            </a:pPr>
            <a:r>
              <a:rPr lang="en-US" altLang="zh-CN" sz="1200" dirty="0">
                <a:solidFill>
                  <a:schemeClr val="tx1"/>
                </a:solidFill>
                <a:latin typeface="华文楷体" panose="02010600040101010101" pitchFamily="2" charset="-122"/>
                <a:ea typeface="华文楷体" panose="02010600040101010101" pitchFamily="2" charset="-122"/>
              </a:rPr>
              <a:t>2008</a:t>
            </a:r>
            <a:r>
              <a:rPr lang="zh-CN" altLang="en-US" sz="1200" dirty="0">
                <a:solidFill>
                  <a:schemeClr val="tx1"/>
                </a:solidFill>
                <a:latin typeface="华文楷体" panose="02010600040101010101" pitchFamily="2" charset="-122"/>
                <a:ea typeface="华文楷体" panose="02010600040101010101" pitchFamily="2" charset="-122"/>
              </a:rPr>
              <a:t>年</a:t>
            </a:r>
            <a:r>
              <a:rPr lang="en-US" altLang="zh-CN" sz="1200" dirty="0">
                <a:solidFill>
                  <a:schemeClr val="tx1"/>
                </a:solidFill>
                <a:latin typeface="华文楷体" panose="02010600040101010101" pitchFamily="2" charset="-122"/>
                <a:ea typeface="华文楷体" panose="02010600040101010101" pitchFamily="2" charset="-122"/>
              </a:rPr>
              <a:t>12</a:t>
            </a:r>
            <a:r>
              <a:rPr lang="zh-CN" altLang="en-US" sz="1200" dirty="0">
                <a:solidFill>
                  <a:schemeClr val="tx1"/>
                </a:solidFill>
                <a:latin typeface="华文楷体" panose="02010600040101010101" pitchFamily="2" charset="-122"/>
                <a:ea typeface="华文楷体" panose="02010600040101010101" pitchFamily="2" charset="-122"/>
              </a:rPr>
              <a:t>月</a:t>
            </a:r>
            <a:r>
              <a:rPr lang="en-US" altLang="zh-CN" sz="1200" dirty="0">
                <a:solidFill>
                  <a:schemeClr val="tx1"/>
                </a:solidFill>
                <a:latin typeface="华文楷体" panose="02010600040101010101" pitchFamily="2" charset="-122"/>
                <a:ea typeface="华文楷体" panose="02010600040101010101" pitchFamily="2" charset="-122"/>
              </a:rPr>
              <a:t>30</a:t>
            </a:r>
            <a:r>
              <a:rPr lang="zh-CN" altLang="en-US" sz="1200" dirty="0" smtClean="0">
                <a:solidFill>
                  <a:schemeClr val="tx1"/>
                </a:solidFill>
                <a:latin typeface="华文楷体" panose="02010600040101010101" pitchFamily="2" charset="-122"/>
                <a:ea typeface="华文楷体" panose="02010600040101010101" pitchFamily="2" charset="-122"/>
              </a:rPr>
              <a:t>日</a:t>
            </a:r>
            <a:r>
              <a:rPr lang="zh-CN" altLang="en-US" sz="1200" dirty="0">
                <a:solidFill>
                  <a:schemeClr val="tx1"/>
                </a:solidFill>
                <a:latin typeface="华文楷体" panose="02010600040101010101" pitchFamily="2" charset="-122"/>
                <a:ea typeface="华文楷体" panose="02010600040101010101" pitchFamily="2" charset="-122"/>
              </a:rPr>
              <a:t>，</a:t>
            </a:r>
            <a:r>
              <a:rPr lang="zh-CN" altLang="en-US" sz="1200" dirty="0" smtClean="0">
                <a:solidFill>
                  <a:schemeClr val="tx1"/>
                </a:solidFill>
                <a:latin typeface="华文楷体" panose="02010600040101010101" pitchFamily="2" charset="-122"/>
                <a:ea typeface="华文楷体" panose="02010600040101010101" pitchFamily="2" charset="-122"/>
              </a:rPr>
              <a:t>注册</a:t>
            </a:r>
            <a:r>
              <a:rPr lang="zh-CN" altLang="en-US" sz="1200" dirty="0">
                <a:solidFill>
                  <a:schemeClr val="tx1"/>
                </a:solidFill>
                <a:latin typeface="华文楷体" panose="02010600040101010101" pitchFamily="2" charset="-122"/>
                <a:ea typeface="华文楷体" panose="02010600040101010101" pitchFamily="2" charset="-122"/>
              </a:rPr>
              <a:t>成立。</a:t>
            </a:r>
            <a:endParaRPr lang="en-US" altLang="zh-CN" sz="1200" dirty="0">
              <a:solidFill>
                <a:schemeClr val="tx1"/>
              </a:solidFill>
              <a:latin typeface="华文楷体" panose="02010600040101010101" pitchFamily="2" charset="-122"/>
              <a:ea typeface="华文楷体" panose="02010600040101010101" pitchFamily="2" charset="-122"/>
            </a:endParaRPr>
          </a:p>
          <a:p>
            <a:pPr eaLnBrk="1" hangingPunct="1">
              <a:spcBef>
                <a:spcPct val="50000"/>
              </a:spcBef>
              <a:buClr>
                <a:srgbClr val="1C1C1C"/>
              </a:buClr>
              <a:buFontTx/>
              <a:buChar char="•"/>
            </a:pPr>
            <a:r>
              <a:rPr lang="en-US" altLang="zh-CN" sz="1200" dirty="0">
                <a:solidFill>
                  <a:schemeClr val="tx1"/>
                </a:solidFill>
                <a:latin typeface="华文楷体" panose="02010600040101010101" pitchFamily="2" charset="-122"/>
                <a:ea typeface="华文楷体" panose="02010600040101010101" pitchFamily="2" charset="-122"/>
              </a:rPr>
              <a:t>2010</a:t>
            </a:r>
            <a:r>
              <a:rPr lang="zh-CN" altLang="en-US" sz="1200" dirty="0">
                <a:solidFill>
                  <a:schemeClr val="tx1"/>
                </a:solidFill>
                <a:latin typeface="华文楷体" panose="02010600040101010101" pitchFamily="2" charset="-122"/>
                <a:ea typeface="华文楷体" panose="02010600040101010101" pitchFamily="2" charset="-122"/>
              </a:rPr>
              <a:t>年</a:t>
            </a:r>
            <a:r>
              <a:rPr lang="en-US" altLang="zh-CN" sz="1200" dirty="0">
                <a:solidFill>
                  <a:schemeClr val="tx1"/>
                </a:solidFill>
                <a:latin typeface="华文楷体" panose="02010600040101010101" pitchFamily="2" charset="-122"/>
                <a:ea typeface="华文楷体" panose="02010600040101010101" pitchFamily="2" charset="-122"/>
              </a:rPr>
              <a:t>1</a:t>
            </a:r>
            <a:r>
              <a:rPr lang="zh-CN" altLang="en-US" sz="1200" dirty="0" smtClean="0">
                <a:solidFill>
                  <a:schemeClr val="tx1"/>
                </a:solidFill>
                <a:latin typeface="华文楷体" panose="02010600040101010101" pitchFamily="2" charset="-122"/>
                <a:ea typeface="华文楷体" panose="02010600040101010101" pitchFamily="2" charset="-122"/>
              </a:rPr>
              <a:t>月，第一次</a:t>
            </a:r>
            <a:r>
              <a:rPr lang="zh-CN" altLang="en-US" sz="1200" dirty="0">
                <a:solidFill>
                  <a:schemeClr val="tx1"/>
                </a:solidFill>
                <a:latin typeface="华文楷体" panose="02010600040101010101" pitchFamily="2" charset="-122"/>
                <a:ea typeface="华文楷体" panose="02010600040101010101" pitchFamily="2" charset="-122"/>
              </a:rPr>
              <a:t>增资扩股。</a:t>
            </a:r>
            <a:endParaRPr lang="en-US" altLang="zh-CN" sz="1200" dirty="0">
              <a:solidFill>
                <a:schemeClr val="tx1"/>
              </a:solidFill>
              <a:latin typeface="华文楷体" panose="02010600040101010101" pitchFamily="2" charset="-122"/>
              <a:ea typeface="华文楷体" panose="02010600040101010101" pitchFamily="2" charset="-122"/>
            </a:endParaRPr>
          </a:p>
          <a:p>
            <a:pPr eaLnBrk="1" hangingPunct="1">
              <a:spcBef>
                <a:spcPct val="50000"/>
              </a:spcBef>
              <a:buClr>
                <a:srgbClr val="1C1C1C"/>
              </a:buClr>
              <a:buFontTx/>
              <a:buChar char="•"/>
            </a:pPr>
            <a:r>
              <a:rPr lang="en-US" altLang="zh-CN" sz="1200" dirty="0">
                <a:solidFill>
                  <a:schemeClr val="tx1"/>
                </a:solidFill>
                <a:latin typeface="华文楷体" panose="02010600040101010101" pitchFamily="2" charset="-122"/>
                <a:ea typeface="华文楷体" panose="02010600040101010101" pitchFamily="2" charset="-122"/>
              </a:rPr>
              <a:t>2010</a:t>
            </a:r>
            <a:r>
              <a:rPr lang="zh-CN" altLang="en-US" sz="1200" dirty="0">
                <a:solidFill>
                  <a:schemeClr val="tx1"/>
                </a:solidFill>
                <a:latin typeface="华文楷体" panose="02010600040101010101" pitchFamily="2" charset="-122"/>
                <a:ea typeface="华文楷体" panose="02010600040101010101" pitchFamily="2" charset="-122"/>
              </a:rPr>
              <a:t>年</a:t>
            </a:r>
            <a:r>
              <a:rPr lang="en-US" altLang="zh-CN" sz="1200" dirty="0">
                <a:solidFill>
                  <a:schemeClr val="tx1"/>
                </a:solidFill>
                <a:latin typeface="华文楷体" panose="02010600040101010101" pitchFamily="2" charset="-122"/>
                <a:ea typeface="华文楷体" panose="02010600040101010101" pitchFamily="2" charset="-122"/>
              </a:rPr>
              <a:t>2</a:t>
            </a:r>
            <a:r>
              <a:rPr lang="zh-CN" altLang="en-US" sz="1200" dirty="0" smtClean="0">
                <a:solidFill>
                  <a:schemeClr val="tx1"/>
                </a:solidFill>
                <a:latin typeface="华文楷体" panose="02010600040101010101" pitchFamily="2" charset="-122"/>
                <a:ea typeface="华文楷体" panose="02010600040101010101" pitchFamily="2" charset="-122"/>
              </a:rPr>
              <a:t>月开始</a:t>
            </a:r>
            <a:r>
              <a:rPr lang="zh-CN" altLang="en-US" sz="1200" dirty="0">
                <a:solidFill>
                  <a:schemeClr val="tx1"/>
                </a:solidFill>
                <a:latin typeface="华文楷体" panose="02010600040101010101" pitchFamily="2" charset="-122"/>
                <a:ea typeface="华文楷体" panose="02010600040101010101" pitchFamily="2" charset="-122"/>
              </a:rPr>
              <a:t>试运行，上市品种包括金、银。</a:t>
            </a:r>
            <a:endParaRPr lang="en-US" altLang="zh-CN" sz="1200" dirty="0">
              <a:solidFill>
                <a:schemeClr val="tx1"/>
              </a:solidFill>
              <a:latin typeface="华文楷体" panose="02010600040101010101" pitchFamily="2" charset="-122"/>
              <a:ea typeface="华文楷体" panose="02010600040101010101" pitchFamily="2" charset="-122"/>
            </a:endParaRPr>
          </a:p>
          <a:p>
            <a:pPr eaLnBrk="1" hangingPunct="1">
              <a:lnSpc>
                <a:spcPct val="60000"/>
              </a:lnSpc>
              <a:spcBef>
                <a:spcPct val="50000"/>
              </a:spcBef>
              <a:buClr>
                <a:srgbClr val="1C1C1C"/>
              </a:buClr>
              <a:buFontTx/>
              <a:buNone/>
            </a:pPr>
            <a:endParaRPr lang="en-US" altLang="zh-CN" sz="1000" dirty="0">
              <a:solidFill>
                <a:srgbClr val="333333"/>
              </a:solidFill>
              <a:latin typeface="Arial" panose="020B0604020202020204" pitchFamily="34" charset="0"/>
              <a:ea typeface="宋体" panose="02010600030101010101" pitchFamily="2" charset="-122"/>
            </a:endParaRPr>
          </a:p>
          <a:p>
            <a:pPr eaLnBrk="1" hangingPunct="1">
              <a:lnSpc>
                <a:spcPct val="60000"/>
              </a:lnSpc>
              <a:spcBef>
                <a:spcPct val="50000"/>
              </a:spcBef>
              <a:buClr>
                <a:srgbClr val="1C1C1C"/>
              </a:buClr>
              <a:buFontTx/>
              <a:buNone/>
            </a:pPr>
            <a:endParaRPr lang="en-US" altLang="zh-CN" sz="1000" dirty="0">
              <a:solidFill>
                <a:srgbClr val="333333"/>
              </a:solidFill>
              <a:latin typeface="Arial" panose="020B0604020202020204" pitchFamily="34" charset="0"/>
              <a:ea typeface="宋体" panose="02010600030101010101" pitchFamily="2" charset="-122"/>
            </a:endParaRPr>
          </a:p>
        </p:txBody>
      </p:sp>
      <p:sp>
        <p:nvSpPr>
          <p:cNvPr id="25636" name="Text Box 27"/>
          <p:cNvSpPr txBox="1">
            <a:spLocks noChangeArrowheads="1"/>
          </p:cNvSpPr>
          <p:nvPr/>
        </p:nvSpPr>
        <p:spPr bwMode="black">
          <a:xfrm>
            <a:off x="3059832" y="3717032"/>
            <a:ext cx="1776413" cy="194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50000"/>
              </a:spcBef>
              <a:buClr>
                <a:srgbClr val="1C1C1C"/>
              </a:buClr>
              <a:buFontTx/>
              <a:buChar char="•"/>
            </a:pPr>
            <a:r>
              <a:rPr lang="en-US" altLang="zh-CN" sz="1200" dirty="0">
                <a:solidFill>
                  <a:schemeClr val="tx1"/>
                </a:solidFill>
                <a:latin typeface="华文楷体" panose="02010600040101010101" pitchFamily="2" charset="-122"/>
                <a:ea typeface="华文楷体" panose="02010600040101010101" pitchFamily="2" charset="-122"/>
              </a:rPr>
              <a:t>2011</a:t>
            </a:r>
            <a:r>
              <a:rPr lang="zh-CN" altLang="en-US" sz="1200" dirty="0">
                <a:solidFill>
                  <a:schemeClr val="tx1"/>
                </a:solidFill>
                <a:latin typeface="华文楷体" panose="02010600040101010101" pitchFamily="2" charset="-122"/>
                <a:ea typeface="华文楷体" panose="02010600040101010101" pitchFamily="2" charset="-122"/>
              </a:rPr>
              <a:t>年</a:t>
            </a:r>
            <a:r>
              <a:rPr lang="en-US" altLang="zh-CN" sz="1200" dirty="0">
                <a:solidFill>
                  <a:schemeClr val="tx1"/>
                </a:solidFill>
                <a:latin typeface="华文楷体" panose="02010600040101010101" pitchFamily="2" charset="-122"/>
                <a:ea typeface="华文楷体" panose="02010600040101010101" pitchFamily="2" charset="-122"/>
              </a:rPr>
              <a:t>5</a:t>
            </a:r>
            <a:r>
              <a:rPr lang="zh-CN" altLang="en-US" sz="1200" dirty="0" smtClean="0">
                <a:solidFill>
                  <a:schemeClr val="tx1"/>
                </a:solidFill>
                <a:latin typeface="华文楷体" panose="02010600040101010101" pitchFamily="2" charset="-122"/>
                <a:ea typeface="华文楷体" panose="02010600040101010101" pitchFamily="2" charset="-122"/>
              </a:rPr>
              <a:t>月，启动“议价交易”。</a:t>
            </a:r>
            <a:endParaRPr lang="en-US" altLang="zh-CN" sz="1200" dirty="0">
              <a:solidFill>
                <a:schemeClr val="tx1"/>
              </a:solidFill>
              <a:latin typeface="华文楷体" panose="02010600040101010101" pitchFamily="2" charset="-122"/>
              <a:ea typeface="华文楷体" panose="02010600040101010101" pitchFamily="2" charset="-122"/>
            </a:endParaRPr>
          </a:p>
          <a:p>
            <a:pPr eaLnBrk="1" hangingPunct="1">
              <a:spcBef>
                <a:spcPct val="50000"/>
              </a:spcBef>
              <a:buClr>
                <a:srgbClr val="1C1C1C"/>
              </a:buClr>
              <a:buFontTx/>
              <a:buChar char="•"/>
            </a:pPr>
            <a:r>
              <a:rPr lang="en-US" altLang="zh-CN" sz="1200" dirty="0">
                <a:solidFill>
                  <a:schemeClr val="tx1"/>
                </a:solidFill>
                <a:latin typeface="华文楷体" panose="02010600040101010101" pitchFamily="2" charset="-122"/>
                <a:ea typeface="华文楷体" panose="02010600040101010101" pitchFamily="2" charset="-122"/>
              </a:rPr>
              <a:t>2011</a:t>
            </a:r>
            <a:r>
              <a:rPr lang="zh-CN" altLang="en-US" sz="1200" dirty="0">
                <a:solidFill>
                  <a:schemeClr val="tx1"/>
                </a:solidFill>
                <a:latin typeface="华文楷体" panose="02010600040101010101" pitchFamily="2" charset="-122"/>
                <a:ea typeface="华文楷体" panose="02010600040101010101" pitchFamily="2" charset="-122"/>
              </a:rPr>
              <a:t>年</a:t>
            </a:r>
            <a:r>
              <a:rPr lang="en-US" altLang="zh-CN" sz="1200" dirty="0">
                <a:solidFill>
                  <a:schemeClr val="tx1"/>
                </a:solidFill>
                <a:latin typeface="华文楷体" panose="02010600040101010101" pitchFamily="2" charset="-122"/>
                <a:ea typeface="华文楷体" panose="02010600040101010101" pitchFamily="2" charset="-122"/>
              </a:rPr>
              <a:t>12</a:t>
            </a:r>
            <a:r>
              <a:rPr lang="zh-CN" altLang="en-US" sz="1200" dirty="0" smtClean="0">
                <a:solidFill>
                  <a:schemeClr val="tx1"/>
                </a:solidFill>
                <a:latin typeface="华文楷体" panose="02010600040101010101" pitchFamily="2" charset="-122"/>
                <a:ea typeface="华文楷体" panose="02010600040101010101" pitchFamily="2" charset="-122"/>
              </a:rPr>
              <a:t>月，铂</a:t>
            </a:r>
            <a:r>
              <a:rPr lang="zh-CN" altLang="en-US" sz="1200" dirty="0">
                <a:solidFill>
                  <a:schemeClr val="tx1"/>
                </a:solidFill>
                <a:latin typeface="华文楷体" panose="02010600040101010101" pitchFamily="2" charset="-122"/>
                <a:ea typeface="华文楷体" panose="02010600040101010101" pitchFamily="2" charset="-122"/>
              </a:rPr>
              <a:t>、钯交易品种上市。</a:t>
            </a:r>
            <a:endParaRPr lang="en-US" altLang="zh-CN" sz="1200" dirty="0">
              <a:solidFill>
                <a:schemeClr val="tx1"/>
              </a:solidFill>
              <a:latin typeface="华文楷体" panose="02010600040101010101" pitchFamily="2" charset="-122"/>
              <a:ea typeface="华文楷体" panose="02010600040101010101" pitchFamily="2" charset="-122"/>
            </a:endParaRPr>
          </a:p>
          <a:p>
            <a:pPr eaLnBrk="1" hangingPunct="1">
              <a:spcBef>
                <a:spcPct val="50000"/>
              </a:spcBef>
              <a:buClr>
                <a:srgbClr val="1C1C1C"/>
              </a:buClr>
              <a:buFontTx/>
              <a:buChar char="•"/>
            </a:pPr>
            <a:r>
              <a:rPr lang="en-US" altLang="zh-CN" sz="1200" dirty="0">
                <a:solidFill>
                  <a:schemeClr val="tx1"/>
                </a:solidFill>
                <a:latin typeface="华文楷体" panose="02010600040101010101" pitchFamily="2" charset="-122"/>
                <a:ea typeface="华文楷体" panose="02010600040101010101" pitchFamily="2" charset="-122"/>
              </a:rPr>
              <a:t>2011</a:t>
            </a:r>
            <a:r>
              <a:rPr lang="zh-CN" altLang="en-US" sz="1200" dirty="0">
                <a:solidFill>
                  <a:schemeClr val="tx1"/>
                </a:solidFill>
                <a:latin typeface="华文楷体" panose="02010600040101010101" pitchFamily="2" charset="-122"/>
                <a:ea typeface="华文楷体" panose="02010600040101010101" pitchFamily="2" charset="-122"/>
              </a:rPr>
              <a:t>年</a:t>
            </a:r>
            <a:r>
              <a:rPr lang="en-US" altLang="zh-CN" sz="1200" dirty="0">
                <a:solidFill>
                  <a:schemeClr val="tx1"/>
                </a:solidFill>
                <a:latin typeface="华文楷体" panose="02010600040101010101" pitchFamily="2" charset="-122"/>
                <a:ea typeface="华文楷体" panose="02010600040101010101" pitchFamily="2" charset="-122"/>
              </a:rPr>
              <a:t>12</a:t>
            </a:r>
            <a:r>
              <a:rPr lang="zh-CN" altLang="en-US" sz="1200" dirty="0" smtClean="0">
                <a:solidFill>
                  <a:schemeClr val="tx1"/>
                </a:solidFill>
                <a:latin typeface="华文楷体" panose="02010600040101010101" pitchFamily="2" charset="-122"/>
                <a:ea typeface="华文楷体" panose="02010600040101010101" pitchFamily="2" charset="-122"/>
              </a:rPr>
              <a:t>月，中国</a:t>
            </a:r>
            <a:r>
              <a:rPr lang="zh-CN" altLang="en-US" sz="1200" dirty="0">
                <a:solidFill>
                  <a:schemeClr val="tx1"/>
                </a:solidFill>
                <a:latin typeface="华文楷体" panose="02010600040101010101" pitchFamily="2" charset="-122"/>
                <a:ea typeface="华文楷体" panose="02010600040101010101" pitchFamily="2" charset="-122"/>
              </a:rPr>
              <a:t>黄金集团公司入股，注册资本金增至一亿元人民币</a:t>
            </a:r>
            <a:r>
              <a:rPr lang="zh-CN" altLang="en-US" sz="1200" b="1" dirty="0">
                <a:solidFill>
                  <a:schemeClr val="tx1"/>
                </a:solidFill>
                <a:latin typeface="华文细黑" panose="02010600040101010101" pitchFamily="2" charset="-122"/>
                <a:ea typeface="华文细黑" panose="02010600040101010101" pitchFamily="2" charset="-122"/>
              </a:rPr>
              <a:t>。</a:t>
            </a:r>
            <a:endParaRPr lang="en-US" altLang="zh-CN" sz="1200" b="1" dirty="0">
              <a:solidFill>
                <a:schemeClr val="tx1"/>
              </a:solidFill>
              <a:latin typeface="华文细黑" panose="02010600040101010101" pitchFamily="2" charset="-122"/>
              <a:ea typeface="华文细黑" panose="02010600040101010101" pitchFamily="2" charset="-122"/>
            </a:endParaRPr>
          </a:p>
          <a:p>
            <a:pPr eaLnBrk="1" hangingPunct="1">
              <a:lnSpc>
                <a:spcPct val="60000"/>
              </a:lnSpc>
              <a:spcBef>
                <a:spcPct val="50000"/>
              </a:spcBef>
              <a:buClr>
                <a:srgbClr val="1C1C1C"/>
              </a:buClr>
              <a:buFontTx/>
              <a:buChar char="•"/>
            </a:pPr>
            <a:endParaRPr lang="en-US" altLang="zh-CN" sz="1100" b="1" dirty="0">
              <a:solidFill>
                <a:schemeClr val="tx1"/>
              </a:solidFill>
              <a:latin typeface="华文细黑" panose="02010600040101010101" pitchFamily="2" charset="-122"/>
              <a:ea typeface="华文细黑" panose="02010600040101010101" pitchFamily="2" charset="-122"/>
            </a:endParaRPr>
          </a:p>
        </p:txBody>
      </p:sp>
      <p:sp>
        <p:nvSpPr>
          <p:cNvPr id="25637" name="Text Box 28"/>
          <p:cNvSpPr txBox="1">
            <a:spLocks noChangeArrowheads="1"/>
          </p:cNvSpPr>
          <p:nvPr/>
        </p:nvSpPr>
        <p:spPr bwMode="black">
          <a:xfrm>
            <a:off x="4860032" y="3378994"/>
            <a:ext cx="1785590" cy="2008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50000"/>
              </a:spcBef>
              <a:buClr>
                <a:srgbClr val="1C1C1C"/>
              </a:buClr>
              <a:buFontTx/>
              <a:buChar char="•"/>
            </a:pPr>
            <a:r>
              <a:rPr lang="en-US" altLang="zh-CN" sz="1200" dirty="0">
                <a:solidFill>
                  <a:schemeClr val="tx1"/>
                </a:solidFill>
                <a:latin typeface="华文楷体" panose="02010600040101010101" pitchFamily="2" charset="-122"/>
                <a:ea typeface="华文楷体" panose="02010600040101010101" pitchFamily="2" charset="-122"/>
              </a:rPr>
              <a:t>2012</a:t>
            </a:r>
            <a:r>
              <a:rPr lang="zh-CN" altLang="en-US" sz="1200" dirty="0">
                <a:solidFill>
                  <a:schemeClr val="tx1"/>
                </a:solidFill>
                <a:latin typeface="华文楷体" panose="02010600040101010101" pitchFamily="2" charset="-122"/>
                <a:ea typeface="华文楷体" panose="02010600040101010101" pitchFamily="2" charset="-122"/>
              </a:rPr>
              <a:t>年</a:t>
            </a:r>
            <a:r>
              <a:rPr lang="en-US" altLang="zh-CN" sz="1200" dirty="0">
                <a:solidFill>
                  <a:schemeClr val="tx1"/>
                </a:solidFill>
                <a:latin typeface="华文楷体" panose="02010600040101010101" pitchFamily="2" charset="-122"/>
                <a:ea typeface="华文楷体" panose="02010600040101010101" pitchFamily="2" charset="-122"/>
              </a:rPr>
              <a:t>2</a:t>
            </a:r>
            <a:r>
              <a:rPr lang="zh-CN" altLang="en-US" sz="1200" dirty="0" smtClean="0">
                <a:solidFill>
                  <a:schemeClr val="tx1"/>
                </a:solidFill>
                <a:latin typeface="华文楷体" panose="02010600040101010101" pitchFamily="2" charset="-122"/>
                <a:ea typeface="华文楷体" panose="02010600040101010101" pitchFamily="2" charset="-122"/>
              </a:rPr>
              <a:t>月， </a:t>
            </a:r>
            <a:r>
              <a:rPr lang="zh-CN" altLang="en-US" sz="1200" dirty="0">
                <a:solidFill>
                  <a:schemeClr val="tx1"/>
                </a:solidFill>
                <a:latin typeface="华文楷体" panose="02010600040101010101" pitchFamily="2" charset="-122"/>
                <a:ea typeface="华文楷体" panose="02010600040101010101" pitchFamily="2" charset="-122"/>
              </a:rPr>
              <a:t>获天津市政府批准，开始正式运营。</a:t>
            </a:r>
            <a:endParaRPr lang="en-US" altLang="zh-CN" sz="1200" dirty="0">
              <a:solidFill>
                <a:schemeClr val="tx1"/>
              </a:solidFill>
              <a:latin typeface="华文楷体" panose="02010600040101010101" pitchFamily="2" charset="-122"/>
              <a:ea typeface="华文楷体" panose="02010600040101010101" pitchFamily="2" charset="-122"/>
            </a:endParaRPr>
          </a:p>
          <a:p>
            <a:pPr eaLnBrk="1" hangingPunct="1">
              <a:spcBef>
                <a:spcPct val="50000"/>
              </a:spcBef>
              <a:buClr>
                <a:srgbClr val="1C1C1C"/>
              </a:buClr>
              <a:buFontTx/>
              <a:buChar char="•"/>
            </a:pPr>
            <a:r>
              <a:rPr lang="en-US" altLang="zh-CN" sz="1200" dirty="0">
                <a:solidFill>
                  <a:schemeClr val="tx1"/>
                </a:solidFill>
                <a:latin typeface="华文楷体" panose="02010600040101010101" pitchFamily="2" charset="-122"/>
                <a:ea typeface="华文楷体" panose="02010600040101010101" pitchFamily="2" charset="-122"/>
              </a:rPr>
              <a:t>2012</a:t>
            </a:r>
            <a:r>
              <a:rPr lang="zh-CN" altLang="en-US" sz="1200" dirty="0">
                <a:solidFill>
                  <a:schemeClr val="tx1"/>
                </a:solidFill>
                <a:latin typeface="华文楷体" panose="02010600040101010101" pitchFamily="2" charset="-122"/>
                <a:ea typeface="华文楷体" panose="02010600040101010101" pitchFamily="2" charset="-122"/>
              </a:rPr>
              <a:t>年</a:t>
            </a:r>
            <a:r>
              <a:rPr lang="en-US" altLang="zh-CN" sz="1200" dirty="0">
                <a:solidFill>
                  <a:schemeClr val="tx1"/>
                </a:solidFill>
                <a:latin typeface="华文楷体" panose="02010600040101010101" pitchFamily="2" charset="-122"/>
                <a:ea typeface="华文楷体" panose="02010600040101010101" pitchFamily="2" charset="-122"/>
              </a:rPr>
              <a:t>3</a:t>
            </a:r>
            <a:r>
              <a:rPr lang="zh-CN" altLang="en-US" sz="1200" dirty="0" smtClean="0">
                <a:solidFill>
                  <a:schemeClr val="tx1"/>
                </a:solidFill>
                <a:latin typeface="华文楷体" panose="02010600040101010101" pitchFamily="2" charset="-122"/>
                <a:ea typeface="华文楷体" panose="02010600040101010101" pitchFamily="2" charset="-122"/>
              </a:rPr>
              <a:t>月，成为</a:t>
            </a:r>
            <a:r>
              <a:rPr lang="en-US" altLang="zh-CN" sz="1200" dirty="0">
                <a:solidFill>
                  <a:schemeClr val="tx1"/>
                </a:solidFill>
                <a:latin typeface="华文楷体" panose="02010600040101010101" pitchFamily="2" charset="-122"/>
                <a:ea typeface="华文楷体" panose="02010600040101010101" pitchFamily="2" charset="-122"/>
              </a:rPr>
              <a:t>ISDA</a:t>
            </a:r>
            <a:r>
              <a:rPr lang="zh-CN" altLang="en-US" sz="1200" dirty="0" smtClean="0">
                <a:solidFill>
                  <a:schemeClr val="tx1"/>
                </a:solidFill>
                <a:latin typeface="华文楷体" panose="02010600040101010101" pitchFamily="2" charset="-122"/>
                <a:ea typeface="华文楷体" panose="02010600040101010101" pitchFamily="2" charset="-122"/>
              </a:rPr>
              <a:t>会员（国内唯一商品交易所会员）。</a:t>
            </a:r>
            <a:endParaRPr lang="en-US" altLang="zh-CN" sz="1200" dirty="0">
              <a:solidFill>
                <a:schemeClr val="tx1"/>
              </a:solidFill>
              <a:latin typeface="华文楷体" panose="02010600040101010101" pitchFamily="2" charset="-122"/>
              <a:ea typeface="华文楷体" panose="02010600040101010101" pitchFamily="2" charset="-122"/>
            </a:endParaRPr>
          </a:p>
          <a:p>
            <a:pPr eaLnBrk="1" hangingPunct="1">
              <a:spcBef>
                <a:spcPct val="50000"/>
              </a:spcBef>
              <a:buClr>
                <a:srgbClr val="1C1C1C"/>
              </a:buClr>
              <a:buFontTx/>
              <a:buChar char="•"/>
            </a:pPr>
            <a:r>
              <a:rPr lang="en-US" altLang="zh-CN" sz="1200" dirty="0">
                <a:solidFill>
                  <a:schemeClr val="tx1"/>
                </a:solidFill>
                <a:latin typeface="华文楷体" panose="02010600040101010101" pitchFamily="2" charset="-122"/>
                <a:ea typeface="华文楷体" panose="02010600040101010101" pitchFamily="2" charset="-122"/>
              </a:rPr>
              <a:t>2012</a:t>
            </a:r>
            <a:r>
              <a:rPr lang="zh-CN" altLang="en-US" sz="1200" dirty="0">
                <a:solidFill>
                  <a:schemeClr val="tx1"/>
                </a:solidFill>
                <a:latin typeface="华文楷体" panose="02010600040101010101" pitchFamily="2" charset="-122"/>
                <a:ea typeface="华文楷体" panose="02010600040101010101" pitchFamily="2" charset="-122"/>
              </a:rPr>
              <a:t>年</a:t>
            </a:r>
            <a:r>
              <a:rPr lang="en-US" altLang="zh-CN" sz="1200" dirty="0">
                <a:solidFill>
                  <a:schemeClr val="tx1"/>
                </a:solidFill>
                <a:latin typeface="华文楷体" panose="02010600040101010101" pitchFamily="2" charset="-122"/>
                <a:ea typeface="华文楷体" panose="02010600040101010101" pitchFamily="2" charset="-122"/>
              </a:rPr>
              <a:t>12</a:t>
            </a:r>
            <a:r>
              <a:rPr lang="zh-CN" altLang="en-US" sz="1200" dirty="0" smtClean="0">
                <a:solidFill>
                  <a:schemeClr val="tx1"/>
                </a:solidFill>
                <a:latin typeface="华文楷体" panose="02010600040101010101" pitchFamily="2" charset="-122"/>
                <a:ea typeface="华文楷体" panose="02010600040101010101" pitchFamily="2" charset="-122"/>
              </a:rPr>
              <a:t>月，中</a:t>
            </a:r>
            <a:r>
              <a:rPr lang="zh-CN" altLang="en-US" sz="1200" dirty="0">
                <a:solidFill>
                  <a:schemeClr val="tx1"/>
                </a:solidFill>
                <a:latin typeface="华文楷体" panose="02010600040101010101" pitchFamily="2" charset="-122"/>
                <a:ea typeface="华文楷体" panose="02010600040101010101" pitchFamily="2" charset="-122"/>
              </a:rPr>
              <a:t>信</a:t>
            </a:r>
            <a:r>
              <a:rPr lang="zh-CN" altLang="en-US" sz="1200" dirty="0" smtClean="0">
                <a:solidFill>
                  <a:schemeClr val="tx1"/>
                </a:solidFill>
                <a:latin typeface="华文楷体" panose="02010600040101010101" pitchFamily="2" charset="-122"/>
                <a:ea typeface="华文楷体" panose="02010600040101010101" pitchFamily="2" charset="-122"/>
              </a:rPr>
              <a:t>集团入股并控股</a:t>
            </a:r>
            <a:r>
              <a:rPr lang="zh-CN" altLang="en-US" sz="1200" dirty="0">
                <a:solidFill>
                  <a:schemeClr val="tx1"/>
                </a:solidFill>
                <a:latin typeface="华文楷体" panose="02010600040101010101" pitchFamily="2" charset="-122"/>
                <a:ea typeface="华文楷体" panose="02010600040101010101" pitchFamily="2" charset="-122"/>
              </a:rPr>
              <a:t>。</a:t>
            </a:r>
            <a:endParaRPr lang="en-US" altLang="zh-CN" sz="1200" dirty="0">
              <a:solidFill>
                <a:schemeClr val="tx1"/>
              </a:solidFill>
              <a:latin typeface="华文楷体" panose="02010600040101010101" pitchFamily="2" charset="-122"/>
              <a:ea typeface="华文楷体" panose="02010600040101010101" pitchFamily="2" charset="-122"/>
            </a:endParaRPr>
          </a:p>
          <a:p>
            <a:pPr eaLnBrk="1" hangingPunct="1">
              <a:spcBef>
                <a:spcPct val="50000"/>
              </a:spcBef>
              <a:buClr>
                <a:srgbClr val="1C1C1C"/>
              </a:buClr>
              <a:buFontTx/>
              <a:buChar char="•"/>
            </a:pPr>
            <a:endParaRPr lang="en-US" altLang="zh-CN" sz="1100" b="1" dirty="0">
              <a:solidFill>
                <a:schemeClr val="tx1"/>
              </a:solidFill>
              <a:latin typeface="华文细黑" panose="02010600040101010101" pitchFamily="2" charset="-122"/>
              <a:ea typeface="华文细黑" panose="02010600040101010101" pitchFamily="2" charset="-122"/>
            </a:endParaRPr>
          </a:p>
        </p:txBody>
      </p:sp>
      <p:grpSp>
        <p:nvGrpSpPr>
          <p:cNvPr id="25638" name="Group 29"/>
          <p:cNvGrpSpPr>
            <a:grpSpLocks/>
          </p:cNvGrpSpPr>
          <p:nvPr/>
        </p:nvGrpSpPr>
        <p:grpSpPr bwMode="auto">
          <a:xfrm rot="-1297425" flipH="1" flipV="1">
            <a:off x="1210048" y="3447257"/>
            <a:ext cx="1062037" cy="254000"/>
            <a:chOff x="2532" y="1051"/>
            <a:chExt cx="893" cy="246"/>
          </a:xfrm>
        </p:grpSpPr>
        <p:grpSp>
          <p:nvGrpSpPr>
            <p:cNvPr id="25682" name="Group 30"/>
            <p:cNvGrpSpPr>
              <a:grpSpLocks/>
            </p:cNvGrpSpPr>
            <p:nvPr/>
          </p:nvGrpSpPr>
          <p:grpSpPr bwMode="auto">
            <a:xfrm>
              <a:off x="2532" y="1051"/>
              <a:ext cx="743" cy="185"/>
              <a:chOff x="1565" y="2568"/>
              <a:chExt cx="1118" cy="279"/>
            </a:xfrm>
          </p:grpSpPr>
          <p:sp>
            <p:nvSpPr>
              <p:cNvPr id="25688" name="AutoShape 31"/>
              <p:cNvSpPr>
                <a:spLocks noChangeArrowheads="1"/>
              </p:cNvSpPr>
              <p:nvPr/>
            </p:nvSpPr>
            <p:spPr bwMode="white">
              <a:xfrm rot="5263130">
                <a:off x="1859" y="2274"/>
                <a:ext cx="227" cy="816"/>
              </a:xfrm>
              <a:prstGeom prst="moon">
                <a:avLst>
                  <a:gd name="adj" fmla="val 49773"/>
                </a:avLst>
              </a:prstGeom>
              <a:solidFill>
                <a:schemeClr val="bg1">
                  <a:alpha val="392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5689" name="AutoShape 32"/>
              <p:cNvSpPr>
                <a:spLocks noChangeArrowheads="1"/>
              </p:cNvSpPr>
              <p:nvPr/>
            </p:nvSpPr>
            <p:spPr bwMode="white">
              <a:xfrm rot="6078281">
                <a:off x="1995" y="2274"/>
                <a:ext cx="227" cy="816"/>
              </a:xfrm>
              <a:prstGeom prst="moon">
                <a:avLst>
                  <a:gd name="adj" fmla="val 49773"/>
                </a:avLst>
              </a:prstGeom>
              <a:solidFill>
                <a:schemeClr val="bg1">
                  <a:alpha val="392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5690" name="AutoShape 33"/>
              <p:cNvSpPr>
                <a:spLocks noChangeArrowheads="1"/>
              </p:cNvSpPr>
              <p:nvPr/>
            </p:nvSpPr>
            <p:spPr bwMode="white">
              <a:xfrm rot="6373927">
                <a:off x="2071" y="2296"/>
                <a:ext cx="227" cy="816"/>
              </a:xfrm>
              <a:prstGeom prst="moon">
                <a:avLst>
                  <a:gd name="adj" fmla="val 49773"/>
                </a:avLst>
              </a:prstGeom>
              <a:solidFill>
                <a:schemeClr val="bg1">
                  <a:alpha val="392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5691" name="AutoShape 34"/>
              <p:cNvSpPr>
                <a:spLocks noChangeArrowheads="1"/>
              </p:cNvSpPr>
              <p:nvPr/>
            </p:nvSpPr>
            <p:spPr bwMode="white">
              <a:xfrm rot="6906312">
                <a:off x="2161" y="2326"/>
                <a:ext cx="227" cy="816"/>
              </a:xfrm>
              <a:prstGeom prst="moon">
                <a:avLst>
                  <a:gd name="adj" fmla="val 49773"/>
                </a:avLst>
              </a:prstGeom>
              <a:solidFill>
                <a:schemeClr val="bg1">
                  <a:alpha val="392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grpSp>
        <p:grpSp>
          <p:nvGrpSpPr>
            <p:cNvPr id="25683" name="Group 35"/>
            <p:cNvGrpSpPr>
              <a:grpSpLocks/>
            </p:cNvGrpSpPr>
            <p:nvPr/>
          </p:nvGrpSpPr>
          <p:grpSpPr bwMode="auto">
            <a:xfrm rot="1353540">
              <a:off x="2682" y="1111"/>
              <a:ext cx="743" cy="186"/>
              <a:chOff x="1565" y="2568"/>
              <a:chExt cx="1118" cy="279"/>
            </a:xfrm>
          </p:grpSpPr>
          <p:sp>
            <p:nvSpPr>
              <p:cNvPr id="25684" name="AutoShape 36"/>
              <p:cNvSpPr>
                <a:spLocks noChangeArrowheads="1"/>
              </p:cNvSpPr>
              <p:nvPr/>
            </p:nvSpPr>
            <p:spPr bwMode="white">
              <a:xfrm rot="5263130">
                <a:off x="1859" y="2274"/>
                <a:ext cx="227" cy="816"/>
              </a:xfrm>
              <a:prstGeom prst="moon">
                <a:avLst>
                  <a:gd name="adj" fmla="val 49773"/>
                </a:avLst>
              </a:prstGeom>
              <a:solidFill>
                <a:schemeClr val="bg1">
                  <a:alpha val="392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5685" name="AutoShape 37"/>
              <p:cNvSpPr>
                <a:spLocks noChangeArrowheads="1"/>
              </p:cNvSpPr>
              <p:nvPr/>
            </p:nvSpPr>
            <p:spPr bwMode="white">
              <a:xfrm rot="6078281">
                <a:off x="1995" y="2274"/>
                <a:ext cx="227" cy="816"/>
              </a:xfrm>
              <a:prstGeom prst="moon">
                <a:avLst>
                  <a:gd name="adj" fmla="val 49773"/>
                </a:avLst>
              </a:prstGeom>
              <a:solidFill>
                <a:schemeClr val="bg1">
                  <a:alpha val="392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5686" name="AutoShape 38"/>
              <p:cNvSpPr>
                <a:spLocks noChangeArrowheads="1"/>
              </p:cNvSpPr>
              <p:nvPr/>
            </p:nvSpPr>
            <p:spPr bwMode="white">
              <a:xfrm rot="6373927">
                <a:off x="2071" y="2296"/>
                <a:ext cx="227" cy="816"/>
              </a:xfrm>
              <a:prstGeom prst="moon">
                <a:avLst>
                  <a:gd name="adj" fmla="val 49773"/>
                </a:avLst>
              </a:prstGeom>
              <a:solidFill>
                <a:schemeClr val="bg1">
                  <a:alpha val="392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5687" name="AutoShape 39"/>
              <p:cNvSpPr>
                <a:spLocks noChangeArrowheads="1"/>
              </p:cNvSpPr>
              <p:nvPr/>
            </p:nvSpPr>
            <p:spPr bwMode="white">
              <a:xfrm rot="6906312">
                <a:off x="2161" y="2326"/>
                <a:ext cx="227" cy="816"/>
              </a:xfrm>
              <a:prstGeom prst="moon">
                <a:avLst>
                  <a:gd name="adj" fmla="val 49773"/>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grpSp>
      </p:grpSp>
      <p:grpSp>
        <p:nvGrpSpPr>
          <p:cNvPr id="25639" name="Group 40"/>
          <p:cNvGrpSpPr>
            <a:grpSpLocks/>
          </p:cNvGrpSpPr>
          <p:nvPr/>
        </p:nvGrpSpPr>
        <p:grpSpPr bwMode="auto">
          <a:xfrm rot="-1297425" flipH="1" flipV="1">
            <a:off x="3100760" y="2972594"/>
            <a:ext cx="1062038" cy="254000"/>
            <a:chOff x="2532" y="1051"/>
            <a:chExt cx="893" cy="246"/>
          </a:xfrm>
        </p:grpSpPr>
        <p:grpSp>
          <p:nvGrpSpPr>
            <p:cNvPr id="25672" name="Group 41"/>
            <p:cNvGrpSpPr>
              <a:grpSpLocks/>
            </p:cNvGrpSpPr>
            <p:nvPr/>
          </p:nvGrpSpPr>
          <p:grpSpPr bwMode="auto">
            <a:xfrm>
              <a:off x="2532" y="1051"/>
              <a:ext cx="743" cy="185"/>
              <a:chOff x="1565" y="2568"/>
              <a:chExt cx="1118" cy="279"/>
            </a:xfrm>
          </p:grpSpPr>
          <p:sp>
            <p:nvSpPr>
              <p:cNvPr id="25678" name="AutoShape 42"/>
              <p:cNvSpPr>
                <a:spLocks noChangeArrowheads="1"/>
              </p:cNvSpPr>
              <p:nvPr/>
            </p:nvSpPr>
            <p:spPr bwMode="white">
              <a:xfrm rot="5263130">
                <a:off x="1859" y="2274"/>
                <a:ext cx="227" cy="816"/>
              </a:xfrm>
              <a:prstGeom prst="moon">
                <a:avLst>
                  <a:gd name="adj" fmla="val 49773"/>
                </a:avLst>
              </a:prstGeom>
              <a:solidFill>
                <a:srgbClr val="5F5F5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5679" name="AutoShape 43"/>
              <p:cNvSpPr>
                <a:spLocks noChangeArrowheads="1"/>
              </p:cNvSpPr>
              <p:nvPr/>
            </p:nvSpPr>
            <p:spPr bwMode="white">
              <a:xfrm rot="6078281">
                <a:off x="1995" y="2274"/>
                <a:ext cx="227" cy="816"/>
              </a:xfrm>
              <a:prstGeom prst="moon">
                <a:avLst>
                  <a:gd name="adj" fmla="val 49773"/>
                </a:avLst>
              </a:prstGeom>
              <a:solidFill>
                <a:srgbClr val="5F5F5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5680" name="AutoShape 44"/>
              <p:cNvSpPr>
                <a:spLocks noChangeArrowheads="1"/>
              </p:cNvSpPr>
              <p:nvPr/>
            </p:nvSpPr>
            <p:spPr bwMode="white">
              <a:xfrm rot="6373927">
                <a:off x="2071" y="2296"/>
                <a:ext cx="227" cy="816"/>
              </a:xfrm>
              <a:prstGeom prst="moon">
                <a:avLst>
                  <a:gd name="adj" fmla="val 49773"/>
                </a:avLst>
              </a:prstGeom>
              <a:solidFill>
                <a:srgbClr val="5F5F5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5681" name="AutoShape 45"/>
              <p:cNvSpPr>
                <a:spLocks noChangeArrowheads="1"/>
              </p:cNvSpPr>
              <p:nvPr/>
            </p:nvSpPr>
            <p:spPr bwMode="white">
              <a:xfrm rot="6906312">
                <a:off x="2161" y="2326"/>
                <a:ext cx="227" cy="816"/>
              </a:xfrm>
              <a:prstGeom prst="moon">
                <a:avLst>
                  <a:gd name="adj" fmla="val 49773"/>
                </a:avLst>
              </a:prstGeom>
              <a:solidFill>
                <a:srgbClr val="5F5F5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grpSp>
        <p:grpSp>
          <p:nvGrpSpPr>
            <p:cNvPr id="25673" name="Group 46"/>
            <p:cNvGrpSpPr>
              <a:grpSpLocks/>
            </p:cNvGrpSpPr>
            <p:nvPr/>
          </p:nvGrpSpPr>
          <p:grpSpPr bwMode="auto">
            <a:xfrm rot="1353540">
              <a:off x="2682" y="1111"/>
              <a:ext cx="743" cy="186"/>
              <a:chOff x="1565" y="2568"/>
              <a:chExt cx="1118" cy="279"/>
            </a:xfrm>
          </p:grpSpPr>
          <p:sp>
            <p:nvSpPr>
              <p:cNvPr id="25674" name="AutoShape 47"/>
              <p:cNvSpPr>
                <a:spLocks noChangeArrowheads="1"/>
              </p:cNvSpPr>
              <p:nvPr/>
            </p:nvSpPr>
            <p:spPr bwMode="white">
              <a:xfrm rot="5263130">
                <a:off x="1859" y="2274"/>
                <a:ext cx="227" cy="816"/>
              </a:xfrm>
              <a:prstGeom prst="moon">
                <a:avLst>
                  <a:gd name="adj" fmla="val 49773"/>
                </a:avLst>
              </a:prstGeom>
              <a:solidFill>
                <a:srgbClr val="5F5F5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5675" name="AutoShape 48"/>
              <p:cNvSpPr>
                <a:spLocks noChangeArrowheads="1"/>
              </p:cNvSpPr>
              <p:nvPr/>
            </p:nvSpPr>
            <p:spPr bwMode="white">
              <a:xfrm rot="6078281">
                <a:off x="1995" y="2274"/>
                <a:ext cx="227" cy="816"/>
              </a:xfrm>
              <a:prstGeom prst="moon">
                <a:avLst>
                  <a:gd name="adj" fmla="val 49773"/>
                </a:avLst>
              </a:prstGeom>
              <a:solidFill>
                <a:srgbClr val="5F5F5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5676" name="AutoShape 49"/>
              <p:cNvSpPr>
                <a:spLocks noChangeArrowheads="1"/>
              </p:cNvSpPr>
              <p:nvPr/>
            </p:nvSpPr>
            <p:spPr bwMode="white">
              <a:xfrm rot="6373927">
                <a:off x="2071" y="2296"/>
                <a:ext cx="227" cy="816"/>
              </a:xfrm>
              <a:prstGeom prst="moon">
                <a:avLst>
                  <a:gd name="adj" fmla="val 49773"/>
                </a:avLst>
              </a:prstGeom>
              <a:solidFill>
                <a:srgbClr val="5F5F5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5677" name="AutoShape 50"/>
              <p:cNvSpPr>
                <a:spLocks noChangeArrowheads="1"/>
              </p:cNvSpPr>
              <p:nvPr/>
            </p:nvSpPr>
            <p:spPr bwMode="white">
              <a:xfrm rot="6906312">
                <a:off x="2161" y="2326"/>
                <a:ext cx="227" cy="816"/>
              </a:xfrm>
              <a:prstGeom prst="moon">
                <a:avLst>
                  <a:gd name="adj" fmla="val 49773"/>
                </a:avLst>
              </a:prstGeom>
              <a:solidFill>
                <a:srgbClr val="5F5F5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grpSp>
      </p:grpSp>
      <p:grpSp>
        <p:nvGrpSpPr>
          <p:cNvPr id="25640" name="Group 51"/>
          <p:cNvGrpSpPr>
            <a:grpSpLocks/>
          </p:cNvGrpSpPr>
          <p:nvPr/>
        </p:nvGrpSpPr>
        <p:grpSpPr bwMode="auto">
          <a:xfrm rot="-1297425" flipH="1" flipV="1">
            <a:off x="4950198" y="2469357"/>
            <a:ext cx="1062037" cy="254000"/>
            <a:chOff x="2532" y="1051"/>
            <a:chExt cx="893" cy="246"/>
          </a:xfrm>
        </p:grpSpPr>
        <p:grpSp>
          <p:nvGrpSpPr>
            <p:cNvPr id="25662" name="Group 52"/>
            <p:cNvGrpSpPr>
              <a:grpSpLocks/>
            </p:cNvGrpSpPr>
            <p:nvPr/>
          </p:nvGrpSpPr>
          <p:grpSpPr bwMode="auto">
            <a:xfrm>
              <a:off x="2532" y="1051"/>
              <a:ext cx="743" cy="185"/>
              <a:chOff x="1565" y="2568"/>
              <a:chExt cx="1118" cy="279"/>
            </a:xfrm>
          </p:grpSpPr>
          <p:sp>
            <p:nvSpPr>
              <p:cNvPr id="25668" name="AutoShape 53"/>
              <p:cNvSpPr>
                <a:spLocks noChangeArrowheads="1"/>
              </p:cNvSpPr>
              <p:nvPr/>
            </p:nvSpPr>
            <p:spPr bwMode="white">
              <a:xfrm rot="5263130">
                <a:off x="1859" y="2274"/>
                <a:ext cx="227" cy="816"/>
              </a:xfrm>
              <a:prstGeom prst="moon">
                <a:avLst>
                  <a:gd name="adj" fmla="val 49773"/>
                </a:avLst>
              </a:prstGeom>
              <a:solidFill>
                <a:srgbClr val="5F5F5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5669" name="AutoShape 54"/>
              <p:cNvSpPr>
                <a:spLocks noChangeArrowheads="1"/>
              </p:cNvSpPr>
              <p:nvPr/>
            </p:nvSpPr>
            <p:spPr bwMode="white">
              <a:xfrm rot="6078281">
                <a:off x="1995" y="2274"/>
                <a:ext cx="227" cy="816"/>
              </a:xfrm>
              <a:prstGeom prst="moon">
                <a:avLst>
                  <a:gd name="adj" fmla="val 49773"/>
                </a:avLst>
              </a:prstGeom>
              <a:solidFill>
                <a:srgbClr val="5F5F5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5670" name="AutoShape 55"/>
              <p:cNvSpPr>
                <a:spLocks noChangeArrowheads="1"/>
              </p:cNvSpPr>
              <p:nvPr/>
            </p:nvSpPr>
            <p:spPr bwMode="white">
              <a:xfrm rot="6373927">
                <a:off x="2071" y="2296"/>
                <a:ext cx="227" cy="816"/>
              </a:xfrm>
              <a:prstGeom prst="moon">
                <a:avLst>
                  <a:gd name="adj" fmla="val 49773"/>
                </a:avLst>
              </a:prstGeom>
              <a:solidFill>
                <a:srgbClr val="5F5F5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5671" name="AutoShape 56"/>
              <p:cNvSpPr>
                <a:spLocks noChangeArrowheads="1"/>
              </p:cNvSpPr>
              <p:nvPr/>
            </p:nvSpPr>
            <p:spPr bwMode="white">
              <a:xfrm rot="6906312">
                <a:off x="2161" y="2326"/>
                <a:ext cx="227" cy="816"/>
              </a:xfrm>
              <a:prstGeom prst="moon">
                <a:avLst>
                  <a:gd name="adj" fmla="val 49773"/>
                </a:avLst>
              </a:prstGeom>
              <a:solidFill>
                <a:srgbClr val="5F5F5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grpSp>
        <p:grpSp>
          <p:nvGrpSpPr>
            <p:cNvPr id="25663" name="Group 57"/>
            <p:cNvGrpSpPr>
              <a:grpSpLocks/>
            </p:cNvGrpSpPr>
            <p:nvPr/>
          </p:nvGrpSpPr>
          <p:grpSpPr bwMode="auto">
            <a:xfrm rot="1353540">
              <a:off x="2682" y="1111"/>
              <a:ext cx="743" cy="186"/>
              <a:chOff x="1565" y="2568"/>
              <a:chExt cx="1118" cy="279"/>
            </a:xfrm>
          </p:grpSpPr>
          <p:sp>
            <p:nvSpPr>
              <p:cNvPr id="25664" name="AutoShape 58"/>
              <p:cNvSpPr>
                <a:spLocks noChangeArrowheads="1"/>
              </p:cNvSpPr>
              <p:nvPr/>
            </p:nvSpPr>
            <p:spPr bwMode="white">
              <a:xfrm rot="5263130">
                <a:off x="1859" y="2274"/>
                <a:ext cx="227" cy="816"/>
              </a:xfrm>
              <a:prstGeom prst="moon">
                <a:avLst>
                  <a:gd name="adj" fmla="val 49773"/>
                </a:avLst>
              </a:prstGeom>
              <a:solidFill>
                <a:srgbClr val="5F5F5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5665" name="AutoShape 59"/>
              <p:cNvSpPr>
                <a:spLocks noChangeArrowheads="1"/>
              </p:cNvSpPr>
              <p:nvPr/>
            </p:nvSpPr>
            <p:spPr bwMode="white">
              <a:xfrm rot="6078281">
                <a:off x="1995" y="2274"/>
                <a:ext cx="227" cy="816"/>
              </a:xfrm>
              <a:prstGeom prst="moon">
                <a:avLst>
                  <a:gd name="adj" fmla="val 49773"/>
                </a:avLst>
              </a:prstGeom>
              <a:solidFill>
                <a:srgbClr val="5F5F5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5666" name="AutoShape 60"/>
              <p:cNvSpPr>
                <a:spLocks noChangeArrowheads="1"/>
              </p:cNvSpPr>
              <p:nvPr/>
            </p:nvSpPr>
            <p:spPr bwMode="white">
              <a:xfrm rot="6373927">
                <a:off x="2071" y="2296"/>
                <a:ext cx="227" cy="816"/>
              </a:xfrm>
              <a:prstGeom prst="moon">
                <a:avLst>
                  <a:gd name="adj" fmla="val 49773"/>
                </a:avLst>
              </a:prstGeom>
              <a:solidFill>
                <a:srgbClr val="5F5F5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5667" name="AutoShape 61"/>
              <p:cNvSpPr>
                <a:spLocks noChangeArrowheads="1"/>
              </p:cNvSpPr>
              <p:nvPr/>
            </p:nvSpPr>
            <p:spPr bwMode="white">
              <a:xfrm rot="6906312">
                <a:off x="2161" y="2326"/>
                <a:ext cx="227" cy="816"/>
              </a:xfrm>
              <a:prstGeom prst="moon">
                <a:avLst>
                  <a:gd name="adj" fmla="val 49773"/>
                </a:avLst>
              </a:prstGeom>
              <a:solidFill>
                <a:srgbClr val="5F5F5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grpSp>
      </p:grpSp>
      <p:sp>
        <p:nvSpPr>
          <p:cNvPr id="113" name="Rectangle 63"/>
          <p:cNvSpPr>
            <a:spLocks noChangeArrowheads="1"/>
          </p:cNvSpPr>
          <p:nvPr/>
        </p:nvSpPr>
        <p:spPr bwMode="gray">
          <a:xfrm>
            <a:off x="6675810" y="2542478"/>
            <a:ext cx="1843722" cy="455792"/>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zh-CN" altLang="en-US" smtClean="0">
              <a:ea typeface="宋体" panose="02010600030101010101" pitchFamily="2" charset="-122"/>
            </a:endParaRPr>
          </a:p>
        </p:txBody>
      </p:sp>
      <p:sp>
        <p:nvSpPr>
          <p:cNvPr id="114" name="AutoShape 64"/>
          <p:cNvSpPr>
            <a:spLocks noChangeArrowheads="1"/>
          </p:cNvSpPr>
          <p:nvPr/>
        </p:nvSpPr>
        <p:spPr bwMode="gray">
          <a:xfrm flipH="1">
            <a:off x="6082805" y="1905807"/>
            <a:ext cx="2438400" cy="657225"/>
          </a:xfrm>
          <a:prstGeom prst="parallelogram">
            <a:avLst>
              <a:gd name="adj" fmla="val 92256"/>
            </a:avLst>
          </a:prstGeom>
          <a:gradFill rotWithShape="1">
            <a:gsLst>
              <a:gs pos="0">
                <a:schemeClr val="accent1"/>
              </a:gs>
              <a:gs pos="100000">
                <a:schemeClr val="accent1">
                  <a:gamma/>
                  <a:tint val="53725"/>
                  <a:invGamma/>
                </a:schemeClr>
              </a:gs>
            </a:gsLst>
            <a:lin ang="0" scaled="1"/>
          </a:gradFill>
          <a:ln w="9525">
            <a:no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zh-CN" altLang="en-US" smtClean="0">
              <a:ea typeface="宋体" panose="02010600030101010101" pitchFamily="2" charset="-122"/>
            </a:endParaRPr>
          </a:p>
        </p:txBody>
      </p:sp>
      <p:sp>
        <p:nvSpPr>
          <p:cNvPr id="115" name="Freeform 65"/>
          <p:cNvSpPr>
            <a:spLocks/>
          </p:cNvSpPr>
          <p:nvPr/>
        </p:nvSpPr>
        <p:spPr bwMode="gray">
          <a:xfrm>
            <a:off x="6069385" y="1891507"/>
            <a:ext cx="615950" cy="1163637"/>
          </a:xfrm>
          <a:custGeom>
            <a:avLst/>
            <a:gdLst/>
            <a:ahLst/>
            <a:cxnLst>
              <a:cxn ang="0">
                <a:pos x="0" y="167"/>
              </a:cxn>
              <a:cxn ang="0">
                <a:pos x="201" y="370"/>
              </a:cxn>
              <a:cxn ang="0">
                <a:pos x="201" y="210"/>
              </a:cxn>
              <a:cxn ang="0">
                <a:pos x="0" y="0"/>
              </a:cxn>
              <a:cxn ang="0">
                <a:pos x="0" y="167"/>
              </a:cxn>
            </a:cxnLst>
            <a:rect l="0" t="0" r="r" b="b"/>
            <a:pathLst>
              <a:path w="201" h="370">
                <a:moveTo>
                  <a:pt x="0" y="167"/>
                </a:moveTo>
                <a:lnTo>
                  <a:pt x="201" y="370"/>
                </a:lnTo>
                <a:lnTo>
                  <a:pt x="201" y="210"/>
                </a:lnTo>
                <a:lnTo>
                  <a:pt x="0" y="0"/>
                </a:lnTo>
                <a:lnTo>
                  <a:pt x="0" y="167"/>
                </a:lnTo>
                <a:close/>
              </a:path>
            </a:pathLst>
          </a:custGeom>
          <a:gradFill rotWithShape="1">
            <a:gsLst>
              <a:gs pos="0">
                <a:schemeClr val="accent1">
                  <a:gamma/>
                  <a:shade val="46275"/>
                  <a:invGamma/>
                </a:schemeClr>
              </a:gs>
              <a:gs pos="100000">
                <a:schemeClr val="accent1"/>
              </a:gs>
            </a:gsLst>
            <a:lin ang="2700000" scaled="1"/>
          </a:gradFill>
          <a:ln w="9525">
            <a:noFill/>
            <a:round/>
            <a:headEnd/>
            <a:tailEnd/>
          </a:ln>
          <a:effectLst/>
        </p:spPr>
        <p:txBody>
          <a:bodyPr/>
          <a:lstStyle/>
          <a:p>
            <a:pPr eaLnBrk="1" hangingPunct="1">
              <a:defRPr/>
            </a:pPr>
            <a:endParaRPr lang="zh-CN" altLang="en-US"/>
          </a:p>
        </p:txBody>
      </p:sp>
      <p:pic>
        <p:nvPicPr>
          <p:cNvPr id="25644" name="Picture 66" descr="light_shadow"/>
          <p:cNvPicPr>
            <a:picLocks noChangeAspect="1" noChangeArrowheads="1"/>
          </p:cNvPicPr>
          <p:nvPr/>
        </p:nvPicPr>
        <p:blipFill>
          <a:blip r:embed="rId2" cstate="print">
            <a:lum bright="-76000" contrast="-4000"/>
            <a:grayscl/>
            <a:extLst>
              <a:ext uri="{28A0092B-C50C-407E-A947-70E740481C1C}">
                <a14:useLocalDpi xmlns:a14="http://schemas.microsoft.com/office/drawing/2010/main" val="0"/>
              </a:ext>
            </a:extLst>
          </a:blip>
          <a:srcRect/>
          <a:stretch>
            <a:fillRect/>
          </a:stretch>
        </p:blipFill>
        <p:spPr bwMode="gray">
          <a:xfrm>
            <a:off x="6829798" y="2085182"/>
            <a:ext cx="1008062"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5" name="Picture 67"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6742485" y="1124744"/>
            <a:ext cx="11525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Oval 68"/>
          <p:cNvSpPr>
            <a:spLocks noChangeArrowheads="1"/>
          </p:cNvSpPr>
          <p:nvPr/>
        </p:nvSpPr>
        <p:spPr bwMode="gray">
          <a:xfrm>
            <a:off x="6742485" y="1124744"/>
            <a:ext cx="1144588" cy="1143000"/>
          </a:xfrm>
          <a:prstGeom prst="ellipse">
            <a:avLst/>
          </a:prstGeom>
          <a:gradFill rotWithShape="1">
            <a:gsLst>
              <a:gs pos="0">
                <a:schemeClr val="accent1">
                  <a:gamma/>
                  <a:shade val="26275"/>
                  <a:invGamma/>
                  <a:alpha val="89999"/>
                </a:schemeClr>
              </a:gs>
              <a:gs pos="50000">
                <a:schemeClr val="accent1">
                  <a:alpha val="45000"/>
                </a:schemeClr>
              </a:gs>
              <a:gs pos="100000">
                <a:schemeClr val="accent1">
                  <a:gamma/>
                  <a:shade val="26275"/>
                  <a:invGamma/>
                  <a:alpha val="89999"/>
                </a:schemeClr>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zh-CN" altLang="en-US" smtClean="0">
              <a:ea typeface="宋体" panose="02010600030101010101" pitchFamily="2" charset="-122"/>
            </a:endParaRPr>
          </a:p>
        </p:txBody>
      </p:sp>
      <p:sp>
        <p:nvSpPr>
          <p:cNvPr id="25647" name="Freeform 69"/>
          <p:cNvSpPr>
            <a:spLocks/>
          </p:cNvSpPr>
          <p:nvPr/>
        </p:nvSpPr>
        <p:spPr bwMode="gray">
          <a:xfrm>
            <a:off x="6861548" y="1148557"/>
            <a:ext cx="898525" cy="395287"/>
          </a:xfrm>
          <a:custGeom>
            <a:avLst/>
            <a:gdLst>
              <a:gd name="T0" fmla="*/ 2147483646 w 1321"/>
              <a:gd name="T1" fmla="*/ 2147483646 h 712"/>
              <a:gd name="T2" fmla="*/ 2147483646 w 1321"/>
              <a:gd name="T3" fmla="*/ 2147483646 h 712"/>
              <a:gd name="T4" fmla="*/ 2147483646 w 1321"/>
              <a:gd name="T5" fmla="*/ 2147483646 h 712"/>
              <a:gd name="T6" fmla="*/ 2147483646 w 1321"/>
              <a:gd name="T7" fmla="*/ 2147483646 h 712"/>
              <a:gd name="T8" fmla="*/ 2147483646 w 1321"/>
              <a:gd name="T9" fmla="*/ 2147483646 h 712"/>
              <a:gd name="T10" fmla="*/ 2147483646 w 1321"/>
              <a:gd name="T11" fmla="*/ 2147483646 h 712"/>
              <a:gd name="T12" fmla="*/ 2147483646 w 1321"/>
              <a:gd name="T13" fmla="*/ 2147483646 h 712"/>
              <a:gd name="T14" fmla="*/ 2147483646 w 1321"/>
              <a:gd name="T15" fmla="*/ 2147483646 h 712"/>
              <a:gd name="T16" fmla="*/ 2147483646 w 1321"/>
              <a:gd name="T17" fmla="*/ 2147483646 h 712"/>
              <a:gd name="T18" fmla="*/ 2147483646 w 1321"/>
              <a:gd name="T19" fmla="*/ 2147483646 h 712"/>
              <a:gd name="T20" fmla="*/ 2147483646 w 1321"/>
              <a:gd name="T21" fmla="*/ 2147483646 h 712"/>
              <a:gd name="T22" fmla="*/ 2147483646 w 1321"/>
              <a:gd name="T23" fmla="*/ 2147483646 h 712"/>
              <a:gd name="T24" fmla="*/ 2147483646 w 1321"/>
              <a:gd name="T25" fmla="*/ 2147483646 h 712"/>
              <a:gd name="T26" fmla="*/ 2147483646 w 1321"/>
              <a:gd name="T27" fmla="*/ 2147483646 h 712"/>
              <a:gd name="T28" fmla="*/ 2147483646 w 1321"/>
              <a:gd name="T29" fmla="*/ 2147483646 h 712"/>
              <a:gd name="T30" fmla="*/ 2147483646 w 1321"/>
              <a:gd name="T31" fmla="*/ 2147483646 h 712"/>
              <a:gd name="T32" fmla="*/ 2147483646 w 1321"/>
              <a:gd name="T33" fmla="*/ 2147483646 h 712"/>
              <a:gd name="T34" fmla="*/ 2147483646 w 1321"/>
              <a:gd name="T35" fmla="*/ 2147483646 h 712"/>
              <a:gd name="T36" fmla="*/ 2147483646 w 1321"/>
              <a:gd name="T37" fmla="*/ 2147483646 h 712"/>
              <a:gd name="T38" fmla="*/ 2147483646 w 1321"/>
              <a:gd name="T39" fmla="*/ 2147483646 h 712"/>
              <a:gd name="T40" fmla="*/ 2147483646 w 1321"/>
              <a:gd name="T41" fmla="*/ 2147483646 h 712"/>
              <a:gd name="T42" fmla="*/ 2147483646 w 1321"/>
              <a:gd name="T43" fmla="*/ 2147483646 h 712"/>
              <a:gd name="T44" fmla="*/ 2147483646 w 1321"/>
              <a:gd name="T45" fmla="*/ 2147483646 h 712"/>
              <a:gd name="T46" fmla="*/ 2147483646 w 1321"/>
              <a:gd name="T47" fmla="*/ 2147483646 h 712"/>
              <a:gd name="T48" fmla="*/ 2147483646 w 1321"/>
              <a:gd name="T49" fmla="*/ 2147483646 h 712"/>
              <a:gd name="T50" fmla="*/ 2147483646 w 1321"/>
              <a:gd name="T51" fmla="*/ 2147483646 h 712"/>
              <a:gd name="T52" fmla="*/ 2147483646 w 1321"/>
              <a:gd name="T53" fmla="*/ 2147483646 h 712"/>
              <a:gd name="T54" fmla="*/ 2147483646 w 1321"/>
              <a:gd name="T55" fmla="*/ 2147483646 h 712"/>
              <a:gd name="T56" fmla="*/ 0 w 1321"/>
              <a:gd name="T57" fmla="*/ 2147483646 h 712"/>
              <a:gd name="T58" fmla="*/ 0 w 1321"/>
              <a:gd name="T59" fmla="*/ 2147483646 h 712"/>
              <a:gd name="T60" fmla="*/ 2147483646 w 1321"/>
              <a:gd name="T61" fmla="*/ 2147483646 h 712"/>
              <a:gd name="T62" fmla="*/ 2147483646 w 1321"/>
              <a:gd name="T63" fmla="*/ 2147483646 h 712"/>
              <a:gd name="T64" fmla="*/ 2147483646 w 1321"/>
              <a:gd name="T65" fmla="*/ 2147483646 h 712"/>
              <a:gd name="T66" fmla="*/ 2147483646 w 1321"/>
              <a:gd name="T67" fmla="*/ 2147483646 h 712"/>
              <a:gd name="T68" fmla="*/ 2147483646 w 1321"/>
              <a:gd name="T69" fmla="*/ 2147483646 h 712"/>
              <a:gd name="T70" fmla="*/ 2147483646 w 1321"/>
              <a:gd name="T71" fmla="*/ 2147483646 h 712"/>
              <a:gd name="T72" fmla="*/ 2147483646 w 1321"/>
              <a:gd name="T73" fmla="*/ 2147483646 h 712"/>
              <a:gd name="T74" fmla="*/ 2147483646 w 1321"/>
              <a:gd name="T75" fmla="*/ 2147483646 h 712"/>
              <a:gd name="T76" fmla="*/ 2147483646 w 1321"/>
              <a:gd name="T77" fmla="*/ 2147483646 h 712"/>
              <a:gd name="T78" fmla="*/ 2147483646 w 1321"/>
              <a:gd name="T79" fmla="*/ 2147483646 h 712"/>
              <a:gd name="T80" fmla="*/ 2147483646 w 1321"/>
              <a:gd name="T81" fmla="*/ 2147483646 h 712"/>
              <a:gd name="T82" fmla="*/ 2147483646 w 1321"/>
              <a:gd name="T83" fmla="*/ 0 h 712"/>
              <a:gd name="T84" fmla="*/ 2147483646 w 1321"/>
              <a:gd name="T85" fmla="*/ 0 h 712"/>
              <a:gd name="T86" fmla="*/ 2147483646 w 1321"/>
              <a:gd name="T87" fmla="*/ 2147483646 h 712"/>
              <a:gd name="T88" fmla="*/ 2147483646 w 1321"/>
              <a:gd name="T89" fmla="*/ 2147483646 h 712"/>
              <a:gd name="T90" fmla="*/ 2147483646 w 1321"/>
              <a:gd name="T91" fmla="*/ 2147483646 h 712"/>
              <a:gd name="T92" fmla="*/ 2147483646 w 1321"/>
              <a:gd name="T93" fmla="*/ 2147483646 h 712"/>
              <a:gd name="T94" fmla="*/ 2147483646 w 1321"/>
              <a:gd name="T95" fmla="*/ 2147483646 h 712"/>
              <a:gd name="T96" fmla="*/ 2147483646 w 1321"/>
              <a:gd name="T97" fmla="*/ 2147483646 h 712"/>
              <a:gd name="T98" fmla="*/ 2147483646 w 1321"/>
              <a:gd name="T99" fmla="*/ 2147483646 h 712"/>
              <a:gd name="T100" fmla="*/ 2147483646 w 1321"/>
              <a:gd name="T101" fmla="*/ 2147483646 h 712"/>
              <a:gd name="T102" fmla="*/ 2147483646 w 1321"/>
              <a:gd name="T103" fmla="*/ 2147483646 h 712"/>
              <a:gd name="T104" fmla="*/ 2147483646 w 1321"/>
              <a:gd name="T105" fmla="*/ 2147483646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1">
                  <a:alpha val="17998"/>
                </a:schemeClr>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5648" name="Text Box 70"/>
          <p:cNvSpPr txBox="1">
            <a:spLocks noChangeArrowheads="1"/>
          </p:cNvSpPr>
          <p:nvPr/>
        </p:nvSpPr>
        <p:spPr bwMode="auto">
          <a:xfrm>
            <a:off x="6891710" y="1547019"/>
            <a:ext cx="955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50000"/>
              </a:spcBef>
              <a:buClrTx/>
              <a:buFontTx/>
              <a:buNone/>
            </a:pPr>
            <a:r>
              <a:rPr lang="en-US" altLang="zh-CN" sz="1400" b="1" dirty="0">
                <a:solidFill>
                  <a:schemeClr val="bg1"/>
                </a:solidFill>
                <a:latin typeface="Arial" panose="020B0604020202020204" pitchFamily="34" charset="0"/>
                <a:ea typeface="宋体" panose="02010600030101010101" pitchFamily="2" charset="-122"/>
              </a:rPr>
              <a:t>2013</a:t>
            </a:r>
            <a:r>
              <a:rPr lang="zh-CN" altLang="en-US" sz="1400" b="1" dirty="0">
                <a:solidFill>
                  <a:schemeClr val="bg1"/>
                </a:solidFill>
                <a:latin typeface="Arial" panose="020B0604020202020204" pitchFamily="34" charset="0"/>
                <a:ea typeface="宋体" panose="02010600030101010101" pitchFamily="2" charset="-122"/>
              </a:rPr>
              <a:t>年</a:t>
            </a:r>
            <a:endParaRPr lang="en-US" altLang="zh-CN" sz="1400" b="1" dirty="0">
              <a:solidFill>
                <a:schemeClr val="bg1"/>
              </a:solidFill>
              <a:latin typeface="Arial" panose="020B0604020202020204" pitchFamily="34" charset="0"/>
              <a:ea typeface="宋体" panose="02010600030101010101" pitchFamily="2" charset="-122"/>
            </a:endParaRPr>
          </a:p>
        </p:txBody>
      </p:sp>
      <p:sp>
        <p:nvSpPr>
          <p:cNvPr id="25649" name="Text Box 71"/>
          <p:cNvSpPr txBox="1">
            <a:spLocks noChangeArrowheads="1"/>
          </p:cNvSpPr>
          <p:nvPr/>
        </p:nvSpPr>
        <p:spPr bwMode="black">
          <a:xfrm>
            <a:off x="6682160" y="2852936"/>
            <a:ext cx="1762125"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50000"/>
              </a:spcBef>
              <a:buClr>
                <a:srgbClr val="1C1C1C"/>
              </a:buClr>
              <a:buFontTx/>
              <a:buChar char="•"/>
            </a:pPr>
            <a:endParaRPr lang="en-US" altLang="zh-CN" sz="1200" dirty="0">
              <a:solidFill>
                <a:srgbClr val="333333"/>
              </a:solidFill>
              <a:latin typeface="华文楷体" panose="02010600040101010101" pitchFamily="2" charset="-122"/>
              <a:ea typeface="华文楷体" panose="02010600040101010101" pitchFamily="2" charset="-122"/>
            </a:endParaRPr>
          </a:p>
          <a:p>
            <a:pPr eaLnBrk="1" hangingPunct="1">
              <a:spcBef>
                <a:spcPct val="50000"/>
              </a:spcBef>
              <a:buClr>
                <a:srgbClr val="1C1C1C"/>
              </a:buClr>
              <a:buFontTx/>
              <a:buChar char="•"/>
            </a:pPr>
            <a:r>
              <a:rPr lang="en-US" altLang="zh-CN" sz="1200" dirty="0">
                <a:solidFill>
                  <a:schemeClr val="tx1"/>
                </a:solidFill>
                <a:latin typeface="华文楷体" panose="02010600040101010101" pitchFamily="2" charset="-122"/>
                <a:ea typeface="华文楷体" panose="02010600040101010101" pitchFamily="2" charset="-122"/>
              </a:rPr>
              <a:t>2013</a:t>
            </a:r>
            <a:r>
              <a:rPr lang="zh-CN" altLang="en-US" sz="1200" dirty="0">
                <a:solidFill>
                  <a:schemeClr val="tx1"/>
                </a:solidFill>
                <a:latin typeface="华文楷体" panose="02010600040101010101" pitchFamily="2" charset="-122"/>
                <a:ea typeface="华文楷体" panose="02010600040101010101" pitchFamily="2" charset="-122"/>
              </a:rPr>
              <a:t>年</a:t>
            </a:r>
            <a:r>
              <a:rPr lang="en-US" altLang="zh-CN" sz="1200" dirty="0">
                <a:solidFill>
                  <a:schemeClr val="tx1"/>
                </a:solidFill>
                <a:latin typeface="华文楷体" panose="02010600040101010101" pitchFamily="2" charset="-122"/>
                <a:ea typeface="华文楷体" panose="02010600040101010101" pitchFamily="2" charset="-122"/>
              </a:rPr>
              <a:t>3</a:t>
            </a:r>
            <a:r>
              <a:rPr lang="zh-CN" altLang="en-US" sz="1200" dirty="0" smtClean="0">
                <a:solidFill>
                  <a:schemeClr val="tx1"/>
                </a:solidFill>
                <a:latin typeface="华文楷体" panose="02010600040101010101" pitchFamily="2" charset="-122"/>
                <a:ea typeface="华文楷体" panose="02010600040101010101" pitchFamily="2" charset="-122"/>
              </a:rPr>
              <a:t>月，银</a:t>
            </a:r>
            <a:r>
              <a:rPr lang="zh-CN" altLang="en-US" sz="1200" dirty="0">
                <a:solidFill>
                  <a:schemeClr val="tx1"/>
                </a:solidFill>
                <a:latin typeface="华文楷体" panose="02010600040101010101" pitchFamily="2" charset="-122"/>
                <a:ea typeface="华文楷体" panose="02010600040101010101" pitchFamily="2" charset="-122"/>
              </a:rPr>
              <a:t>、铂、钯迷你合约上市。</a:t>
            </a:r>
            <a:endParaRPr lang="en-US" altLang="zh-CN" sz="1200" dirty="0">
              <a:solidFill>
                <a:schemeClr val="tx1"/>
              </a:solidFill>
              <a:latin typeface="华文楷体" panose="02010600040101010101" pitchFamily="2" charset="-122"/>
              <a:ea typeface="华文楷体" panose="02010600040101010101" pitchFamily="2" charset="-122"/>
            </a:endParaRPr>
          </a:p>
          <a:p>
            <a:pPr eaLnBrk="1" hangingPunct="1">
              <a:spcBef>
                <a:spcPct val="50000"/>
              </a:spcBef>
              <a:buClr>
                <a:srgbClr val="1C1C1C"/>
              </a:buClr>
              <a:buFontTx/>
              <a:buChar char="•"/>
            </a:pPr>
            <a:r>
              <a:rPr lang="en-US" altLang="zh-CN" sz="1200" dirty="0">
                <a:solidFill>
                  <a:schemeClr val="tx1"/>
                </a:solidFill>
                <a:latin typeface="华文楷体" panose="02010600040101010101" pitchFamily="2" charset="-122"/>
                <a:ea typeface="华文楷体" panose="02010600040101010101" pitchFamily="2" charset="-122"/>
              </a:rPr>
              <a:t>2013</a:t>
            </a:r>
            <a:r>
              <a:rPr lang="zh-CN" altLang="en-US" sz="1200" dirty="0">
                <a:solidFill>
                  <a:schemeClr val="tx1"/>
                </a:solidFill>
                <a:latin typeface="华文楷体" panose="02010600040101010101" pitchFamily="2" charset="-122"/>
                <a:ea typeface="华文楷体" panose="02010600040101010101" pitchFamily="2" charset="-122"/>
              </a:rPr>
              <a:t>年</a:t>
            </a:r>
            <a:r>
              <a:rPr lang="en-US" altLang="zh-CN" sz="1200" dirty="0">
                <a:solidFill>
                  <a:schemeClr val="tx1"/>
                </a:solidFill>
                <a:latin typeface="华文楷体" panose="02010600040101010101" pitchFamily="2" charset="-122"/>
                <a:ea typeface="华文楷体" panose="02010600040101010101" pitchFamily="2" charset="-122"/>
              </a:rPr>
              <a:t>8</a:t>
            </a:r>
            <a:r>
              <a:rPr lang="zh-CN" altLang="en-US" sz="1200" dirty="0" smtClean="0">
                <a:solidFill>
                  <a:schemeClr val="tx1"/>
                </a:solidFill>
                <a:latin typeface="华文楷体" panose="02010600040101010101" pitchFamily="2" charset="-122"/>
                <a:ea typeface="华文楷体" panose="02010600040101010101" pitchFamily="2" charset="-122"/>
              </a:rPr>
              <a:t>月，镍品种</a:t>
            </a:r>
            <a:r>
              <a:rPr lang="zh-CN" altLang="en-US" sz="1200" dirty="0">
                <a:solidFill>
                  <a:schemeClr val="tx1"/>
                </a:solidFill>
                <a:latin typeface="华文楷体" panose="02010600040101010101" pitchFamily="2" charset="-122"/>
                <a:ea typeface="华文楷体" panose="02010600040101010101" pitchFamily="2" charset="-122"/>
              </a:rPr>
              <a:t>上市。</a:t>
            </a:r>
            <a:endParaRPr lang="en-US" altLang="zh-CN" sz="1200" dirty="0">
              <a:solidFill>
                <a:schemeClr val="tx1"/>
              </a:solidFill>
              <a:latin typeface="华文楷体" panose="02010600040101010101" pitchFamily="2" charset="-122"/>
              <a:ea typeface="华文楷体" panose="02010600040101010101" pitchFamily="2" charset="-122"/>
            </a:endParaRPr>
          </a:p>
          <a:p>
            <a:pPr eaLnBrk="1" hangingPunct="1">
              <a:spcBef>
                <a:spcPct val="50000"/>
              </a:spcBef>
              <a:buClr>
                <a:srgbClr val="1C1C1C"/>
              </a:buClr>
              <a:buFontTx/>
              <a:buChar char="•"/>
            </a:pPr>
            <a:endParaRPr lang="en-US" altLang="zh-CN" sz="1100" b="1" dirty="0">
              <a:solidFill>
                <a:schemeClr val="tx1"/>
              </a:solidFill>
              <a:latin typeface="华文细黑" panose="02010600040101010101" pitchFamily="2" charset="-122"/>
              <a:ea typeface="华文细黑" panose="02010600040101010101" pitchFamily="2" charset="-122"/>
            </a:endParaRPr>
          </a:p>
        </p:txBody>
      </p:sp>
      <p:grpSp>
        <p:nvGrpSpPr>
          <p:cNvPr id="25650" name="Group 72"/>
          <p:cNvGrpSpPr>
            <a:grpSpLocks/>
          </p:cNvGrpSpPr>
          <p:nvPr/>
        </p:nvGrpSpPr>
        <p:grpSpPr bwMode="auto">
          <a:xfrm rot="-1297425" flipH="1" flipV="1">
            <a:off x="6785348" y="1975644"/>
            <a:ext cx="1062037" cy="254000"/>
            <a:chOff x="2532" y="1051"/>
            <a:chExt cx="893" cy="246"/>
          </a:xfrm>
        </p:grpSpPr>
        <p:grpSp>
          <p:nvGrpSpPr>
            <p:cNvPr id="25652" name="Group 73"/>
            <p:cNvGrpSpPr>
              <a:grpSpLocks/>
            </p:cNvGrpSpPr>
            <p:nvPr/>
          </p:nvGrpSpPr>
          <p:grpSpPr bwMode="auto">
            <a:xfrm>
              <a:off x="2532" y="1051"/>
              <a:ext cx="743" cy="185"/>
              <a:chOff x="1565" y="2568"/>
              <a:chExt cx="1118" cy="279"/>
            </a:xfrm>
          </p:grpSpPr>
          <p:sp>
            <p:nvSpPr>
              <p:cNvPr id="25658" name="AutoShape 74"/>
              <p:cNvSpPr>
                <a:spLocks noChangeArrowheads="1"/>
              </p:cNvSpPr>
              <p:nvPr/>
            </p:nvSpPr>
            <p:spPr bwMode="white">
              <a:xfrm rot="5263130">
                <a:off x="1859" y="2274"/>
                <a:ext cx="227" cy="816"/>
              </a:xfrm>
              <a:prstGeom prst="moon">
                <a:avLst>
                  <a:gd name="adj" fmla="val 49773"/>
                </a:avLst>
              </a:prstGeom>
              <a:solidFill>
                <a:srgbClr val="5F5F5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5659" name="AutoShape 75"/>
              <p:cNvSpPr>
                <a:spLocks noChangeArrowheads="1"/>
              </p:cNvSpPr>
              <p:nvPr/>
            </p:nvSpPr>
            <p:spPr bwMode="white">
              <a:xfrm rot="6078281">
                <a:off x="1995" y="2274"/>
                <a:ext cx="227" cy="816"/>
              </a:xfrm>
              <a:prstGeom prst="moon">
                <a:avLst>
                  <a:gd name="adj" fmla="val 49773"/>
                </a:avLst>
              </a:prstGeom>
              <a:solidFill>
                <a:srgbClr val="5F5F5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5660" name="AutoShape 76"/>
              <p:cNvSpPr>
                <a:spLocks noChangeArrowheads="1"/>
              </p:cNvSpPr>
              <p:nvPr/>
            </p:nvSpPr>
            <p:spPr bwMode="white">
              <a:xfrm rot="6373927">
                <a:off x="2071" y="2296"/>
                <a:ext cx="227" cy="816"/>
              </a:xfrm>
              <a:prstGeom prst="moon">
                <a:avLst>
                  <a:gd name="adj" fmla="val 49773"/>
                </a:avLst>
              </a:prstGeom>
              <a:solidFill>
                <a:srgbClr val="5F5F5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5661" name="AutoShape 77"/>
              <p:cNvSpPr>
                <a:spLocks noChangeArrowheads="1"/>
              </p:cNvSpPr>
              <p:nvPr/>
            </p:nvSpPr>
            <p:spPr bwMode="white">
              <a:xfrm rot="6906312">
                <a:off x="2161" y="2326"/>
                <a:ext cx="227" cy="816"/>
              </a:xfrm>
              <a:prstGeom prst="moon">
                <a:avLst>
                  <a:gd name="adj" fmla="val 49773"/>
                </a:avLst>
              </a:prstGeom>
              <a:solidFill>
                <a:srgbClr val="5F5F5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grpSp>
        <p:grpSp>
          <p:nvGrpSpPr>
            <p:cNvPr id="25653" name="Group 78"/>
            <p:cNvGrpSpPr>
              <a:grpSpLocks/>
            </p:cNvGrpSpPr>
            <p:nvPr/>
          </p:nvGrpSpPr>
          <p:grpSpPr bwMode="auto">
            <a:xfrm rot="1353540">
              <a:off x="2682" y="1111"/>
              <a:ext cx="743" cy="186"/>
              <a:chOff x="1565" y="2568"/>
              <a:chExt cx="1118" cy="279"/>
            </a:xfrm>
          </p:grpSpPr>
          <p:sp>
            <p:nvSpPr>
              <p:cNvPr id="25654" name="AutoShape 79"/>
              <p:cNvSpPr>
                <a:spLocks noChangeArrowheads="1"/>
              </p:cNvSpPr>
              <p:nvPr/>
            </p:nvSpPr>
            <p:spPr bwMode="white">
              <a:xfrm rot="5263130">
                <a:off x="1859" y="2274"/>
                <a:ext cx="227" cy="816"/>
              </a:xfrm>
              <a:prstGeom prst="moon">
                <a:avLst>
                  <a:gd name="adj" fmla="val 49773"/>
                </a:avLst>
              </a:prstGeom>
              <a:solidFill>
                <a:srgbClr val="5F5F5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5655" name="AutoShape 80"/>
              <p:cNvSpPr>
                <a:spLocks noChangeArrowheads="1"/>
              </p:cNvSpPr>
              <p:nvPr/>
            </p:nvSpPr>
            <p:spPr bwMode="white">
              <a:xfrm rot="6078281">
                <a:off x="1995" y="2274"/>
                <a:ext cx="227" cy="816"/>
              </a:xfrm>
              <a:prstGeom prst="moon">
                <a:avLst>
                  <a:gd name="adj" fmla="val 49773"/>
                </a:avLst>
              </a:prstGeom>
              <a:solidFill>
                <a:srgbClr val="5F5F5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5656" name="AutoShape 81"/>
              <p:cNvSpPr>
                <a:spLocks noChangeArrowheads="1"/>
              </p:cNvSpPr>
              <p:nvPr/>
            </p:nvSpPr>
            <p:spPr bwMode="white">
              <a:xfrm rot="6373927">
                <a:off x="2071" y="2296"/>
                <a:ext cx="227" cy="816"/>
              </a:xfrm>
              <a:prstGeom prst="moon">
                <a:avLst>
                  <a:gd name="adj" fmla="val 49773"/>
                </a:avLst>
              </a:prstGeom>
              <a:solidFill>
                <a:srgbClr val="5F5F5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5657" name="AutoShape 82"/>
              <p:cNvSpPr>
                <a:spLocks noChangeArrowheads="1"/>
              </p:cNvSpPr>
              <p:nvPr/>
            </p:nvSpPr>
            <p:spPr bwMode="white">
              <a:xfrm rot="6906312">
                <a:off x="2161" y="2326"/>
                <a:ext cx="227" cy="816"/>
              </a:xfrm>
              <a:prstGeom prst="moon">
                <a:avLst>
                  <a:gd name="adj" fmla="val 49773"/>
                </a:avLst>
              </a:prstGeom>
              <a:solidFill>
                <a:srgbClr val="5F5F5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grpSp>
      </p:grpSp>
      <p:sp>
        <p:nvSpPr>
          <p:cNvPr id="133" name="Freeform 83"/>
          <p:cNvSpPr>
            <a:spLocks/>
          </p:cNvSpPr>
          <p:nvPr/>
        </p:nvSpPr>
        <p:spPr bwMode="gray">
          <a:xfrm>
            <a:off x="611560" y="3399632"/>
            <a:ext cx="612775" cy="1130300"/>
          </a:xfrm>
          <a:custGeom>
            <a:avLst/>
            <a:gdLst/>
            <a:ahLst/>
            <a:cxnLst>
              <a:cxn ang="0">
                <a:pos x="3" y="292"/>
              </a:cxn>
              <a:cxn ang="0">
                <a:pos x="386" y="712"/>
              </a:cxn>
              <a:cxn ang="0">
                <a:pos x="386" y="404"/>
              </a:cxn>
              <a:cxn ang="0">
                <a:pos x="0" y="0"/>
              </a:cxn>
              <a:cxn ang="0">
                <a:pos x="3" y="292"/>
              </a:cxn>
            </a:cxnLst>
            <a:rect l="0" t="0" r="r" b="b"/>
            <a:pathLst>
              <a:path w="386" h="712">
                <a:moveTo>
                  <a:pt x="3" y="292"/>
                </a:moveTo>
                <a:lnTo>
                  <a:pt x="386" y="712"/>
                </a:lnTo>
                <a:lnTo>
                  <a:pt x="386" y="404"/>
                </a:lnTo>
                <a:lnTo>
                  <a:pt x="0" y="0"/>
                </a:lnTo>
                <a:lnTo>
                  <a:pt x="3" y="292"/>
                </a:lnTo>
                <a:close/>
              </a:path>
            </a:pathLst>
          </a:custGeom>
          <a:gradFill rotWithShape="1">
            <a:gsLst>
              <a:gs pos="0">
                <a:schemeClr val="folHlink">
                  <a:alpha val="80000"/>
                </a:schemeClr>
              </a:gs>
              <a:gs pos="100000">
                <a:schemeClr val="folHlink">
                  <a:gamma/>
                  <a:tint val="48627"/>
                  <a:invGamma/>
                </a:schemeClr>
              </a:gs>
            </a:gsLst>
            <a:lin ang="2700000" scaled="1"/>
          </a:gradFill>
          <a:ln w="9525">
            <a:noFill/>
            <a:round/>
            <a:headEnd/>
            <a:tailEnd/>
          </a:ln>
          <a:effectLst/>
        </p:spPr>
        <p:txBody>
          <a:bodyPr/>
          <a:lstStyle/>
          <a:p>
            <a:pPr eaLnBrk="1" hangingPunct="1">
              <a:defRPr/>
            </a:pPr>
            <a:endParaRPr lang="zh-CN" altLang="en-US"/>
          </a:p>
        </p:txBody>
      </p:sp>
      <p:sp>
        <p:nvSpPr>
          <p:cNvPr id="101" name="14 CuadroTexto"/>
          <p:cNvSpPr txBox="1">
            <a:spLocks noChangeArrowheads="1"/>
          </p:cNvSpPr>
          <p:nvPr/>
        </p:nvSpPr>
        <p:spPr bwMode="auto">
          <a:xfrm>
            <a:off x="7783513" y="6172200"/>
            <a:ext cx="315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i="1">
                <a:solidFill>
                  <a:schemeClr val="bg1"/>
                </a:solidFill>
                <a:latin typeface="Calibri" panose="020F0502020204030204" pitchFamily="34" charset="0"/>
              </a:rPr>
              <a:t>of</a:t>
            </a:r>
            <a:endParaRPr lang="zh-CN" altLang="en-US" sz="1200" b="1" i="1">
              <a:solidFill>
                <a:schemeClr val="bg1"/>
              </a:solidFill>
              <a:latin typeface="Calibri" panose="020F0502020204030204" pitchFamily="34" charset="0"/>
              <a:ea typeface="宋体" panose="02010600030101010101" pitchFamily="2" charset="-122"/>
            </a:endParaRPr>
          </a:p>
        </p:txBody>
      </p:sp>
      <p:sp>
        <p:nvSpPr>
          <p:cNvPr id="102" name="15 CuadroTexto"/>
          <p:cNvSpPr txBox="1">
            <a:spLocks noChangeArrowheads="1"/>
          </p:cNvSpPr>
          <p:nvPr/>
        </p:nvSpPr>
        <p:spPr bwMode="auto">
          <a:xfrm>
            <a:off x="8051800" y="6157913"/>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schemeClr val="bg1"/>
                </a:solidFill>
                <a:latin typeface="Calibri" panose="020F0502020204030204" pitchFamily="34" charset="0"/>
              </a:rPr>
              <a:t>1</a:t>
            </a:r>
            <a:endParaRPr lang="zh-CN" altLang="en-US" sz="1200" b="1" dirty="0">
              <a:solidFill>
                <a:schemeClr val="bg1"/>
              </a:solidFill>
              <a:latin typeface="Calibri" panose="020F0502020204030204" pitchFamily="34" charset="0"/>
              <a:ea typeface="宋体" panose="02010600030101010101" pitchFamily="2" charset="-122"/>
            </a:endParaRPr>
          </a:p>
        </p:txBody>
      </p:sp>
      <p:sp>
        <p:nvSpPr>
          <p:cNvPr id="110" name="14 CuadroTexto"/>
          <p:cNvSpPr txBox="1">
            <a:spLocks noChangeArrowheads="1"/>
          </p:cNvSpPr>
          <p:nvPr/>
        </p:nvSpPr>
        <p:spPr bwMode="auto">
          <a:xfrm>
            <a:off x="7783513" y="6172200"/>
            <a:ext cx="315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i="1">
                <a:solidFill>
                  <a:schemeClr val="bg1"/>
                </a:solidFill>
                <a:latin typeface="Calibri" panose="020F0502020204030204" pitchFamily="34" charset="0"/>
              </a:rPr>
              <a:t>of</a:t>
            </a:r>
            <a:endParaRPr lang="zh-CN" altLang="en-US" sz="1200" b="1" i="1">
              <a:solidFill>
                <a:schemeClr val="bg1"/>
              </a:solidFill>
              <a:latin typeface="Calibri" panose="020F0502020204030204" pitchFamily="34" charset="0"/>
              <a:ea typeface="宋体" panose="02010600030101010101" pitchFamily="2" charset="-122"/>
            </a:endParaRPr>
          </a:p>
        </p:txBody>
      </p:sp>
      <p:sp>
        <p:nvSpPr>
          <p:cNvPr id="111" name="15 CuadroTexto"/>
          <p:cNvSpPr txBox="1">
            <a:spLocks noChangeArrowheads="1"/>
          </p:cNvSpPr>
          <p:nvPr/>
        </p:nvSpPr>
        <p:spPr bwMode="auto">
          <a:xfrm>
            <a:off x="8051800" y="6157913"/>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schemeClr val="bg1"/>
                </a:solidFill>
                <a:latin typeface="Calibri" panose="020F0502020204030204" pitchFamily="34" charset="0"/>
              </a:rPr>
              <a:t>1</a:t>
            </a:r>
            <a:endParaRPr lang="zh-CN" altLang="en-US" sz="1200" b="1" dirty="0">
              <a:solidFill>
                <a:schemeClr val="bg1"/>
              </a:solidFill>
              <a:latin typeface="Calibri" panose="020F0502020204030204" pitchFamily="34" charset="0"/>
              <a:ea typeface="宋体" panose="02010600030101010101" pitchFamily="2" charset="-122"/>
            </a:endParaRPr>
          </a:p>
        </p:txBody>
      </p:sp>
      <p:sp>
        <p:nvSpPr>
          <p:cNvPr id="112" name="矩形 111"/>
          <p:cNvSpPr/>
          <p:nvPr/>
        </p:nvSpPr>
        <p:spPr>
          <a:xfrm>
            <a:off x="0" y="5507556"/>
            <a:ext cx="9180314" cy="13562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2000" dirty="0" smtClean="0">
                <a:latin typeface="黑体" panose="02010609060101010101" pitchFamily="49" charset="-122"/>
                <a:ea typeface="黑体" panose="02010609060101010101" pitchFamily="49" charset="-122"/>
              </a:rPr>
              <a:t>                诚信 </a:t>
            </a:r>
            <a:r>
              <a:rPr lang="en-US" altLang="zh-CN" sz="2000" dirty="0" smtClean="0">
                <a:latin typeface="黑体" panose="02010609060101010101" pitchFamily="49" charset="-122"/>
                <a:ea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rPr>
              <a:t>创新 </a:t>
            </a:r>
            <a:r>
              <a:rPr lang="en-US" altLang="zh-CN" sz="2000" dirty="0" smtClean="0">
                <a:latin typeface="黑体" panose="02010609060101010101" pitchFamily="49" charset="-122"/>
                <a:ea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rPr>
              <a:t>安全</a:t>
            </a:r>
            <a:endParaRPr lang="en-US" altLang="zh-CN" sz="2000" dirty="0" smtClean="0">
              <a:latin typeface="黑体" panose="02010609060101010101" pitchFamily="49" charset="-122"/>
              <a:ea typeface="黑体" panose="02010609060101010101" pitchFamily="49" charset="-122"/>
            </a:endParaRPr>
          </a:p>
          <a:p>
            <a:pPr>
              <a:spcAft>
                <a:spcPts val="800"/>
              </a:spcAft>
            </a:pPr>
            <a:r>
              <a:rPr lang="en-US" altLang="zh-CN" sz="2000" dirty="0" smtClean="0"/>
              <a:t>                          Credibility </a:t>
            </a:r>
            <a:r>
              <a:rPr lang="en-US" altLang="zh-CN" sz="2000" dirty="0"/>
              <a:t>• Innovation • Safety</a:t>
            </a:r>
            <a:endParaRPr lang="en-US" altLang="zh-CN" sz="2000" dirty="0">
              <a:latin typeface="黑体" panose="02010609060101010101" pitchFamily="49" charset="-122"/>
              <a:ea typeface="黑体" panose="02010609060101010101" pitchFamily="49" charset="-122"/>
            </a:endParaRPr>
          </a:p>
        </p:txBody>
      </p:sp>
      <p:sp>
        <p:nvSpPr>
          <p:cNvPr id="117" name="13 CuadroTexto"/>
          <p:cNvSpPr txBox="1">
            <a:spLocks noChangeArrowheads="1"/>
          </p:cNvSpPr>
          <p:nvPr/>
        </p:nvSpPr>
        <p:spPr bwMode="auto">
          <a:xfrm>
            <a:off x="7655856" y="6057493"/>
            <a:ext cx="263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b="1" dirty="0" smtClean="0">
                <a:solidFill>
                  <a:schemeClr val="bg1"/>
                </a:solidFill>
                <a:latin typeface="Calibri" panose="020F0502020204030204" pitchFamily="34" charset="0"/>
              </a:rPr>
              <a:t>5</a:t>
            </a:r>
            <a:endParaRPr lang="zh-CN" altLang="en-US" sz="1200" b="1" dirty="0">
              <a:solidFill>
                <a:schemeClr val="bg1"/>
              </a:solidFill>
              <a:latin typeface="Calibri" panose="020F0502020204030204" pitchFamily="34" charset="0"/>
            </a:endParaRPr>
          </a:p>
        </p:txBody>
      </p:sp>
      <p:sp>
        <p:nvSpPr>
          <p:cNvPr id="119" name="15 CuadroTexto"/>
          <p:cNvSpPr txBox="1">
            <a:spLocks noChangeArrowheads="1"/>
          </p:cNvSpPr>
          <p:nvPr/>
        </p:nvSpPr>
        <p:spPr bwMode="auto">
          <a:xfrm>
            <a:off x="8194019"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schemeClr val="bg1"/>
                </a:solidFill>
                <a:latin typeface="Calibri" panose="020F0502020204030204" pitchFamily="34" charset="0"/>
              </a:rPr>
              <a:t>2</a:t>
            </a:r>
            <a:r>
              <a:rPr lang="en-US" altLang="zh-CN" sz="1200" b="1" dirty="0" smtClean="0">
                <a:solidFill>
                  <a:schemeClr val="bg1"/>
                </a:solidFill>
                <a:latin typeface="Calibri" panose="020F0502020204030204" pitchFamily="34" charset="0"/>
              </a:rPr>
              <a:t>6</a:t>
            </a:r>
            <a:endParaRPr lang="zh-CN" altLang="en-US" sz="1200" b="1" dirty="0">
              <a:solidFill>
                <a:schemeClr val="bg1"/>
              </a:solidFill>
              <a:latin typeface="Calibri" panose="020F0502020204030204" pitchFamily="34" charset="0"/>
              <a:ea typeface="宋体" panose="02010600030101010101" pitchFamily="2" charset="-122"/>
            </a:endParaRPr>
          </a:p>
        </p:txBody>
      </p:sp>
      <p:pic>
        <p:nvPicPr>
          <p:cNvPr id="120" name="Imagen 6" descr="C:\Users\Design\Documents\Edu\Product Launch\btns.png">
            <a:hlinkClick r:id="" action="ppaction://hlinkshowjump?jump=nextslid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5019" y="6127343"/>
            <a:ext cx="177800" cy="176213"/>
          </a:xfrm>
          <a:prstGeom prst="rect">
            <a:avLst/>
          </a:prstGeom>
          <a:noFill/>
          <a:ln>
            <a:noFill/>
          </a:ln>
          <a:extLst/>
        </p:spPr>
      </p:pic>
      <p:pic>
        <p:nvPicPr>
          <p:cNvPr id="121" name="Imagen 6" descr="C:\Users\Design\Documents\Edu\Product Launch\btns.png">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4394" y="6127343"/>
            <a:ext cx="177800" cy="176213"/>
          </a:xfrm>
          <a:prstGeom prst="rect">
            <a:avLst/>
          </a:prstGeom>
          <a:noFill/>
          <a:ln>
            <a:noFill/>
          </a:ln>
          <a:extLst/>
        </p:spPr>
      </p:pic>
      <p:sp>
        <p:nvSpPr>
          <p:cNvPr id="122" name="13 CuadroTexto"/>
          <p:cNvSpPr txBox="1">
            <a:spLocks noChangeArrowheads="1"/>
          </p:cNvSpPr>
          <p:nvPr/>
        </p:nvSpPr>
        <p:spPr bwMode="auto">
          <a:xfrm>
            <a:off x="7884368" y="6055905"/>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i="1" dirty="0">
                <a:solidFill>
                  <a:schemeClr val="bg1">
                    <a:lumMod val="95000"/>
                  </a:schemeClr>
                </a:solidFill>
                <a:latin typeface="Times New Roman" panose="02020603050405020304" pitchFamily="18" charset="0"/>
                <a:cs typeface="Times New Roman" panose="02020603050405020304" pitchFamily="18" charset="0"/>
              </a:rPr>
              <a:t>of</a:t>
            </a:r>
            <a:endParaRPr lang="zh-CN" altLang="en-US" sz="1200" i="1" dirty="0">
              <a:solidFill>
                <a:schemeClr val="bg1">
                  <a:lumMod val="9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96" name="Picture 20" descr="C:\Documents and Settings\songs\桌面\PPT\tpme标.jpg"/>
          <p:cNvPicPr>
            <a:picLocks noChangeAspect="1" noChangeArrowheads="1"/>
          </p:cNvPicPr>
          <p:nvPr/>
        </p:nvPicPr>
        <p:blipFill>
          <a:blip r:embed="rId6"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7399" y="5969964"/>
            <a:ext cx="770225" cy="411364"/>
          </a:xfrm>
          <a:prstGeom prst="rect">
            <a:avLst/>
          </a:prstGeom>
          <a:ln>
            <a:noFill/>
          </a:ln>
          <a:effectLst>
            <a:outerShdw blurRad="292100" dist="139700" dir="2700000" algn="tl" rotWithShape="0">
              <a:srgbClr val="333333">
                <a:alpha val="65000"/>
              </a:srgbClr>
            </a:outerShdw>
          </a:effectLst>
          <a:extLst/>
        </p:spPr>
      </p:pic>
      <p:pic>
        <p:nvPicPr>
          <p:cNvPr id="98" name="Picture 25" descr="D:\我的工作文件\宣传类\2013传播计划\宣传册\素材\宣传册\zxlogo.gif"/>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8974" y="5733256"/>
            <a:ext cx="886371" cy="881802"/>
          </a:xfrm>
          <a:prstGeom prst="rect">
            <a:avLst/>
          </a:prstGeom>
          <a:ln>
            <a:noFill/>
          </a:ln>
          <a:effectLst>
            <a:glow rad="50800">
              <a:schemeClr val="bg1">
                <a:alpha val="6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5 CuadroTexto"/>
          <p:cNvSpPr txBox="1">
            <a:spLocks noChangeArrowheads="1"/>
          </p:cNvSpPr>
          <p:nvPr/>
        </p:nvSpPr>
        <p:spPr bwMode="auto">
          <a:xfrm>
            <a:off x="484592" y="540109"/>
            <a:ext cx="60316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2800" dirty="0">
                <a:solidFill>
                  <a:schemeClr val="tx1"/>
                </a:solidFill>
                <a:latin typeface="华文细黑" panose="02010600040101010101" pitchFamily="2" charset="-122"/>
                <a:ea typeface="华文细黑" panose="02010600040101010101" pitchFamily="2" charset="-122"/>
              </a:rPr>
              <a:t>1.3 </a:t>
            </a:r>
            <a:r>
              <a:rPr lang="zh-CN" altLang="en-US" sz="2800" dirty="0" smtClean="0">
                <a:solidFill>
                  <a:schemeClr val="tx1"/>
                </a:solidFill>
                <a:latin typeface="华文细黑" panose="02010600040101010101" pitchFamily="2" charset="-122"/>
                <a:ea typeface="华文细黑" panose="02010600040101010101" pitchFamily="2" charset="-122"/>
              </a:rPr>
              <a:t>股东</a:t>
            </a:r>
            <a:r>
              <a:rPr lang="zh-CN" altLang="en-US" sz="2800" dirty="0">
                <a:solidFill>
                  <a:schemeClr val="tx1"/>
                </a:solidFill>
                <a:latin typeface="华文细黑" panose="02010600040101010101" pitchFamily="2" charset="-122"/>
                <a:ea typeface="华文细黑" panose="02010600040101010101" pitchFamily="2" charset="-122"/>
              </a:rPr>
              <a:t>介绍</a:t>
            </a:r>
            <a:r>
              <a:rPr lang="en-US" altLang="zh-CN" sz="2800" dirty="0" smtClean="0">
                <a:solidFill>
                  <a:schemeClr val="tx1"/>
                </a:solidFill>
                <a:latin typeface="华文细黑" panose="02010600040101010101" pitchFamily="2" charset="-122"/>
                <a:ea typeface="华文细黑" panose="02010600040101010101" pitchFamily="2" charset="-122"/>
              </a:rPr>
              <a:t>——</a:t>
            </a:r>
            <a:r>
              <a:rPr lang="zh-CN" altLang="en-US" sz="2800" dirty="0" smtClean="0">
                <a:solidFill>
                  <a:schemeClr val="tx1"/>
                </a:solidFill>
                <a:latin typeface="华文细黑" panose="02010600040101010101" pitchFamily="2" charset="-122"/>
                <a:ea typeface="华文细黑" panose="02010600040101010101" pitchFamily="2" charset="-122"/>
              </a:rPr>
              <a:t>国有</a:t>
            </a:r>
            <a:r>
              <a:rPr lang="en-US" altLang="zh-CN" sz="2800" dirty="0" smtClean="0">
                <a:solidFill>
                  <a:schemeClr val="tx1"/>
                </a:solidFill>
                <a:latin typeface="华文细黑" panose="02010600040101010101" pitchFamily="2" charset="-122"/>
                <a:ea typeface="华文细黑" panose="02010600040101010101" pitchFamily="2" charset="-122"/>
              </a:rPr>
              <a:t>75%</a:t>
            </a:r>
            <a:endParaRPr lang="zh-CN" altLang="en-US" sz="2800" dirty="0">
              <a:solidFill>
                <a:schemeClr val="tx1"/>
              </a:solidFill>
              <a:latin typeface="华文细黑" panose="02010600040101010101" pitchFamily="2" charset="-122"/>
              <a:ea typeface="华文细黑" panose="02010600040101010101" pitchFamily="2" charset="-122"/>
            </a:endParaRPr>
          </a:p>
        </p:txBody>
      </p:sp>
      <p:sp>
        <p:nvSpPr>
          <p:cNvPr id="22" name="14 CuadroTexto"/>
          <p:cNvSpPr txBox="1">
            <a:spLocks noChangeArrowheads="1"/>
          </p:cNvSpPr>
          <p:nvPr/>
        </p:nvSpPr>
        <p:spPr bwMode="auto">
          <a:xfrm>
            <a:off x="7781043" y="6172200"/>
            <a:ext cx="31838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i="1">
                <a:solidFill>
                  <a:schemeClr val="bg1"/>
                </a:solidFill>
                <a:latin typeface="Calibri" panose="020F0502020204030204" pitchFamily="34" charset="0"/>
              </a:rPr>
              <a:t>of</a:t>
            </a:r>
            <a:endParaRPr lang="zh-CN" altLang="en-US" sz="1200" b="1" i="1">
              <a:solidFill>
                <a:schemeClr val="bg1"/>
              </a:solidFill>
              <a:latin typeface="Calibri" panose="020F0502020204030204" pitchFamily="34" charset="0"/>
              <a:ea typeface="宋体" panose="02010600030101010101" pitchFamily="2" charset="-122"/>
            </a:endParaRPr>
          </a:p>
        </p:txBody>
      </p:sp>
      <p:sp>
        <p:nvSpPr>
          <p:cNvPr id="23" name="15 CuadroTexto"/>
          <p:cNvSpPr txBox="1">
            <a:spLocks noChangeArrowheads="1"/>
          </p:cNvSpPr>
          <p:nvPr/>
        </p:nvSpPr>
        <p:spPr bwMode="auto">
          <a:xfrm>
            <a:off x="8049742" y="6157913"/>
            <a:ext cx="2652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schemeClr val="bg1"/>
                </a:solidFill>
                <a:latin typeface="Calibri" panose="020F0502020204030204" pitchFamily="34" charset="0"/>
              </a:rPr>
              <a:t>1</a:t>
            </a:r>
            <a:endParaRPr lang="zh-CN" altLang="en-US" sz="1200" b="1" dirty="0">
              <a:solidFill>
                <a:schemeClr val="bg1"/>
              </a:solidFill>
              <a:latin typeface="Calibri" panose="020F0502020204030204" pitchFamily="34" charset="0"/>
              <a:ea typeface="宋体" panose="02010600030101010101" pitchFamily="2" charset="-122"/>
            </a:endParaRPr>
          </a:p>
        </p:txBody>
      </p:sp>
      <p:sp>
        <p:nvSpPr>
          <p:cNvPr id="31" name="14 CuadroTexto"/>
          <p:cNvSpPr txBox="1">
            <a:spLocks noChangeArrowheads="1"/>
          </p:cNvSpPr>
          <p:nvPr/>
        </p:nvSpPr>
        <p:spPr bwMode="auto">
          <a:xfrm>
            <a:off x="7783513" y="6172200"/>
            <a:ext cx="315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i="1">
                <a:solidFill>
                  <a:schemeClr val="bg1"/>
                </a:solidFill>
                <a:latin typeface="Calibri" panose="020F0502020204030204" pitchFamily="34" charset="0"/>
              </a:rPr>
              <a:t>of</a:t>
            </a:r>
            <a:endParaRPr lang="zh-CN" altLang="en-US" sz="1200" b="1" i="1">
              <a:solidFill>
                <a:schemeClr val="bg1"/>
              </a:solidFill>
              <a:latin typeface="Calibri" panose="020F0502020204030204" pitchFamily="34" charset="0"/>
              <a:ea typeface="宋体" panose="02010600030101010101" pitchFamily="2" charset="-122"/>
            </a:endParaRPr>
          </a:p>
        </p:txBody>
      </p:sp>
      <p:sp>
        <p:nvSpPr>
          <p:cNvPr id="32" name="15 CuadroTexto"/>
          <p:cNvSpPr txBox="1">
            <a:spLocks noChangeArrowheads="1"/>
          </p:cNvSpPr>
          <p:nvPr/>
        </p:nvSpPr>
        <p:spPr bwMode="auto">
          <a:xfrm>
            <a:off x="8051800" y="6157913"/>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schemeClr val="bg1"/>
                </a:solidFill>
                <a:latin typeface="Calibri" panose="020F0502020204030204" pitchFamily="34" charset="0"/>
              </a:rPr>
              <a:t>1</a:t>
            </a:r>
            <a:endParaRPr lang="zh-CN" altLang="en-US" sz="1200" b="1" dirty="0">
              <a:solidFill>
                <a:schemeClr val="bg1"/>
              </a:solidFill>
              <a:latin typeface="Calibri" panose="020F0502020204030204" pitchFamily="34" charset="0"/>
              <a:ea typeface="宋体" panose="02010600030101010101" pitchFamily="2" charset="-122"/>
            </a:endParaRPr>
          </a:p>
        </p:txBody>
      </p:sp>
      <p:sp>
        <p:nvSpPr>
          <p:cNvPr id="33" name="矩形 32"/>
          <p:cNvSpPr/>
          <p:nvPr/>
        </p:nvSpPr>
        <p:spPr>
          <a:xfrm>
            <a:off x="0" y="5507556"/>
            <a:ext cx="9180314" cy="13562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2000" dirty="0" smtClean="0">
                <a:latin typeface="黑体" panose="02010609060101010101" pitchFamily="49" charset="-122"/>
                <a:ea typeface="黑体" panose="02010609060101010101" pitchFamily="49" charset="-122"/>
              </a:rPr>
              <a:t>                诚信 </a:t>
            </a:r>
            <a:r>
              <a:rPr lang="en-US" altLang="zh-CN" sz="2000" dirty="0" smtClean="0">
                <a:latin typeface="黑体" panose="02010609060101010101" pitchFamily="49" charset="-122"/>
                <a:ea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rPr>
              <a:t>创新 </a:t>
            </a:r>
            <a:r>
              <a:rPr lang="en-US" altLang="zh-CN" sz="2000" dirty="0" smtClean="0">
                <a:latin typeface="黑体" panose="02010609060101010101" pitchFamily="49" charset="-122"/>
                <a:ea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rPr>
              <a:t>安全</a:t>
            </a:r>
            <a:endParaRPr lang="en-US" altLang="zh-CN" sz="2000" dirty="0" smtClean="0">
              <a:latin typeface="黑体" panose="02010609060101010101" pitchFamily="49" charset="-122"/>
              <a:ea typeface="黑体" panose="02010609060101010101" pitchFamily="49" charset="-122"/>
            </a:endParaRPr>
          </a:p>
          <a:p>
            <a:pPr>
              <a:spcAft>
                <a:spcPts val="800"/>
              </a:spcAft>
            </a:pPr>
            <a:r>
              <a:rPr lang="en-US" altLang="zh-CN" sz="2000" dirty="0" smtClean="0"/>
              <a:t>                          Credibility </a:t>
            </a:r>
            <a:r>
              <a:rPr lang="en-US" altLang="zh-CN" sz="2000" dirty="0"/>
              <a:t>• Innovation • Safety</a:t>
            </a:r>
            <a:endParaRPr lang="en-US" altLang="zh-CN" sz="2000" dirty="0">
              <a:latin typeface="黑体" panose="02010609060101010101" pitchFamily="49" charset="-122"/>
              <a:ea typeface="黑体" panose="02010609060101010101" pitchFamily="49" charset="-122"/>
            </a:endParaRPr>
          </a:p>
        </p:txBody>
      </p:sp>
      <p:sp>
        <p:nvSpPr>
          <p:cNvPr id="35" name="13 CuadroTexto"/>
          <p:cNvSpPr txBox="1">
            <a:spLocks noChangeArrowheads="1"/>
          </p:cNvSpPr>
          <p:nvPr/>
        </p:nvSpPr>
        <p:spPr bwMode="auto">
          <a:xfrm>
            <a:off x="7655856" y="6057493"/>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b="1" dirty="0" smtClean="0">
                <a:solidFill>
                  <a:schemeClr val="bg1"/>
                </a:solidFill>
                <a:latin typeface="Calibri" panose="020F0502020204030204" pitchFamily="34" charset="0"/>
              </a:rPr>
              <a:t>6</a:t>
            </a:r>
            <a:endParaRPr lang="zh-CN" altLang="en-US" sz="1200" b="1" dirty="0">
              <a:solidFill>
                <a:schemeClr val="bg1"/>
              </a:solidFill>
              <a:latin typeface="Calibri" panose="020F0502020204030204" pitchFamily="34" charset="0"/>
            </a:endParaRPr>
          </a:p>
        </p:txBody>
      </p:sp>
      <p:sp>
        <p:nvSpPr>
          <p:cNvPr id="36" name="15 CuadroTexto"/>
          <p:cNvSpPr txBox="1">
            <a:spLocks noChangeArrowheads="1"/>
          </p:cNvSpPr>
          <p:nvPr/>
        </p:nvSpPr>
        <p:spPr bwMode="auto">
          <a:xfrm>
            <a:off x="8194019"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schemeClr val="bg1"/>
                </a:solidFill>
                <a:latin typeface="Calibri" panose="020F0502020204030204" pitchFamily="34" charset="0"/>
              </a:rPr>
              <a:t>2</a:t>
            </a:r>
            <a:r>
              <a:rPr lang="en-US" altLang="zh-CN" sz="1200" b="1" dirty="0" smtClean="0">
                <a:solidFill>
                  <a:schemeClr val="bg1"/>
                </a:solidFill>
                <a:latin typeface="Calibri" panose="020F0502020204030204" pitchFamily="34" charset="0"/>
              </a:rPr>
              <a:t>6</a:t>
            </a:r>
            <a:endParaRPr lang="zh-CN" altLang="en-US" sz="1200" b="1" dirty="0">
              <a:solidFill>
                <a:schemeClr val="bg1"/>
              </a:solidFill>
              <a:latin typeface="Calibri" panose="020F0502020204030204" pitchFamily="34" charset="0"/>
              <a:ea typeface="宋体" panose="02010600030101010101" pitchFamily="2" charset="-122"/>
            </a:endParaRPr>
          </a:p>
        </p:txBody>
      </p:sp>
      <p:pic>
        <p:nvPicPr>
          <p:cNvPr id="37" name="Imagen 6" descr="C:\Users\Design\Documents\Edu\Product Launch\btns.png">
            <a:hlinkClick r:id="" action="ppaction://hlinkshowjump?jump=nextslide"/>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5019" y="6127343"/>
            <a:ext cx="177800" cy="176213"/>
          </a:xfrm>
          <a:prstGeom prst="rect">
            <a:avLst/>
          </a:prstGeom>
          <a:noFill/>
          <a:ln>
            <a:noFill/>
          </a:ln>
          <a:extLst/>
        </p:spPr>
      </p:pic>
      <p:pic>
        <p:nvPicPr>
          <p:cNvPr id="38" name="Imagen 6" descr="C:\Users\Design\Documents\Edu\Product Launch\btns.png">
            <a:hlinkClick r:id="" action="ppaction://hlinkshowjump?jump=previous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4394" y="6127343"/>
            <a:ext cx="177800" cy="176213"/>
          </a:xfrm>
          <a:prstGeom prst="rect">
            <a:avLst/>
          </a:prstGeom>
          <a:noFill/>
          <a:ln>
            <a:noFill/>
          </a:ln>
          <a:extLst/>
        </p:spPr>
      </p:pic>
      <p:sp>
        <p:nvSpPr>
          <p:cNvPr id="39" name="13 CuadroTexto"/>
          <p:cNvSpPr txBox="1">
            <a:spLocks noChangeArrowheads="1"/>
          </p:cNvSpPr>
          <p:nvPr/>
        </p:nvSpPr>
        <p:spPr bwMode="auto">
          <a:xfrm>
            <a:off x="7884368" y="6055905"/>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i="1" dirty="0">
                <a:solidFill>
                  <a:schemeClr val="bg1">
                    <a:lumMod val="95000"/>
                  </a:schemeClr>
                </a:solidFill>
                <a:latin typeface="Times New Roman" panose="02020603050405020304" pitchFamily="18" charset="0"/>
                <a:cs typeface="Times New Roman" panose="02020603050405020304" pitchFamily="18" charset="0"/>
              </a:rPr>
              <a:t>of</a:t>
            </a:r>
            <a:endParaRPr lang="zh-CN" altLang="en-US" sz="1200" i="1" dirty="0">
              <a:solidFill>
                <a:schemeClr val="bg1">
                  <a:lumMod val="9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6" name="Picture 20" descr="C:\Documents and Settings\songs\桌面\PPT\tpme标.jpg"/>
          <p:cNvPicPr>
            <a:picLocks noChangeAspect="1" noChangeArrowheads="1"/>
          </p:cNvPicPr>
          <p:nvPr/>
        </p:nvPicPr>
        <p:blipFill>
          <a:blip r:embed="rId4"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7399" y="5969964"/>
            <a:ext cx="770225" cy="411364"/>
          </a:xfrm>
          <a:prstGeom prst="rect">
            <a:avLst/>
          </a:prstGeom>
          <a:ln>
            <a:noFill/>
          </a:ln>
          <a:effectLst>
            <a:outerShdw blurRad="292100" dist="139700" dir="2700000" algn="tl" rotWithShape="0">
              <a:srgbClr val="333333">
                <a:alpha val="65000"/>
              </a:srgbClr>
            </a:outerShdw>
          </a:effectLst>
          <a:extLst/>
        </p:spPr>
      </p:pic>
      <p:pic>
        <p:nvPicPr>
          <p:cNvPr id="27" name="Picture 25" descr="D:\我的工作文件\宣传类\2013传播计划\宣传册\素材\宣传册\zxlogo.gif"/>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8974" y="5733256"/>
            <a:ext cx="886371" cy="8818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0" name="3 CuadroTexto"/>
          <p:cNvSpPr txBox="1">
            <a:spLocks noChangeArrowheads="1"/>
          </p:cNvSpPr>
          <p:nvPr/>
        </p:nvSpPr>
        <p:spPr bwMode="auto">
          <a:xfrm>
            <a:off x="395536" y="3672747"/>
            <a:ext cx="1785413"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spcBef>
                <a:spcPct val="0"/>
              </a:spcBef>
              <a:spcAft>
                <a:spcPts val="600"/>
              </a:spcAft>
              <a:buClrTx/>
              <a:buFontTx/>
              <a:buNone/>
            </a:pPr>
            <a:r>
              <a:rPr lang="zh-CN" altLang="en-US" sz="2000" dirty="0">
                <a:solidFill>
                  <a:srgbClr val="D3532B"/>
                </a:solidFill>
                <a:latin typeface="华文细黑" panose="02010600040101010101" pitchFamily="2" charset="-122"/>
                <a:ea typeface="华文细黑" panose="02010600040101010101" pitchFamily="2" charset="-122"/>
              </a:rPr>
              <a:t>中国中信集团</a:t>
            </a:r>
            <a:endParaRPr lang="en-US" altLang="zh-CN" sz="2000" dirty="0">
              <a:solidFill>
                <a:srgbClr val="D3532B"/>
              </a:solidFill>
              <a:latin typeface="华文细黑" panose="02010600040101010101" pitchFamily="2" charset="-122"/>
              <a:ea typeface="华文细黑" panose="02010600040101010101" pitchFamily="2" charset="-122"/>
            </a:endParaRPr>
          </a:p>
          <a:p>
            <a:pPr algn="just" eaLnBrk="1" hangingPunct="1">
              <a:spcBef>
                <a:spcPct val="0"/>
              </a:spcBef>
              <a:spcAft>
                <a:spcPts val="600"/>
              </a:spcAft>
              <a:buClrTx/>
              <a:buFontTx/>
              <a:buNone/>
            </a:pPr>
            <a:r>
              <a:rPr lang="en-US" altLang="zh-CN" sz="1200" dirty="0">
                <a:solidFill>
                  <a:srgbClr val="7F7F7F"/>
                </a:solidFill>
                <a:latin typeface="华文细黑" panose="02010600040101010101" pitchFamily="2" charset="-122"/>
                <a:ea typeface="华文细黑" panose="02010600040101010101" pitchFamily="2" charset="-122"/>
              </a:rPr>
              <a:t>1979</a:t>
            </a:r>
            <a:r>
              <a:rPr lang="zh-CN" altLang="en-US" sz="1200" dirty="0">
                <a:solidFill>
                  <a:srgbClr val="7F7F7F"/>
                </a:solidFill>
                <a:latin typeface="华文细黑" panose="02010600040101010101" pitchFamily="2" charset="-122"/>
                <a:ea typeface="华文细黑" panose="02010600040101010101" pitchFamily="2" charset="-122"/>
              </a:rPr>
              <a:t>年由荣毅仁先生创办，现发展为金融与实业并举的大型综合性跨国企业集团。</a:t>
            </a:r>
            <a:r>
              <a:rPr lang="en-US" altLang="zh-CN" sz="1200" dirty="0">
                <a:solidFill>
                  <a:srgbClr val="7F7F7F"/>
                </a:solidFill>
                <a:latin typeface="华文细黑" panose="02010600040101010101" pitchFamily="2" charset="-122"/>
                <a:ea typeface="华文细黑" panose="02010600040101010101" pitchFamily="2" charset="-122"/>
              </a:rPr>
              <a:t>2009</a:t>
            </a:r>
            <a:r>
              <a:rPr lang="zh-CN" altLang="en-US" sz="1200" dirty="0">
                <a:solidFill>
                  <a:srgbClr val="7F7F7F"/>
                </a:solidFill>
                <a:latin typeface="华文细黑" panose="02010600040101010101" pitchFamily="2" charset="-122"/>
                <a:ea typeface="华文细黑" panose="02010600040101010101" pitchFamily="2" charset="-122"/>
              </a:rPr>
              <a:t>年以来，连续三年入选美国</a:t>
            </a:r>
            <a:r>
              <a:rPr lang="en-US" altLang="zh-CN" sz="1200" dirty="0">
                <a:solidFill>
                  <a:srgbClr val="7F7F7F"/>
                </a:solidFill>
                <a:latin typeface="华文细黑" panose="02010600040101010101" pitchFamily="2" charset="-122"/>
                <a:ea typeface="华文细黑" panose="02010600040101010101" pitchFamily="2" charset="-122"/>
              </a:rPr>
              <a:t>《</a:t>
            </a:r>
            <a:r>
              <a:rPr lang="zh-CN" altLang="en-US" sz="1200" dirty="0">
                <a:solidFill>
                  <a:srgbClr val="7F7F7F"/>
                </a:solidFill>
                <a:latin typeface="华文细黑" panose="02010600040101010101" pitchFamily="2" charset="-122"/>
                <a:ea typeface="华文细黑" panose="02010600040101010101" pitchFamily="2" charset="-122"/>
              </a:rPr>
              <a:t>财富</a:t>
            </a:r>
            <a:r>
              <a:rPr lang="en-US" altLang="zh-CN" sz="1200" dirty="0">
                <a:solidFill>
                  <a:srgbClr val="7F7F7F"/>
                </a:solidFill>
                <a:latin typeface="华文细黑" panose="02010600040101010101" pitchFamily="2" charset="-122"/>
                <a:ea typeface="华文细黑" panose="02010600040101010101" pitchFamily="2" charset="-122"/>
              </a:rPr>
              <a:t>》</a:t>
            </a:r>
            <a:r>
              <a:rPr lang="zh-CN" altLang="en-US" sz="1200" dirty="0">
                <a:solidFill>
                  <a:srgbClr val="7F7F7F"/>
                </a:solidFill>
                <a:latin typeface="华文细黑" panose="02010600040101010101" pitchFamily="2" charset="-122"/>
                <a:ea typeface="华文细黑" panose="02010600040101010101" pitchFamily="2" charset="-122"/>
              </a:rPr>
              <a:t>杂志“世界</a:t>
            </a:r>
            <a:r>
              <a:rPr lang="en-US" altLang="zh-CN" sz="1200" dirty="0">
                <a:solidFill>
                  <a:srgbClr val="7F7F7F"/>
                </a:solidFill>
                <a:latin typeface="华文细黑" panose="02010600040101010101" pitchFamily="2" charset="-122"/>
                <a:ea typeface="华文细黑" panose="02010600040101010101" pitchFamily="2" charset="-122"/>
              </a:rPr>
              <a:t>500</a:t>
            </a:r>
            <a:r>
              <a:rPr lang="zh-CN" altLang="en-US" sz="1200" dirty="0">
                <a:solidFill>
                  <a:srgbClr val="7F7F7F"/>
                </a:solidFill>
                <a:latin typeface="华文细黑" panose="02010600040101010101" pitchFamily="2" charset="-122"/>
                <a:ea typeface="华文细黑" panose="02010600040101010101" pitchFamily="2" charset="-122"/>
              </a:rPr>
              <a:t>强”企业排行榜。</a:t>
            </a:r>
            <a:endParaRPr lang="en-US" sz="1200" dirty="0">
              <a:solidFill>
                <a:srgbClr val="7F7F7F"/>
              </a:solidFill>
              <a:latin typeface="华文细黑" panose="02010600040101010101" pitchFamily="2" charset="-122"/>
              <a:ea typeface="华文细黑" panose="02010600040101010101" pitchFamily="2" charset="-122"/>
            </a:endParaRPr>
          </a:p>
        </p:txBody>
      </p:sp>
      <p:grpSp>
        <p:nvGrpSpPr>
          <p:cNvPr id="41" name="Group 14"/>
          <p:cNvGrpSpPr>
            <a:grpSpLocks/>
          </p:cNvGrpSpPr>
          <p:nvPr/>
        </p:nvGrpSpPr>
        <p:grpSpPr bwMode="auto">
          <a:xfrm>
            <a:off x="2451143" y="1412776"/>
            <a:ext cx="45719" cy="2597162"/>
            <a:chOff x="0" y="0"/>
            <a:chExt cx="14288" cy="1589078"/>
          </a:xfrm>
        </p:grpSpPr>
        <p:cxnSp>
          <p:nvCxnSpPr>
            <p:cNvPr id="42" name="9 Conector recto"/>
            <p:cNvCxnSpPr>
              <a:cxnSpLocks noChangeShapeType="1"/>
            </p:cNvCxnSpPr>
            <p:nvPr/>
          </p:nvCxnSpPr>
          <p:spPr bwMode="auto">
            <a:xfrm>
              <a:off x="0" y="0"/>
              <a:ext cx="0" cy="1589078"/>
            </a:xfrm>
            <a:prstGeom prst="line">
              <a:avLst/>
            </a:prstGeom>
            <a:noFill/>
            <a:ln w="9525">
              <a:solidFill>
                <a:srgbClr val="D9D9D9"/>
              </a:solidFill>
              <a:round/>
              <a:headEnd/>
              <a:tailEnd/>
            </a:ln>
            <a:extLst>
              <a:ext uri="{909E8E84-426E-40DD-AFC4-6F175D3DCCD1}">
                <a14:hiddenFill xmlns:a14="http://schemas.microsoft.com/office/drawing/2010/main">
                  <a:noFill/>
                </a14:hiddenFill>
              </a:ext>
            </a:extLst>
          </p:spPr>
        </p:cxnSp>
        <p:cxnSp>
          <p:nvCxnSpPr>
            <p:cNvPr id="43" name="10 Conector recto"/>
            <p:cNvCxnSpPr>
              <a:cxnSpLocks noChangeShapeType="1"/>
            </p:cNvCxnSpPr>
            <p:nvPr/>
          </p:nvCxnSpPr>
          <p:spPr bwMode="auto">
            <a:xfrm>
              <a:off x="14288" y="0"/>
              <a:ext cx="0" cy="158907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cxnSp>
      </p:grpSp>
      <p:sp>
        <p:nvSpPr>
          <p:cNvPr id="44" name="3 CuadroTexto"/>
          <p:cNvSpPr txBox="1">
            <a:spLocks noChangeArrowheads="1"/>
          </p:cNvSpPr>
          <p:nvPr/>
        </p:nvSpPr>
        <p:spPr bwMode="auto">
          <a:xfrm>
            <a:off x="2699791" y="3712434"/>
            <a:ext cx="2108565"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spcBef>
                <a:spcPct val="0"/>
              </a:spcBef>
              <a:spcAft>
                <a:spcPts val="600"/>
              </a:spcAft>
              <a:buClrTx/>
              <a:buFontTx/>
              <a:buNone/>
            </a:pPr>
            <a:r>
              <a:rPr lang="zh-CN" altLang="en-US" sz="2000" dirty="0">
                <a:solidFill>
                  <a:srgbClr val="D3532B"/>
                </a:solidFill>
                <a:latin typeface="华文细黑" panose="02010600040101010101" pitchFamily="2" charset="-122"/>
                <a:ea typeface="华文细黑" panose="02010600040101010101" pitchFamily="2" charset="-122"/>
              </a:rPr>
              <a:t>天津产权交易中心</a:t>
            </a:r>
            <a:endParaRPr lang="en-US" altLang="zh-CN" sz="2000" dirty="0">
              <a:solidFill>
                <a:srgbClr val="D3532B"/>
              </a:solidFill>
              <a:latin typeface="华文细黑" panose="02010600040101010101" pitchFamily="2" charset="-122"/>
              <a:ea typeface="华文细黑" panose="02010600040101010101" pitchFamily="2" charset="-122"/>
            </a:endParaRPr>
          </a:p>
          <a:p>
            <a:pPr algn="just" eaLnBrk="1" hangingPunct="1">
              <a:spcBef>
                <a:spcPct val="0"/>
              </a:spcBef>
              <a:spcAft>
                <a:spcPts val="600"/>
              </a:spcAft>
              <a:buClrTx/>
              <a:buFontTx/>
              <a:buNone/>
            </a:pPr>
            <a:r>
              <a:rPr lang="en-US" altLang="zh-CN" sz="1200" dirty="0">
                <a:solidFill>
                  <a:srgbClr val="7F7F7F"/>
                </a:solidFill>
                <a:latin typeface="华文细黑" panose="02010600040101010101" pitchFamily="2" charset="-122"/>
                <a:ea typeface="华文细黑" panose="02010600040101010101" pitchFamily="2" charset="-122"/>
              </a:rPr>
              <a:t>1994</a:t>
            </a:r>
            <a:r>
              <a:rPr lang="zh-CN" altLang="en-US" sz="1200" dirty="0">
                <a:solidFill>
                  <a:srgbClr val="7F7F7F"/>
                </a:solidFill>
                <a:latin typeface="华文细黑" panose="02010600040101010101" pitchFamily="2" charset="-122"/>
                <a:ea typeface="华文细黑" panose="02010600040101010101" pitchFamily="2" charset="-122"/>
              </a:rPr>
              <a:t>年经天津市政府批准建立，</a:t>
            </a:r>
            <a:r>
              <a:rPr lang="en-US" altLang="zh-CN" sz="1200" dirty="0">
                <a:solidFill>
                  <a:srgbClr val="7F7F7F"/>
                </a:solidFill>
                <a:latin typeface="华文细黑" panose="02010600040101010101" pitchFamily="2" charset="-122"/>
                <a:ea typeface="华文细黑" panose="02010600040101010101" pitchFamily="2" charset="-122"/>
              </a:rPr>
              <a:t>2012</a:t>
            </a:r>
            <a:r>
              <a:rPr lang="zh-CN" altLang="en-US" sz="1200" dirty="0">
                <a:solidFill>
                  <a:srgbClr val="7F7F7F"/>
                </a:solidFill>
                <a:latin typeface="华文细黑" panose="02010600040101010101" pitchFamily="2" charset="-122"/>
                <a:ea typeface="华文细黑" panose="02010600040101010101" pitchFamily="2" charset="-122"/>
              </a:rPr>
              <a:t>年被制定为国管局的中央国家机关行政事业单位资产处置平台，成为三大中央级国有资产交易平台之一。</a:t>
            </a:r>
            <a:endParaRPr lang="en-US" sz="1200" dirty="0">
              <a:solidFill>
                <a:srgbClr val="7F7F7F"/>
              </a:solidFill>
              <a:latin typeface="华文细黑" panose="02010600040101010101" pitchFamily="2" charset="-122"/>
              <a:ea typeface="华文细黑" panose="02010600040101010101" pitchFamily="2" charset="-122"/>
            </a:endParaRPr>
          </a:p>
        </p:txBody>
      </p:sp>
      <p:sp>
        <p:nvSpPr>
          <p:cNvPr id="45" name="3 CuadroTexto"/>
          <p:cNvSpPr txBox="1">
            <a:spLocks noChangeArrowheads="1"/>
          </p:cNvSpPr>
          <p:nvPr/>
        </p:nvSpPr>
        <p:spPr bwMode="auto">
          <a:xfrm>
            <a:off x="5148064" y="3672747"/>
            <a:ext cx="1785414" cy="167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spcBef>
                <a:spcPct val="0"/>
              </a:spcBef>
              <a:spcAft>
                <a:spcPts val="600"/>
              </a:spcAft>
              <a:buClrTx/>
              <a:buFontTx/>
              <a:buNone/>
            </a:pPr>
            <a:r>
              <a:rPr lang="zh-CN" altLang="en-US" sz="2000" dirty="0">
                <a:solidFill>
                  <a:srgbClr val="D3532B"/>
                </a:solidFill>
                <a:latin typeface="Calibri" panose="020F0502020204030204" pitchFamily="34" charset="0"/>
                <a:ea typeface="宋体" panose="02010600030101010101" pitchFamily="2" charset="-122"/>
              </a:rPr>
              <a:t>中国黄金集团</a:t>
            </a:r>
            <a:endParaRPr lang="en-US" altLang="zh-CN" sz="2000" dirty="0">
              <a:solidFill>
                <a:srgbClr val="D3532B"/>
              </a:solidFill>
              <a:latin typeface="Calibri" panose="020F0502020204030204" pitchFamily="34" charset="0"/>
              <a:ea typeface="宋体" panose="02010600030101010101" pitchFamily="2" charset="-122"/>
            </a:endParaRPr>
          </a:p>
          <a:p>
            <a:pPr algn="just" eaLnBrk="1" hangingPunct="1">
              <a:spcBef>
                <a:spcPct val="0"/>
              </a:spcBef>
              <a:spcAft>
                <a:spcPts val="600"/>
              </a:spcAft>
              <a:buClrTx/>
              <a:buFontTx/>
              <a:buNone/>
            </a:pPr>
            <a:r>
              <a:rPr lang="en-US" altLang="zh-CN" sz="1200" dirty="0">
                <a:solidFill>
                  <a:srgbClr val="7F7F7F"/>
                </a:solidFill>
                <a:latin typeface="华文细黑" panose="02010600040101010101" pitchFamily="2" charset="-122"/>
                <a:ea typeface="华文细黑" panose="02010600040101010101" pitchFamily="2" charset="-122"/>
              </a:rPr>
              <a:t>2003</a:t>
            </a:r>
            <a:r>
              <a:rPr lang="zh-CN" altLang="en-US" sz="1200" dirty="0">
                <a:solidFill>
                  <a:srgbClr val="7F7F7F"/>
                </a:solidFill>
                <a:latin typeface="华文细黑" panose="02010600040101010101" pitchFamily="2" charset="-122"/>
                <a:ea typeface="华文细黑" panose="02010600040101010101" pitchFamily="2" charset="-122"/>
              </a:rPr>
              <a:t>年组建，我国黄金行业中唯一一家中央企业，前身为成立于</a:t>
            </a:r>
            <a:r>
              <a:rPr lang="en-US" altLang="zh-CN" sz="1200" dirty="0">
                <a:solidFill>
                  <a:srgbClr val="7F7F7F"/>
                </a:solidFill>
                <a:latin typeface="华文细黑" panose="02010600040101010101" pitchFamily="2" charset="-122"/>
                <a:ea typeface="华文细黑" panose="02010600040101010101" pitchFamily="2" charset="-122"/>
              </a:rPr>
              <a:t>1979</a:t>
            </a:r>
            <a:r>
              <a:rPr lang="zh-CN" altLang="en-US" sz="1200" dirty="0">
                <a:solidFill>
                  <a:srgbClr val="7F7F7F"/>
                </a:solidFill>
                <a:latin typeface="华文细黑" panose="02010600040101010101" pitchFamily="2" charset="-122"/>
                <a:ea typeface="华文细黑" panose="02010600040101010101" pitchFamily="2" charset="-122"/>
              </a:rPr>
              <a:t>年的中国黄金总公司是中国黄金协会会长单位，是世界黄金协会在中国的唯一会员单位。</a:t>
            </a:r>
            <a:endParaRPr lang="en-US" sz="1200" dirty="0">
              <a:solidFill>
                <a:srgbClr val="7F7F7F"/>
              </a:solidFill>
              <a:latin typeface="华文细黑" panose="02010600040101010101" pitchFamily="2" charset="-122"/>
              <a:ea typeface="华文细黑" panose="02010600040101010101" pitchFamily="2" charset="-122"/>
            </a:endParaRPr>
          </a:p>
        </p:txBody>
      </p:sp>
      <p:grpSp>
        <p:nvGrpSpPr>
          <p:cNvPr id="46" name="Group 21"/>
          <p:cNvGrpSpPr>
            <a:grpSpLocks/>
          </p:cNvGrpSpPr>
          <p:nvPr/>
        </p:nvGrpSpPr>
        <p:grpSpPr bwMode="auto">
          <a:xfrm>
            <a:off x="4808357" y="1412776"/>
            <a:ext cx="45719" cy="2597162"/>
            <a:chOff x="0" y="0"/>
            <a:chExt cx="14288" cy="1589078"/>
          </a:xfrm>
        </p:grpSpPr>
        <p:cxnSp>
          <p:nvCxnSpPr>
            <p:cNvPr id="47" name="9 Conector recto"/>
            <p:cNvCxnSpPr>
              <a:cxnSpLocks noChangeShapeType="1"/>
            </p:cNvCxnSpPr>
            <p:nvPr/>
          </p:nvCxnSpPr>
          <p:spPr bwMode="auto">
            <a:xfrm>
              <a:off x="0" y="0"/>
              <a:ext cx="0" cy="1589078"/>
            </a:xfrm>
            <a:prstGeom prst="line">
              <a:avLst/>
            </a:prstGeom>
            <a:noFill/>
            <a:ln w="9525">
              <a:solidFill>
                <a:srgbClr val="D9D9D9"/>
              </a:solidFill>
              <a:round/>
              <a:headEnd/>
              <a:tailEnd/>
            </a:ln>
            <a:extLst>
              <a:ext uri="{909E8E84-426E-40DD-AFC4-6F175D3DCCD1}">
                <a14:hiddenFill xmlns:a14="http://schemas.microsoft.com/office/drawing/2010/main">
                  <a:noFill/>
                </a14:hiddenFill>
              </a:ext>
            </a:extLst>
          </p:spPr>
        </p:cxnSp>
        <p:cxnSp>
          <p:nvCxnSpPr>
            <p:cNvPr id="48" name="10 Conector recto"/>
            <p:cNvCxnSpPr>
              <a:cxnSpLocks noChangeShapeType="1"/>
            </p:cNvCxnSpPr>
            <p:nvPr/>
          </p:nvCxnSpPr>
          <p:spPr bwMode="auto">
            <a:xfrm>
              <a:off x="14288" y="0"/>
              <a:ext cx="0" cy="158907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cxnSp>
      </p:grpSp>
      <p:pic>
        <p:nvPicPr>
          <p:cNvPr id="49" name="Picture 25" descr="D:\我的工作文件\宣传类\2013传播计划\宣传册\素材\宣传册\zxlogo.gif"/>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3403" y="1442336"/>
            <a:ext cx="1166965" cy="116095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50" name="Picture 26" descr="D:\我的工作文件\宣传类\2013传播计划\宣传册\素材\宣传册\idd\materials\tprtc副本.jpg"/>
          <p:cNvPicPr>
            <a:picLocks noChangeAspect="1" noChangeArrowheads="1"/>
          </p:cNvPicPr>
          <p:nvPr/>
        </p:nvPicPr>
        <p:blipFill>
          <a:blip r:embed="rId6"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2843808" y="1658420"/>
            <a:ext cx="1431232" cy="870712"/>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51" name="Picture 27" descr="D:\我的工作文件\宣传类\2013传播计划\宣传册\素材\宣传册\idd\materials\cgg副本.jp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4088" y="1556792"/>
            <a:ext cx="1143584" cy="1046494"/>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36296" y="1462574"/>
            <a:ext cx="1572722" cy="11407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8" name="Group 21"/>
          <p:cNvGrpSpPr>
            <a:grpSpLocks/>
          </p:cNvGrpSpPr>
          <p:nvPr/>
        </p:nvGrpSpPr>
        <p:grpSpPr bwMode="auto">
          <a:xfrm>
            <a:off x="7092280" y="1442336"/>
            <a:ext cx="45719" cy="2597162"/>
            <a:chOff x="0" y="0"/>
            <a:chExt cx="14288" cy="1589078"/>
          </a:xfrm>
        </p:grpSpPr>
        <p:cxnSp>
          <p:nvCxnSpPr>
            <p:cNvPr id="29" name="9 Conector recto"/>
            <p:cNvCxnSpPr>
              <a:cxnSpLocks noChangeShapeType="1"/>
            </p:cNvCxnSpPr>
            <p:nvPr/>
          </p:nvCxnSpPr>
          <p:spPr bwMode="auto">
            <a:xfrm>
              <a:off x="0" y="0"/>
              <a:ext cx="0" cy="1589078"/>
            </a:xfrm>
            <a:prstGeom prst="line">
              <a:avLst/>
            </a:prstGeom>
            <a:noFill/>
            <a:ln w="9525">
              <a:solidFill>
                <a:srgbClr val="D9D9D9"/>
              </a:solidFill>
              <a:round/>
              <a:headEnd/>
              <a:tailEnd/>
            </a:ln>
            <a:extLst>
              <a:ext uri="{909E8E84-426E-40DD-AFC4-6F175D3DCCD1}">
                <a14:hiddenFill xmlns:a14="http://schemas.microsoft.com/office/drawing/2010/main">
                  <a:noFill/>
                </a14:hiddenFill>
              </a:ext>
            </a:extLst>
          </p:spPr>
        </p:cxnSp>
        <p:cxnSp>
          <p:nvCxnSpPr>
            <p:cNvPr id="30" name="10 Conector recto"/>
            <p:cNvCxnSpPr>
              <a:cxnSpLocks noChangeShapeType="1"/>
            </p:cNvCxnSpPr>
            <p:nvPr/>
          </p:nvCxnSpPr>
          <p:spPr bwMode="auto">
            <a:xfrm>
              <a:off x="14288" y="0"/>
              <a:ext cx="0" cy="158907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cxnSp>
      </p:grpSp>
      <p:sp>
        <p:nvSpPr>
          <p:cNvPr id="34" name="3 CuadroTexto"/>
          <p:cNvSpPr txBox="1">
            <a:spLocks noChangeArrowheads="1"/>
          </p:cNvSpPr>
          <p:nvPr/>
        </p:nvSpPr>
        <p:spPr bwMode="auto">
          <a:xfrm>
            <a:off x="7236296" y="3697287"/>
            <a:ext cx="17854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spcBef>
                <a:spcPct val="0"/>
              </a:spcBef>
              <a:spcAft>
                <a:spcPts val="600"/>
              </a:spcAft>
              <a:buClrTx/>
              <a:buFontTx/>
              <a:buNone/>
            </a:pPr>
            <a:r>
              <a:rPr lang="zh-CN" altLang="en-US" sz="2000" dirty="0" smtClean="0">
                <a:solidFill>
                  <a:srgbClr val="D3532B"/>
                </a:solidFill>
                <a:latin typeface="Calibri" panose="020F0502020204030204" pitchFamily="34" charset="0"/>
                <a:ea typeface="宋体" panose="02010600030101010101" pitchFamily="2" charset="-122"/>
              </a:rPr>
              <a:t>其它机构法人</a:t>
            </a:r>
            <a:endParaRPr lang="en-US" altLang="zh-CN" sz="2000" dirty="0" smtClean="0">
              <a:solidFill>
                <a:srgbClr val="D3532B"/>
              </a:solidFill>
              <a:latin typeface="Calibri" panose="020F0502020204030204" pitchFamily="34" charset="0"/>
              <a:ea typeface="宋体" panose="02010600030101010101" pitchFamily="2" charset="-122"/>
            </a:endParaRPr>
          </a:p>
        </p:txBody>
      </p:sp>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5 CuadroTexto"/>
          <p:cNvSpPr txBox="1">
            <a:spLocks noChangeArrowheads="1"/>
          </p:cNvSpPr>
          <p:nvPr/>
        </p:nvSpPr>
        <p:spPr bwMode="auto">
          <a:xfrm>
            <a:off x="435740" y="510578"/>
            <a:ext cx="25667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2800" dirty="0">
                <a:solidFill>
                  <a:schemeClr val="tx1"/>
                </a:solidFill>
                <a:latin typeface="华文细黑" panose="02010600040101010101" pitchFamily="2" charset="-122"/>
                <a:ea typeface="华文细黑" panose="02010600040101010101" pitchFamily="2" charset="-122"/>
              </a:rPr>
              <a:t>1.4 </a:t>
            </a:r>
            <a:r>
              <a:rPr lang="zh-CN" altLang="en-US" sz="2800" dirty="0">
                <a:solidFill>
                  <a:schemeClr val="tx1"/>
                </a:solidFill>
                <a:latin typeface="华文细黑" panose="02010600040101010101" pitchFamily="2" charset="-122"/>
                <a:ea typeface="华文细黑" panose="02010600040101010101" pitchFamily="2" charset="-122"/>
              </a:rPr>
              <a:t>交易所</a:t>
            </a:r>
            <a:r>
              <a:rPr lang="zh-CN" altLang="en-US" sz="2800" dirty="0" smtClean="0">
                <a:solidFill>
                  <a:schemeClr val="tx1"/>
                </a:solidFill>
                <a:latin typeface="华文细黑" panose="02010600040101010101" pitchFamily="2" charset="-122"/>
                <a:ea typeface="华文细黑" panose="02010600040101010101" pitchFamily="2" charset="-122"/>
              </a:rPr>
              <a:t>创新</a:t>
            </a:r>
            <a:endParaRPr lang="zh-CN" altLang="en-US" sz="2800" dirty="0">
              <a:solidFill>
                <a:schemeClr val="tx1"/>
              </a:solidFill>
              <a:latin typeface="华文细黑" panose="02010600040101010101" pitchFamily="2" charset="-122"/>
              <a:ea typeface="华文细黑" panose="02010600040101010101" pitchFamily="2" charset="-122"/>
            </a:endParaRPr>
          </a:p>
        </p:txBody>
      </p:sp>
      <p:sp>
        <p:nvSpPr>
          <p:cNvPr id="27658" name="Rectangle 8"/>
          <p:cNvSpPr>
            <a:spLocks noChangeArrowheads="1"/>
          </p:cNvSpPr>
          <p:nvPr/>
        </p:nvSpPr>
        <p:spPr bwMode="gray">
          <a:xfrm>
            <a:off x="4881563" y="3740346"/>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zh-CN" sz="1400" b="1">
                <a:solidFill>
                  <a:schemeClr val="bg1"/>
                </a:solidFill>
                <a:latin typeface="Arial" panose="020B0604020202020204" pitchFamily="34" charset="0"/>
                <a:ea typeface="宋体" panose="02010600030101010101" pitchFamily="2" charset="-122"/>
              </a:rPr>
              <a:t>Click to add Text</a:t>
            </a:r>
          </a:p>
        </p:txBody>
      </p:sp>
      <p:sp>
        <p:nvSpPr>
          <p:cNvPr id="27659" name="Rectangle 12"/>
          <p:cNvSpPr>
            <a:spLocks noChangeArrowheads="1"/>
          </p:cNvSpPr>
          <p:nvPr/>
        </p:nvSpPr>
        <p:spPr bwMode="gray">
          <a:xfrm>
            <a:off x="2890838" y="3740346"/>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zh-CN" sz="1400" b="1">
                <a:solidFill>
                  <a:schemeClr val="bg1"/>
                </a:solidFill>
                <a:latin typeface="Arial" panose="020B0604020202020204" pitchFamily="34" charset="0"/>
                <a:ea typeface="宋体" panose="02010600030101010101" pitchFamily="2" charset="-122"/>
              </a:rPr>
              <a:t>Click to add Text</a:t>
            </a:r>
          </a:p>
        </p:txBody>
      </p:sp>
      <p:sp>
        <p:nvSpPr>
          <p:cNvPr id="123" name="AutoShape 3"/>
          <p:cNvSpPr>
            <a:spLocks noChangeArrowheads="1"/>
          </p:cNvSpPr>
          <p:nvPr/>
        </p:nvSpPr>
        <p:spPr bwMode="gray">
          <a:xfrm rot="2712372" flipH="1">
            <a:off x="4521201" y="1365445"/>
            <a:ext cx="2189162" cy="1795463"/>
          </a:xfrm>
          <a:prstGeom prst="upArrow">
            <a:avLst>
              <a:gd name="adj1" fmla="val 65028"/>
              <a:gd name="adj2" fmla="val 58060"/>
            </a:avLst>
          </a:prstGeom>
          <a:gradFill rotWithShape="1">
            <a:gsLst>
              <a:gs pos="0">
                <a:schemeClr val="accent2"/>
              </a:gs>
              <a:gs pos="100000">
                <a:schemeClr val="accent2">
                  <a:gamma/>
                  <a:tint val="51373"/>
                  <a:invGamma/>
                </a:schemeClr>
              </a:gs>
            </a:gsLst>
            <a:lin ang="5400000" scaled="1"/>
          </a:gradFill>
          <a:ln w="9525" algn="ctr">
            <a:miter lim="800000"/>
            <a:headEnd/>
            <a:tailEnd/>
          </a:ln>
          <a:effectLst/>
          <a:scene3d>
            <a:camera prst="legacyPerspectiveBottomLeft"/>
            <a:lightRig rig="legacyFlat2" dir="t"/>
          </a:scene3d>
          <a:sp3d extrusionH="100000" prstMaterial="legacyMatte">
            <a:bevelT w="13500" h="13500" prst="angle"/>
            <a:bevelB w="13500" h="13500" prst="angle"/>
            <a:extrusionClr>
              <a:schemeClr val="accent2"/>
            </a:extrusionClr>
          </a:sp3d>
        </p:spPr>
        <p:txBody>
          <a:bodyPr wrap="none" anchor="ctr">
            <a:flatTx/>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zh-CN" altLang="en-US" smtClean="0">
              <a:ea typeface="宋体" panose="02010600030101010101" pitchFamily="2" charset="-122"/>
            </a:endParaRPr>
          </a:p>
        </p:txBody>
      </p:sp>
      <p:sp>
        <p:nvSpPr>
          <p:cNvPr id="27661" name="AutoShape 4"/>
          <p:cNvSpPr>
            <a:spLocks noChangeArrowheads="1"/>
          </p:cNvSpPr>
          <p:nvPr/>
        </p:nvSpPr>
        <p:spPr bwMode="gray">
          <a:xfrm>
            <a:off x="3459163" y="2375096"/>
            <a:ext cx="2030412" cy="2030412"/>
          </a:xfrm>
          <a:prstGeom prst="diamond">
            <a:avLst/>
          </a:prstGeom>
          <a:gradFill rotWithShape="1">
            <a:gsLst>
              <a:gs pos="0">
                <a:srgbClr val="101010"/>
              </a:gs>
              <a:gs pos="50000">
                <a:srgbClr val="FFFFFF"/>
              </a:gs>
              <a:gs pos="100000">
                <a:srgbClr val="101010"/>
              </a:gs>
            </a:gsLst>
            <a:lin ang="18900000" scaled="1"/>
          </a:gradFill>
          <a:ln w="9525">
            <a:miter lim="800000"/>
            <a:headEnd/>
            <a:tailEnd/>
          </a:ln>
          <a:scene3d>
            <a:camera prst="legacyPerspectiveBottom"/>
            <a:lightRig rig="legacyNormal4" dir="b"/>
          </a:scene3d>
          <a:sp3d extrusionH="430200" prstMaterial="legacyMatte">
            <a:bevelT w="13500" h="13500" prst="angle"/>
            <a:bevelB w="13500" h="13500" prst="angle"/>
            <a:extrusionClr>
              <a:srgbClr val="FFFFFF"/>
            </a:extrusionClr>
            <a:contourClr>
              <a:srgbClr val="101010"/>
            </a:contourClr>
          </a:sp3d>
        </p:spPr>
        <p:txBody>
          <a:bodyPr wrap="none" anchor="ctr">
            <a:flatTx/>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125" name="AutoShape 5"/>
          <p:cNvSpPr>
            <a:spLocks noChangeArrowheads="1"/>
          </p:cNvSpPr>
          <p:nvPr/>
        </p:nvSpPr>
        <p:spPr bwMode="gray">
          <a:xfrm rot="18887628">
            <a:off x="2257425" y="1344808"/>
            <a:ext cx="2189163" cy="1795463"/>
          </a:xfrm>
          <a:prstGeom prst="upArrow">
            <a:avLst>
              <a:gd name="adj1" fmla="val 65028"/>
              <a:gd name="adj2" fmla="val 58060"/>
            </a:avLst>
          </a:prstGeom>
          <a:gradFill rotWithShape="1">
            <a:gsLst>
              <a:gs pos="0">
                <a:schemeClr val="accent1"/>
              </a:gs>
              <a:gs pos="100000">
                <a:schemeClr val="accent1">
                  <a:gamma/>
                  <a:tint val="57647"/>
                  <a:invGamma/>
                </a:schemeClr>
              </a:gs>
            </a:gsLst>
            <a:lin ang="5400000" scaled="1"/>
          </a:gradFill>
          <a:ln w="9525" algn="ctr">
            <a:miter lim="800000"/>
            <a:headEnd/>
            <a:tailEnd/>
          </a:ln>
          <a:effectLst/>
          <a:scene3d>
            <a:camera prst="legacyPerspectiveBottomRight"/>
            <a:lightRig rig="legacyFlat2" dir="t"/>
          </a:scene3d>
          <a:sp3d extrusionH="100000" prstMaterial="legacyMatte">
            <a:bevelT w="13500" h="13500" prst="angle"/>
            <a:bevelB w="13500" h="13500" prst="angle"/>
            <a:extrusionClr>
              <a:srgbClr val="009CA4"/>
            </a:extrusionClr>
          </a:sp3d>
        </p:spPr>
        <p:txBody>
          <a:bodyPr wrap="none" anchor="ctr">
            <a:flatTx/>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zh-CN" altLang="en-US" smtClean="0">
              <a:ea typeface="宋体" panose="02010600030101010101" pitchFamily="2" charset="-122"/>
            </a:endParaRPr>
          </a:p>
        </p:txBody>
      </p:sp>
      <p:sp>
        <p:nvSpPr>
          <p:cNvPr id="27663" name="AutoShape 6"/>
          <p:cNvSpPr>
            <a:spLocks noChangeArrowheads="1"/>
          </p:cNvSpPr>
          <p:nvPr/>
        </p:nvSpPr>
        <p:spPr bwMode="gray">
          <a:xfrm>
            <a:off x="3471863" y="2370333"/>
            <a:ext cx="2028825" cy="2028825"/>
          </a:xfrm>
          <a:prstGeom prst="diamond">
            <a:avLst/>
          </a:prstGeom>
          <a:solidFill>
            <a:srgbClr val="DEE31D">
              <a:alpha val="38823"/>
            </a:srgbClr>
          </a:solidFill>
          <a:ln w="9525">
            <a:miter lim="800000"/>
            <a:headEnd/>
            <a:tailEnd/>
          </a:ln>
          <a:scene3d>
            <a:camera prst="legacyObliqueBottom"/>
            <a:lightRig rig="legacyNormal4" dir="b"/>
          </a:scene3d>
          <a:sp3d extrusionH="100000" prstMaterial="legacyMatte">
            <a:bevelT w="13500" h="13500" prst="angle"/>
            <a:bevelB w="13500" h="13500" prst="angle"/>
            <a:extrusionClr>
              <a:srgbClr val="DEE31D"/>
            </a:extrusionClr>
            <a:contourClr>
              <a:srgbClr val="DEE31D"/>
            </a:contourClr>
          </a:sp3d>
        </p:spPr>
        <p:txBody>
          <a:bodyPr wrap="none" anchor="ctr">
            <a:flatTx/>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127" name="AutoShape 7"/>
          <p:cNvSpPr>
            <a:spLocks noChangeArrowheads="1"/>
          </p:cNvSpPr>
          <p:nvPr/>
        </p:nvSpPr>
        <p:spPr bwMode="gray">
          <a:xfrm rot="18887628" flipH="1" flipV="1">
            <a:off x="4505325" y="3627634"/>
            <a:ext cx="2230437" cy="1795462"/>
          </a:xfrm>
          <a:prstGeom prst="upArrow">
            <a:avLst>
              <a:gd name="adj1" fmla="val 65028"/>
              <a:gd name="adj2" fmla="val 58060"/>
            </a:avLst>
          </a:prstGeom>
          <a:gradFill rotWithShape="1">
            <a:gsLst>
              <a:gs pos="0">
                <a:schemeClr val="accent1">
                  <a:gamma/>
                  <a:tint val="57647"/>
                  <a:invGamma/>
                </a:schemeClr>
              </a:gs>
              <a:gs pos="100000">
                <a:schemeClr val="accent1"/>
              </a:gs>
            </a:gsLst>
            <a:lin ang="5400000" scaled="1"/>
          </a:gradFill>
          <a:ln w="9525" algn="ctr">
            <a:miter lim="800000"/>
            <a:headEnd/>
            <a:tailEnd/>
          </a:ln>
          <a:effectLst/>
          <a:scene3d>
            <a:camera prst="legacyPerspectiveBottomLeft"/>
            <a:lightRig rig="legacyFlat2" dir="t"/>
          </a:scene3d>
          <a:sp3d extrusionH="163500" prstMaterial="legacyMatte">
            <a:bevelT w="13500" h="13500" prst="angle"/>
            <a:bevelB w="13500" h="13500" prst="angle"/>
            <a:extrusionClr>
              <a:srgbClr val="009CA4"/>
            </a:extrusionClr>
          </a:sp3d>
        </p:spPr>
        <p:txBody>
          <a:bodyPr wrap="none" anchor="ctr">
            <a:flatTx/>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zh-CN" altLang="en-US" smtClean="0">
              <a:ea typeface="宋体" panose="02010600030101010101" pitchFamily="2" charset="-122"/>
            </a:endParaRPr>
          </a:p>
        </p:txBody>
      </p:sp>
      <p:sp>
        <p:nvSpPr>
          <p:cNvPr id="27665" name="Rectangle 8"/>
          <p:cNvSpPr>
            <a:spLocks noChangeArrowheads="1"/>
          </p:cNvSpPr>
          <p:nvPr/>
        </p:nvSpPr>
        <p:spPr bwMode="gray">
          <a:xfrm>
            <a:off x="5292725" y="4246758"/>
            <a:ext cx="954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zh-CN" altLang="en-US" sz="2000" b="1">
                <a:solidFill>
                  <a:schemeClr val="tx1"/>
                </a:solidFill>
                <a:latin typeface="华文彩云" panose="02010800040101010101" pitchFamily="2" charset="-122"/>
                <a:ea typeface="华文彩云" panose="02010800040101010101" pitchFamily="2" charset="-122"/>
              </a:rPr>
              <a:t>高效性</a:t>
            </a:r>
            <a:endParaRPr lang="en-US" altLang="zh-CN" sz="2000" b="1">
              <a:solidFill>
                <a:schemeClr val="tx1"/>
              </a:solidFill>
              <a:latin typeface="华文彩云" panose="02010800040101010101" pitchFamily="2" charset="-122"/>
              <a:ea typeface="华文彩云" panose="02010800040101010101" pitchFamily="2" charset="-122"/>
            </a:endParaRPr>
          </a:p>
        </p:txBody>
      </p:sp>
      <p:sp>
        <p:nvSpPr>
          <p:cNvPr id="27666" name="Rectangle 9"/>
          <p:cNvSpPr>
            <a:spLocks noChangeArrowheads="1"/>
          </p:cNvSpPr>
          <p:nvPr/>
        </p:nvSpPr>
        <p:spPr bwMode="gray">
          <a:xfrm>
            <a:off x="2706688" y="2122683"/>
            <a:ext cx="954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zh-CN" altLang="en-US" sz="2000" b="1">
                <a:solidFill>
                  <a:schemeClr val="tx1"/>
                </a:solidFill>
                <a:latin typeface="华文彩云" panose="02010800040101010101" pitchFamily="2" charset="-122"/>
                <a:ea typeface="华文彩云" panose="02010800040101010101" pitchFamily="2" charset="-122"/>
              </a:rPr>
              <a:t>流动性</a:t>
            </a:r>
            <a:endParaRPr lang="en-US" altLang="zh-CN" sz="2000" b="1">
              <a:solidFill>
                <a:schemeClr val="tx1"/>
              </a:solidFill>
              <a:latin typeface="华文彩云" panose="02010800040101010101" pitchFamily="2" charset="-122"/>
              <a:ea typeface="华文彩云" panose="02010800040101010101" pitchFamily="2" charset="-122"/>
            </a:endParaRPr>
          </a:p>
        </p:txBody>
      </p:sp>
      <p:sp>
        <p:nvSpPr>
          <p:cNvPr id="27667" name="Rectangle 10"/>
          <p:cNvSpPr>
            <a:spLocks noChangeArrowheads="1"/>
          </p:cNvSpPr>
          <p:nvPr/>
        </p:nvSpPr>
        <p:spPr bwMode="gray">
          <a:xfrm>
            <a:off x="5292725" y="2122683"/>
            <a:ext cx="954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zh-CN" altLang="en-US" sz="2000" b="1">
                <a:solidFill>
                  <a:schemeClr val="tx1"/>
                </a:solidFill>
                <a:latin typeface="华文彩云" panose="02010800040101010101" pitchFamily="2" charset="-122"/>
                <a:ea typeface="华文彩云" panose="02010800040101010101" pitchFamily="2" charset="-122"/>
              </a:rPr>
              <a:t>安全性</a:t>
            </a:r>
            <a:endParaRPr lang="en-US" altLang="zh-CN" sz="2000" b="1">
              <a:solidFill>
                <a:schemeClr val="tx1"/>
              </a:solidFill>
              <a:latin typeface="华文彩云" panose="02010800040101010101" pitchFamily="2" charset="-122"/>
              <a:ea typeface="华文彩云" panose="02010800040101010101" pitchFamily="2" charset="-122"/>
            </a:endParaRPr>
          </a:p>
        </p:txBody>
      </p:sp>
      <p:sp>
        <p:nvSpPr>
          <p:cNvPr id="131" name="AutoShape 11"/>
          <p:cNvSpPr>
            <a:spLocks noChangeArrowheads="1"/>
          </p:cNvSpPr>
          <p:nvPr/>
        </p:nvSpPr>
        <p:spPr bwMode="gray">
          <a:xfrm rot="2712372" flipV="1">
            <a:off x="2215356" y="3634778"/>
            <a:ext cx="2168525" cy="1795462"/>
          </a:xfrm>
          <a:prstGeom prst="upArrow">
            <a:avLst>
              <a:gd name="adj1" fmla="val 65028"/>
              <a:gd name="adj2" fmla="val 58060"/>
            </a:avLst>
          </a:prstGeom>
          <a:gradFill rotWithShape="1">
            <a:gsLst>
              <a:gs pos="0">
                <a:schemeClr val="accent2"/>
              </a:gs>
              <a:gs pos="100000">
                <a:schemeClr val="accent2">
                  <a:gamma/>
                  <a:tint val="51373"/>
                  <a:invGamma/>
                </a:schemeClr>
              </a:gs>
            </a:gsLst>
            <a:lin ang="5400000" scaled="1"/>
          </a:gradFill>
          <a:ln w="9525" algn="ctr">
            <a:miter lim="800000"/>
            <a:headEnd/>
            <a:tailEnd/>
          </a:ln>
          <a:effectLst/>
          <a:scene3d>
            <a:camera prst="legacyPerspectiveBottomRight"/>
            <a:lightRig rig="legacyFlat2" dir="t"/>
          </a:scene3d>
          <a:sp3d extrusionH="163500" prstMaterial="legacyMatte">
            <a:bevelT w="13500" h="13500" prst="angle"/>
            <a:bevelB w="13500" h="13500" prst="angle"/>
            <a:extrusionClr>
              <a:schemeClr val="accent2"/>
            </a:extrusionClr>
          </a:sp3d>
        </p:spPr>
        <p:txBody>
          <a:bodyPr wrap="none" anchor="ctr">
            <a:flatTx/>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zh-CN" altLang="en-US" smtClean="0">
              <a:ea typeface="宋体" panose="02010600030101010101" pitchFamily="2" charset="-122"/>
            </a:endParaRPr>
          </a:p>
        </p:txBody>
      </p:sp>
      <p:sp>
        <p:nvSpPr>
          <p:cNvPr id="27669" name="Rectangle 12"/>
          <p:cNvSpPr>
            <a:spLocks noChangeArrowheads="1"/>
          </p:cNvSpPr>
          <p:nvPr/>
        </p:nvSpPr>
        <p:spPr bwMode="gray">
          <a:xfrm>
            <a:off x="2706688" y="4246758"/>
            <a:ext cx="954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zh-CN" altLang="en-US" sz="2000" b="1">
                <a:solidFill>
                  <a:schemeClr val="tx1"/>
                </a:solidFill>
                <a:latin typeface="华文彩云" panose="02010800040101010101" pitchFamily="2" charset="-122"/>
                <a:ea typeface="华文彩云" panose="02010800040101010101" pitchFamily="2" charset="-122"/>
              </a:rPr>
              <a:t>便捷性</a:t>
            </a:r>
            <a:endParaRPr lang="en-US" altLang="zh-CN" sz="2000" b="1">
              <a:solidFill>
                <a:schemeClr val="tx1"/>
              </a:solidFill>
              <a:latin typeface="华文彩云" panose="02010800040101010101" pitchFamily="2" charset="-122"/>
              <a:ea typeface="华文彩云" panose="02010800040101010101" pitchFamily="2" charset="-122"/>
            </a:endParaRPr>
          </a:p>
        </p:txBody>
      </p:sp>
      <p:sp>
        <p:nvSpPr>
          <p:cNvPr id="27670" name="Text Box 14"/>
          <p:cNvSpPr txBox="1">
            <a:spLocks noChangeArrowheads="1"/>
          </p:cNvSpPr>
          <p:nvPr/>
        </p:nvSpPr>
        <p:spPr bwMode="black">
          <a:xfrm>
            <a:off x="6521450" y="3600646"/>
            <a:ext cx="2231369" cy="1594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60000"/>
              </a:lnSpc>
              <a:spcBef>
                <a:spcPct val="50000"/>
              </a:spcBef>
              <a:buClr>
                <a:srgbClr val="1F3F5F"/>
              </a:buClr>
              <a:buFont typeface="Wingdings" panose="05000000000000000000" pitchFamily="2" charset="2"/>
              <a:buChar char="Ø"/>
            </a:pPr>
            <a:r>
              <a:rPr lang="zh-CN" altLang="en-US" sz="1600" dirty="0" smtClean="0">
                <a:solidFill>
                  <a:schemeClr val="tx1"/>
                </a:solidFill>
                <a:latin typeface="华文细黑" panose="02010600040101010101" pitchFamily="2" charset="-122"/>
                <a:ea typeface="华文细黑" panose="02010600040101010101" pitchFamily="2" charset="-122"/>
              </a:rPr>
              <a:t>保证金交易，并针</a:t>
            </a:r>
            <a:endParaRPr lang="en-US" altLang="zh-CN" sz="1600" dirty="0" smtClean="0">
              <a:solidFill>
                <a:schemeClr val="tx1"/>
              </a:solidFill>
              <a:latin typeface="华文细黑" panose="02010600040101010101" pitchFamily="2" charset="-122"/>
              <a:ea typeface="华文细黑" panose="02010600040101010101" pitchFamily="2" charset="-122"/>
            </a:endParaRPr>
          </a:p>
          <a:p>
            <a:pPr eaLnBrk="1" hangingPunct="1">
              <a:lnSpc>
                <a:spcPct val="60000"/>
              </a:lnSpc>
              <a:spcBef>
                <a:spcPct val="50000"/>
              </a:spcBef>
              <a:buClr>
                <a:srgbClr val="1F3F5F"/>
              </a:buClr>
              <a:buNone/>
            </a:pPr>
            <a:r>
              <a:rPr lang="zh-CN" altLang="en-US" sz="1600" dirty="0" smtClean="0">
                <a:solidFill>
                  <a:schemeClr val="tx1"/>
                </a:solidFill>
                <a:latin typeface="华文细黑" panose="02010600040101010101" pitchFamily="2" charset="-122"/>
                <a:ea typeface="华文细黑" panose="02010600040101010101" pitchFamily="2" charset="-122"/>
              </a:rPr>
              <a:t>对客户的风险承受能</a:t>
            </a:r>
            <a:endParaRPr lang="en-US" altLang="zh-CN" sz="1600" dirty="0" smtClean="0">
              <a:solidFill>
                <a:schemeClr val="tx1"/>
              </a:solidFill>
              <a:latin typeface="华文细黑" panose="02010600040101010101" pitchFamily="2" charset="-122"/>
              <a:ea typeface="华文细黑" panose="02010600040101010101" pitchFamily="2" charset="-122"/>
            </a:endParaRPr>
          </a:p>
          <a:p>
            <a:pPr eaLnBrk="1" hangingPunct="1">
              <a:lnSpc>
                <a:spcPct val="60000"/>
              </a:lnSpc>
              <a:spcBef>
                <a:spcPct val="50000"/>
              </a:spcBef>
              <a:buClr>
                <a:srgbClr val="1F3F5F"/>
              </a:buClr>
              <a:buNone/>
            </a:pPr>
            <a:r>
              <a:rPr lang="zh-CN" altLang="en-US" sz="1600" dirty="0" smtClean="0">
                <a:solidFill>
                  <a:schemeClr val="tx1"/>
                </a:solidFill>
                <a:latin typeface="华文细黑" panose="02010600040101010101" pitchFamily="2" charset="-122"/>
                <a:ea typeface="华文细黑" panose="02010600040101010101" pitchFamily="2" charset="-122"/>
              </a:rPr>
              <a:t>力设定差异化的保证</a:t>
            </a:r>
            <a:endParaRPr lang="en-US" altLang="zh-CN" sz="1600" dirty="0" smtClean="0">
              <a:solidFill>
                <a:schemeClr val="tx1"/>
              </a:solidFill>
              <a:latin typeface="华文细黑" panose="02010600040101010101" pitchFamily="2" charset="-122"/>
              <a:ea typeface="华文细黑" panose="02010600040101010101" pitchFamily="2" charset="-122"/>
            </a:endParaRPr>
          </a:p>
          <a:p>
            <a:pPr eaLnBrk="1" hangingPunct="1">
              <a:lnSpc>
                <a:spcPct val="60000"/>
              </a:lnSpc>
              <a:spcBef>
                <a:spcPct val="50000"/>
              </a:spcBef>
              <a:buClr>
                <a:srgbClr val="1F3F5F"/>
              </a:buClr>
              <a:buNone/>
            </a:pPr>
            <a:r>
              <a:rPr lang="zh-CN" altLang="en-US" sz="1600" dirty="0">
                <a:solidFill>
                  <a:schemeClr val="tx1"/>
                </a:solidFill>
                <a:latin typeface="华文细黑" panose="02010600040101010101" pitchFamily="2" charset="-122"/>
                <a:ea typeface="华文细黑" panose="02010600040101010101" pitchFamily="2" charset="-122"/>
              </a:rPr>
              <a:t>金比</a:t>
            </a:r>
            <a:r>
              <a:rPr lang="zh-CN" altLang="en-US" sz="1600" dirty="0" smtClean="0">
                <a:solidFill>
                  <a:schemeClr val="tx1"/>
                </a:solidFill>
                <a:latin typeface="华文细黑" panose="02010600040101010101" pitchFamily="2" charset="-122"/>
                <a:ea typeface="华文细黑" panose="02010600040101010101" pitchFamily="2" charset="-122"/>
              </a:rPr>
              <a:t>例，细分市场，</a:t>
            </a:r>
            <a:endParaRPr lang="en-US" altLang="zh-CN" sz="1600" dirty="0">
              <a:solidFill>
                <a:schemeClr val="tx1"/>
              </a:solidFill>
              <a:latin typeface="华文细黑" panose="02010600040101010101" pitchFamily="2" charset="-122"/>
              <a:ea typeface="华文细黑" panose="02010600040101010101" pitchFamily="2" charset="-122"/>
            </a:endParaRPr>
          </a:p>
          <a:p>
            <a:pPr eaLnBrk="1" hangingPunct="1">
              <a:lnSpc>
                <a:spcPct val="60000"/>
              </a:lnSpc>
              <a:spcBef>
                <a:spcPct val="50000"/>
              </a:spcBef>
              <a:buClr>
                <a:srgbClr val="1F3F5F"/>
              </a:buClr>
              <a:buFontTx/>
              <a:buNone/>
            </a:pPr>
            <a:r>
              <a:rPr lang="zh-CN" altLang="en-US" sz="1600" dirty="0">
                <a:solidFill>
                  <a:schemeClr val="tx1"/>
                </a:solidFill>
                <a:latin typeface="华文细黑" panose="02010600040101010101" pitchFamily="2" charset="-122"/>
                <a:ea typeface="华文细黑" panose="02010600040101010101" pitchFamily="2" charset="-122"/>
              </a:rPr>
              <a:t>满足不同客户的</a:t>
            </a:r>
            <a:r>
              <a:rPr lang="zh-CN" altLang="en-US" sz="1600" dirty="0" smtClean="0">
                <a:solidFill>
                  <a:schemeClr val="tx1"/>
                </a:solidFill>
                <a:latin typeface="华文细黑" panose="02010600040101010101" pitchFamily="2" charset="-122"/>
                <a:ea typeface="华文细黑" panose="02010600040101010101" pitchFamily="2" charset="-122"/>
              </a:rPr>
              <a:t>个性</a:t>
            </a:r>
            <a:endParaRPr lang="en-US" altLang="zh-CN" sz="1600" dirty="0" smtClean="0">
              <a:solidFill>
                <a:schemeClr val="tx1"/>
              </a:solidFill>
              <a:latin typeface="华文细黑" panose="02010600040101010101" pitchFamily="2" charset="-122"/>
              <a:ea typeface="华文细黑" panose="02010600040101010101" pitchFamily="2" charset="-122"/>
            </a:endParaRPr>
          </a:p>
          <a:p>
            <a:pPr eaLnBrk="1" hangingPunct="1">
              <a:lnSpc>
                <a:spcPct val="60000"/>
              </a:lnSpc>
              <a:spcBef>
                <a:spcPct val="50000"/>
              </a:spcBef>
              <a:buClr>
                <a:srgbClr val="1F3F5F"/>
              </a:buClr>
              <a:buFontTx/>
              <a:buNone/>
            </a:pPr>
            <a:r>
              <a:rPr lang="zh-CN" altLang="en-US" sz="1600" dirty="0" smtClean="0">
                <a:solidFill>
                  <a:schemeClr val="tx1"/>
                </a:solidFill>
                <a:latin typeface="华文细黑" panose="02010600040101010101" pitchFamily="2" charset="-122"/>
                <a:ea typeface="华文细黑" panose="02010600040101010101" pitchFamily="2" charset="-122"/>
              </a:rPr>
              <a:t>化</a:t>
            </a:r>
            <a:r>
              <a:rPr lang="zh-CN" altLang="en-US" sz="1600" dirty="0">
                <a:solidFill>
                  <a:schemeClr val="tx1"/>
                </a:solidFill>
                <a:latin typeface="华文细黑" panose="02010600040101010101" pitchFamily="2" charset="-122"/>
                <a:ea typeface="华文细黑" panose="02010600040101010101" pitchFamily="2" charset="-122"/>
              </a:rPr>
              <a:t>需求。</a:t>
            </a:r>
            <a:endParaRPr lang="en-US" altLang="zh-CN" sz="1600" dirty="0">
              <a:solidFill>
                <a:schemeClr val="tx1"/>
              </a:solidFill>
              <a:latin typeface="华文细黑" panose="02010600040101010101" pitchFamily="2" charset="-122"/>
              <a:ea typeface="华文细黑" panose="02010600040101010101" pitchFamily="2" charset="-122"/>
            </a:endParaRPr>
          </a:p>
        </p:txBody>
      </p:sp>
      <p:sp>
        <p:nvSpPr>
          <p:cNvPr id="134" name="Text Box 16"/>
          <p:cNvSpPr txBox="1">
            <a:spLocks noChangeArrowheads="1"/>
          </p:cNvSpPr>
          <p:nvPr/>
        </p:nvSpPr>
        <p:spPr bwMode="black">
          <a:xfrm>
            <a:off x="6477000" y="1605158"/>
            <a:ext cx="219945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eaLnBrk="1" hangingPunct="1">
              <a:lnSpc>
                <a:spcPct val="60000"/>
              </a:lnSpc>
              <a:spcBef>
                <a:spcPct val="50000"/>
              </a:spcBef>
              <a:buClr>
                <a:srgbClr val="1F3F5F"/>
              </a:buClr>
              <a:buFont typeface="Wingdings" panose="05000000000000000000" pitchFamily="2" charset="2"/>
              <a:buChar char="Ø"/>
              <a:defRPr/>
            </a:pPr>
            <a:r>
              <a:rPr lang="zh-CN" altLang="en-US" sz="1600" dirty="0" smtClean="0">
                <a:latin typeface="华文细黑" panose="02010600040101010101" pitchFamily="2" charset="-122"/>
                <a:ea typeface="华文细黑" panose="02010600040101010101" pitchFamily="2" charset="-122"/>
              </a:rPr>
              <a:t>会员及投资者资金</a:t>
            </a:r>
            <a:endParaRPr lang="en-US" altLang="zh-CN" sz="1600" dirty="0" smtClean="0">
              <a:latin typeface="华文细黑" panose="02010600040101010101" pitchFamily="2" charset="-122"/>
              <a:ea typeface="华文细黑" panose="02010600040101010101" pitchFamily="2" charset="-122"/>
            </a:endParaRPr>
          </a:p>
          <a:p>
            <a:pPr marL="0" indent="0" eaLnBrk="1" hangingPunct="1">
              <a:lnSpc>
                <a:spcPct val="60000"/>
              </a:lnSpc>
              <a:spcBef>
                <a:spcPct val="50000"/>
              </a:spcBef>
              <a:buClr>
                <a:srgbClr val="1F3F5F"/>
              </a:buClr>
              <a:defRPr/>
            </a:pPr>
            <a:r>
              <a:rPr lang="zh-CN" altLang="en-US" sz="1600" dirty="0" smtClean="0">
                <a:latin typeface="华文细黑" panose="02010600040101010101" pitchFamily="2" charset="-122"/>
                <a:ea typeface="华文细黑" panose="02010600040101010101" pitchFamily="2" charset="-122"/>
              </a:rPr>
              <a:t>由各大</a:t>
            </a:r>
            <a:r>
              <a:rPr lang="zh-CN" altLang="en-US" sz="1600" dirty="0">
                <a:latin typeface="华文细黑" panose="02010600040101010101" pitchFamily="2" charset="-122"/>
                <a:ea typeface="华文细黑" panose="02010600040101010101" pitchFamily="2" charset="-122"/>
              </a:rPr>
              <a:t>商业银行存管</a:t>
            </a:r>
            <a:endParaRPr lang="en-US" altLang="zh-CN" sz="1600" dirty="0" smtClean="0">
              <a:latin typeface="华文细黑" panose="02010600040101010101" pitchFamily="2" charset="-122"/>
              <a:ea typeface="华文细黑" panose="02010600040101010101" pitchFamily="2" charset="-122"/>
            </a:endParaRPr>
          </a:p>
          <a:p>
            <a:pPr marL="0" indent="0" eaLnBrk="1" hangingPunct="1">
              <a:lnSpc>
                <a:spcPct val="60000"/>
              </a:lnSpc>
              <a:spcBef>
                <a:spcPct val="50000"/>
              </a:spcBef>
              <a:buClr>
                <a:srgbClr val="1F3F5F"/>
              </a:buClr>
              <a:defRPr/>
            </a:pPr>
            <a:r>
              <a:rPr lang="zh-CN" altLang="en-US" sz="1600" dirty="0" smtClean="0">
                <a:latin typeface="华文细黑" panose="02010600040101010101" pitchFamily="2" charset="-122"/>
                <a:ea typeface="华文细黑" panose="02010600040101010101" pitchFamily="2" charset="-122"/>
              </a:rPr>
              <a:t>，出入金业务均</a:t>
            </a:r>
            <a:r>
              <a:rPr lang="zh-CN" altLang="en-US" sz="1600" dirty="0">
                <a:latin typeface="华文细黑" panose="02010600040101010101" pitchFamily="2" charset="-122"/>
                <a:ea typeface="华文细黑" panose="02010600040101010101" pitchFamily="2" charset="-122"/>
              </a:rPr>
              <a:t>通过</a:t>
            </a:r>
            <a:endParaRPr lang="en-US" altLang="zh-CN" sz="1600" dirty="0" smtClean="0">
              <a:latin typeface="华文细黑" panose="02010600040101010101" pitchFamily="2" charset="-122"/>
              <a:ea typeface="华文细黑" panose="02010600040101010101" pitchFamily="2" charset="-122"/>
            </a:endParaRPr>
          </a:p>
          <a:p>
            <a:pPr marL="0" indent="0" eaLnBrk="1" hangingPunct="1">
              <a:lnSpc>
                <a:spcPct val="60000"/>
              </a:lnSpc>
              <a:spcBef>
                <a:spcPct val="50000"/>
              </a:spcBef>
              <a:buClr>
                <a:srgbClr val="1F3F5F"/>
              </a:buClr>
              <a:defRPr/>
            </a:pPr>
            <a:r>
              <a:rPr lang="zh-CN" altLang="en-US" sz="1600" dirty="0" smtClean="0">
                <a:latin typeface="华文细黑" panose="02010600040101010101" pitchFamily="2" charset="-122"/>
                <a:ea typeface="华文细黑" panose="02010600040101010101" pitchFamily="2" charset="-122"/>
              </a:rPr>
              <a:t>签约银行系统在</a:t>
            </a:r>
            <a:r>
              <a:rPr lang="zh-CN" altLang="en-US" sz="1600" dirty="0">
                <a:latin typeface="华文细黑" panose="02010600040101010101" pitchFamily="2" charset="-122"/>
                <a:ea typeface="华文细黑" panose="02010600040101010101" pitchFamily="2" charset="-122"/>
              </a:rPr>
              <a:t>保证</a:t>
            </a:r>
            <a:endParaRPr lang="en-US" altLang="zh-CN" sz="1600" dirty="0" smtClean="0">
              <a:latin typeface="华文细黑" panose="02010600040101010101" pitchFamily="2" charset="-122"/>
              <a:ea typeface="华文细黑" panose="02010600040101010101" pitchFamily="2" charset="-122"/>
            </a:endParaRPr>
          </a:p>
          <a:p>
            <a:pPr marL="0" indent="0" eaLnBrk="1" hangingPunct="1">
              <a:lnSpc>
                <a:spcPct val="60000"/>
              </a:lnSpc>
              <a:spcBef>
                <a:spcPct val="50000"/>
              </a:spcBef>
              <a:buClr>
                <a:srgbClr val="1F3F5F"/>
              </a:buClr>
              <a:defRPr/>
            </a:pPr>
            <a:r>
              <a:rPr lang="zh-CN" altLang="en-US" sz="1600" dirty="0" smtClean="0">
                <a:latin typeface="华文细黑" panose="02010600040101010101" pitchFamily="2" charset="-122"/>
                <a:ea typeface="华文细黑" panose="02010600040101010101" pitchFamily="2" charset="-122"/>
              </a:rPr>
              <a:t>金专用账户间进行。</a:t>
            </a:r>
            <a:endParaRPr lang="en-US" altLang="zh-CN" sz="1600" dirty="0" smtClean="0">
              <a:latin typeface="华文细黑" panose="02010600040101010101" pitchFamily="2" charset="-122"/>
              <a:ea typeface="华文细黑" panose="02010600040101010101" pitchFamily="2" charset="-122"/>
            </a:endParaRPr>
          </a:p>
        </p:txBody>
      </p:sp>
      <p:sp>
        <p:nvSpPr>
          <p:cNvPr id="136" name="Text Box 13"/>
          <p:cNvSpPr txBox="1">
            <a:spLocks noChangeArrowheads="1"/>
          </p:cNvSpPr>
          <p:nvPr/>
        </p:nvSpPr>
        <p:spPr bwMode="black">
          <a:xfrm>
            <a:off x="536575" y="1613096"/>
            <a:ext cx="2189163"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eaLnBrk="1" hangingPunct="1">
              <a:lnSpc>
                <a:spcPct val="60000"/>
              </a:lnSpc>
              <a:spcBef>
                <a:spcPct val="50000"/>
              </a:spcBef>
              <a:buClr>
                <a:srgbClr val="1F3F5F"/>
              </a:buClr>
              <a:buFont typeface="Wingdings" panose="05000000000000000000" pitchFamily="2" charset="2"/>
              <a:buChar char="Ø"/>
              <a:defRPr/>
            </a:pPr>
            <a:r>
              <a:rPr lang="zh-CN" altLang="en-US" sz="1600" dirty="0" smtClean="0">
                <a:latin typeface="华文细黑" panose="02010600040101010101" pitchFamily="2" charset="-122"/>
                <a:ea typeface="华文细黑" panose="02010600040101010101" pitchFamily="2" charset="-122"/>
              </a:rPr>
              <a:t>创新地提出具有中国</a:t>
            </a:r>
            <a:endParaRPr lang="en-US" altLang="zh-CN" sz="1600" dirty="0" smtClean="0">
              <a:latin typeface="华文细黑" panose="02010600040101010101" pitchFamily="2" charset="-122"/>
              <a:ea typeface="华文细黑" panose="02010600040101010101" pitchFamily="2" charset="-122"/>
            </a:endParaRPr>
          </a:p>
          <a:p>
            <a:pPr marL="0" indent="0" eaLnBrk="1" hangingPunct="1">
              <a:lnSpc>
                <a:spcPct val="60000"/>
              </a:lnSpc>
              <a:spcBef>
                <a:spcPct val="50000"/>
              </a:spcBef>
              <a:buClr>
                <a:srgbClr val="1F3F5F"/>
              </a:buClr>
              <a:defRPr/>
            </a:pPr>
            <a:r>
              <a:rPr lang="zh-CN" altLang="en-US" sz="1600" dirty="0" smtClean="0">
                <a:latin typeface="华文细黑" panose="02010600040101010101" pitchFamily="2" charset="-122"/>
                <a:ea typeface="华文细黑" panose="02010600040101010101" pitchFamily="2" charset="-122"/>
              </a:rPr>
              <a:t>特色的分散式柜台交</a:t>
            </a:r>
            <a:endParaRPr lang="en-US" altLang="zh-CN" sz="1600" dirty="0" smtClean="0">
              <a:latin typeface="华文细黑" panose="02010600040101010101" pitchFamily="2" charset="-122"/>
              <a:ea typeface="华文细黑" panose="02010600040101010101" pitchFamily="2" charset="-122"/>
            </a:endParaRPr>
          </a:p>
          <a:p>
            <a:pPr marL="0" indent="0" eaLnBrk="1" hangingPunct="1">
              <a:lnSpc>
                <a:spcPct val="60000"/>
              </a:lnSpc>
              <a:spcBef>
                <a:spcPct val="50000"/>
              </a:spcBef>
              <a:buClr>
                <a:srgbClr val="1F3F5F"/>
              </a:buClr>
              <a:defRPr/>
            </a:pPr>
            <a:r>
              <a:rPr lang="zh-CN" altLang="en-US" sz="1600" dirty="0" smtClean="0">
                <a:latin typeface="华文细黑" panose="02010600040101010101" pitchFamily="2" charset="-122"/>
                <a:ea typeface="华文细黑" panose="02010600040101010101" pitchFamily="2" charset="-122"/>
              </a:rPr>
              <a:t>易模式，利用国际公</a:t>
            </a:r>
            <a:endParaRPr lang="en-US" altLang="zh-CN" sz="1600" dirty="0" smtClean="0">
              <a:latin typeface="华文细黑" panose="02010600040101010101" pitchFamily="2" charset="-122"/>
              <a:ea typeface="华文细黑" panose="02010600040101010101" pitchFamily="2" charset="-122"/>
            </a:endParaRPr>
          </a:p>
          <a:p>
            <a:pPr marL="0" indent="0" eaLnBrk="1" hangingPunct="1">
              <a:lnSpc>
                <a:spcPct val="60000"/>
              </a:lnSpc>
              <a:spcBef>
                <a:spcPct val="50000"/>
              </a:spcBef>
              <a:buClr>
                <a:srgbClr val="1F3F5F"/>
              </a:buClr>
              <a:defRPr/>
            </a:pPr>
            <a:r>
              <a:rPr lang="zh-CN" altLang="en-US" sz="1600" dirty="0" smtClean="0">
                <a:latin typeface="华文细黑" panose="02010600040101010101" pitchFamily="2" charset="-122"/>
                <a:ea typeface="华文细黑" panose="02010600040101010101" pitchFamily="2" charset="-122"/>
              </a:rPr>
              <a:t>开价格作为价格基础</a:t>
            </a:r>
            <a:endParaRPr lang="en-US" altLang="zh-CN" sz="1600" dirty="0" smtClean="0">
              <a:latin typeface="华文细黑" panose="02010600040101010101" pitchFamily="2" charset="-122"/>
              <a:ea typeface="华文细黑" panose="02010600040101010101" pitchFamily="2" charset="-122"/>
            </a:endParaRPr>
          </a:p>
          <a:p>
            <a:pPr marL="0" indent="0" eaLnBrk="1" hangingPunct="1">
              <a:lnSpc>
                <a:spcPct val="60000"/>
              </a:lnSpc>
              <a:spcBef>
                <a:spcPct val="50000"/>
              </a:spcBef>
              <a:buClr>
                <a:srgbClr val="1F3F5F"/>
              </a:buClr>
              <a:defRPr/>
            </a:pPr>
            <a:r>
              <a:rPr lang="zh-CN" altLang="en-US" sz="1600" dirty="0" smtClean="0">
                <a:latin typeface="华文细黑" panose="02010600040101010101" pitchFamily="2" charset="-122"/>
                <a:ea typeface="华文细黑" panose="02010600040101010101" pitchFamily="2" charset="-122"/>
              </a:rPr>
              <a:t>价格与国际市场同步。</a:t>
            </a:r>
            <a:endParaRPr lang="en-US" altLang="zh-CN" sz="1600" dirty="0" smtClean="0">
              <a:latin typeface="华文细黑" panose="02010600040101010101" pitchFamily="2" charset="-122"/>
              <a:ea typeface="华文细黑" panose="02010600040101010101" pitchFamily="2" charset="-122"/>
            </a:endParaRPr>
          </a:p>
          <a:p>
            <a:pPr eaLnBrk="1" hangingPunct="1">
              <a:lnSpc>
                <a:spcPct val="60000"/>
              </a:lnSpc>
              <a:spcBef>
                <a:spcPct val="50000"/>
              </a:spcBef>
              <a:buClr>
                <a:srgbClr val="1F3F5F"/>
              </a:buClr>
              <a:defRPr/>
            </a:pPr>
            <a:endParaRPr lang="en-US" altLang="zh-CN" sz="1200" b="1" dirty="0" smtClean="0"/>
          </a:p>
        </p:txBody>
      </p:sp>
      <p:sp>
        <p:nvSpPr>
          <p:cNvPr id="137" name="Text Box 15"/>
          <p:cNvSpPr txBox="1">
            <a:spLocks noChangeArrowheads="1"/>
          </p:cNvSpPr>
          <p:nvPr/>
        </p:nvSpPr>
        <p:spPr bwMode="black">
          <a:xfrm>
            <a:off x="477838" y="3773683"/>
            <a:ext cx="21891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eaLnBrk="1" hangingPunct="1">
              <a:lnSpc>
                <a:spcPct val="60000"/>
              </a:lnSpc>
              <a:spcBef>
                <a:spcPct val="50000"/>
              </a:spcBef>
              <a:buClr>
                <a:srgbClr val="1F3F5F"/>
              </a:buClr>
              <a:buFont typeface="Wingdings" panose="05000000000000000000" pitchFamily="2" charset="2"/>
              <a:buChar char="Ø"/>
              <a:defRPr/>
            </a:pPr>
            <a:r>
              <a:rPr lang="zh-CN" altLang="en-US" sz="1600" dirty="0" smtClean="0">
                <a:latin typeface="华文细黑" panose="02010600040101010101" pitchFamily="2" charset="-122"/>
                <a:ea typeface="华文细黑" panose="02010600040101010101" pitchFamily="2" charset="-122"/>
              </a:rPr>
              <a:t>实行每日</a:t>
            </a:r>
            <a:r>
              <a:rPr lang="en-US" altLang="zh-CN" sz="1600" dirty="0" smtClean="0">
                <a:latin typeface="华文细黑" panose="02010600040101010101" pitchFamily="2" charset="-122"/>
                <a:ea typeface="华文细黑" panose="02010600040101010101" pitchFamily="2" charset="-122"/>
              </a:rPr>
              <a:t>22</a:t>
            </a:r>
            <a:r>
              <a:rPr lang="zh-CN" altLang="en-US" sz="1600" dirty="0" smtClean="0">
                <a:latin typeface="华文细黑" panose="02010600040101010101" pitchFamily="2" charset="-122"/>
                <a:ea typeface="华文细黑" panose="02010600040101010101" pitchFamily="2" charset="-122"/>
              </a:rPr>
              <a:t>小时不</a:t>
            </a:r>
            <a:endParaRPr lang="en-US" altLang="zh-CN" sz="1600" dirty="0" smtClean="0">
              <a:latin typeface="华文细黑" panose="02010600040101010101" pitchFamily="2" charset="-122"/>
              <a:ea typeface="华文细黑" panose="02010600040101010101" pitchFamily="2" charset="-122"/>
            </a:endParaRPr>
          </a:p>
          <a:p>
            <a:pPr marL="0" indent="0" eaLnBrk="1" hangingPunct="1">
              <a:lnSpc>
                <a:spcPct val="60000"/>
              </a:lnSpc>
              <a:spcBef>
                <a:spcPct val="50000"/>
              </a:spcBef>
              <a:buClr>
                <a:srgbClr val="1F3F5F"/>
              </a:buClr>
              <a:defRPr/>
            </a:pPr>
            <a:r>
              <a:rPr lang="zh-CN" altLang="en-US" sz="1600" dirty="0" smtClean="0">
                <a:latin typeface="华文细黑" panose="02010600040101010101" pitchFamily="2" charset="-122"/>
                <a:ea typeface="华文细黑" panose="02010600040101010101" pitchFamily="2" charset="-122"/>
              </a:rPr>
              <a:t>间断交易，交易</a:t>
            </a:r>
            <a:r>
              <a:rPr lang="zh-CN" altLang="en-US" sz="1600" dirty="0">
                <a:latin typeface="华文细黑" panose="02010600040101010101" pitchFamily="2" charset="-122"/>
                <a:ea typeface="华文细黑" panose="02010600040101010101" pitchFamily="2" charset="-122"/>
              </a:rPr>
              <a:t>时段</a:t>
            </a:r>
            <a:endParaRPr lang="en-US" altLang="zh-CN" sz="1600" dirty="0" smtClean="0">
              <a:latin typeface="华文细黑" panose="02010600040101010101" pitchFamily="2" charset="-122"/>
              <a:ea typeface="华文细黑" panose="02010600040101010101" pitchFamily="2" charset="-122"/>
            </a:endParaRPr>
          </a:p>
          <a:p>
            <a:pPr marL="0" indent="0" eaLnBrk="1" hangingPunct="1">
              <a:lnSpc>
                <a:spcPct val="60000"/>
              </a:lnSpc>
              <a:spcBef>
                <a:spcPct val="50000"/>
              </a:spcBef>
              <a:buClr>
                <a:srgbClr val="1F3F5F"/>
              </a:buClr>
              <a:defRPr/>
            </a:pPr>
            <a:r>
              <a:rPr lang="zh-CN" altLang="en-US" sz="1600" dirty="0" smtClean="0">
                <a:latin typeface="华文细黑" panose="02010600040101010101" pitchFamily="2" charset="-122"/>
                <a:ea typeface="华文细黑" panose="02010600040101010101" pitchFamily="2" charset="-122"/>
              </a:rPr>
              <a:t>覆盖了国际贵金属价</a:t>
            </a:r>
            <a:endParaRPr lang="en-US" altLang="zh-CN" sz="1600" dirty="0" smtClean="0">
              <a:latin typeface="华文细黑" panose="02010600040101010101" pitchFamily="2" charset="-122"/>
              <a:ea typeface="华文细黑" panose="02010600040101010101" pitchFamily="2" charset="-122"/>
            </a:endParaRPr>
          </a:p>
          <a:p>
            <a:pPr marL="0" indent="0" eaLnBrk="1" hangingPunct="1">
              <a:lnSpc>
                <a:spcPct val="60000"/>
              </a:lnSpc>
              <a:spcBef>
                <a:spcPct val="50000"/>
              </a:spcBef>
              <a:buClr>
                <a:srgbClr val="1F3F5F"/>
              </a:buClr>
              <a:defRPr/>
            </a:pPr>
            <a:r>
              <a:rPr lang="zh-CN" altLang="en-US" sz="1600" dirty="0" smtClean="0">
                <a:latin typeface="华文细黑" panose="02010600040101010101" pitchFamily="2" charset="-122"/>
                <a:ea typeface="华文细黑" panose="02010600040101010101" pitchFamily="2" charset="-122"/>
              </a:rPr>
              <a:t>格波动频繁的</a:t>
            </a:r>
            <a:r>
              <a:rPr lang="zh-CN" altLang="en-US" sz="1600" dirty="0">
                <a:latin typeface="华文细黑" panose="02010600040101010101" pitchFamily="2" charset="-122"/>
                <a:ea typeface="华文细黑" panose="02010600040101010101" pitchFamily="2" charset="-122"/>
              </a:rPr>
              <a:t>重要时</a:t>
            </a:r>
            <a:endParaRPr lang="en-US" altLang="zh-CN" sz="1600" dirty="0" smtClean="0">
              <a:latin typeface="华文细黑" panose="02010600040101010101" pitchFamily="2" charset="-122"/>
              <a:ea typeface="华文细黑" panose="02010600040101010101" pitchFamily="2" charset="-122"/>
            </a:endParaRPr>
          </a:p>
          <a:p>
            <a:pPr marL="0" indent="0" eaLnBrk="1" hangingPunct="1">
              <a:lnSpc>
                <a:spcPct val="60000"/>
              </a:lnSpc>
              <a:spcBef>
                <a:spcPct val="50000"/>
              </a:spcBef>
              <a:buClr>
                <a:srgbClr val="1F3F5F"/>
              </a:buClr>
              <a:defRPr/>
            </a:pPr>
            <a:r>
              <a:rPr lang="zh-CN" altLang="en-US" sz="1600" dirty="0" smtClean="0">
                <a:latin typeface="华文细黑" panose="02010600040101010101" pitchFamily="2" charset="-122"/>
                <a:ea typeface="华文细黑" panose="02010600040101010101" pitchFamily="2" charset="-122"/>
              </a:rPr>
              <a:t>段。</a:t>
            </a:r>
            <a:endParaRPr lang="en-US" altLang="zh-CN" sz="1600" dirty="0" smtClean="0">
              <a:latin typeface="华文细黑" panose="02010600040101010101" pitchFamily="2" charset="-122"/>
              <a:ea typeface="华文细黑" panose="02010600040101010101" pitchFamily="2" charset="-122"/>
            </a:endParaRPr>
          </a:p>
        </p:txBody>
      </p:sp>
      <p:sp>
        <p:nvSpPr>
          <p:cNvPr id="27" name="14 CuadroTexto"/>
          <p:cNvSpPr txBox="1">
            <a:spLocks noChangeArrowheads="1"/>
          </p:cNvSpPr>
          <p:nvPr/>
        </p:nvSpPr>
        <p:spPr bwMode="auto">
          <a:xfrm>
            <a:off x="7782258" y="6172200"/>
            <a:ext cx="31716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i="1">
                <a:solidFill>
                  <a:schemeClr val="bg1"/>
                </a:solidFill>
                <a:latin typeface="Calibri" panose="020F0502020204030204" pitchFamily="34" charset="0"/>
              </a:rPr>
              <a:t>of</a:t>
            </a:r>
            <a:endParaRPr lang="zh-CN" altLang="en-US" sz="1200" b="1" i="1">
              <a:solidFill>
                <a:schemeClr val="bg1"/>
              </a:solidFill>
              <a:latin typeface="Calibri" panose="020F0502020204030204" pitchFamily="34" charset="0"/>
              <a:ea typeface="宋体" panose="02010600030101010101" pitchFamily="2" charset="-122"/>
            </a:endParaRPr>
          </a:p>
        </p:txBody>
      </p:sp>
      <p:sp>
        <p:nvSpPr>
          <p:cNvPr id="28" name="15 CuadroTexto"/>
          <p:cNvSpPr txBox="1">
            <a:spLocks noChangeArrowheads="1"/>
          </p:cNvSpPr>
          <p:nvPr/>
        </p:nvSpPr>
        <p:spPr bwMode="auto">
          <a:xfrm>
            <a:off x="8050755" y="6157913"/>
            <a:ext cx="2642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schemeClr val="bg1"/>
                </a:solidFill>
                <a:latin typeface="Calibri" panose="020F0502020204030204" pitchFamily="34" charset="0"/>
              </a:rPr>
              <a:t>1</a:t>
            </a:r>
            <a:endParaRPr lang="zh-CN" altLang="en-US" sz="1200" b="1" dirty="0">
              <a:solidFill>
                <a:schemeClr val="bg1"/>
              </a:solidFill>
              <a:latin typeface="Calibri" panose="020F0502020204030204" pitchFamily="34" charset="0"/>
              <a:ea typeface="宋体" panose="02010600030101010101" pitchFamily="2" charset="-122"/>
            </a:endParaRPr>
          </a:p>
        </p:txBody>
      </p:sp>
      <p:sp>
        <p:nvSpPr>
          <p:cNvPr id="36" name="14 CuadroTexto"/>
          <p:cNvSpPr txBox="1">
            <a:spLocks noChangeArrowheads="1"/>
          </p:cNvSpPr>
          <p:nvPr/>
        </p:nvSpPr>
        <p:spPr bwMode="auto">
          <a:xfrm>
            <a:off x="7783513" y="6172200"/>
            <a:ext cx="315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i="1">
                <a:solidFill>
                  <a:schemeClr val="bg1"/>
                </a:solidFill>
                <a:latin typeface="Calibri" panose="020F0502020204030204" pitchFamily="34" charset="0"/>
              </a:rPr>
              <a:t>of</a:t>
            </a:r>
            <a:endParaRPr lang="zh-CN" altLang="en-US" sz="1200" b="1" i="1">
              <a:solidFill>
                <a:schemeClr val="bg1"/>
              </a:solidFill>
              <a:latin typeface="Calibri" panose="020F0502020204030204" pitchFamily="34" charset="0"/>
              <a:ea typeface="宋体" panose="02010600030101010101" pitchFamily="2" charset="-122"/>
            </a:endParaRPr>
          </a:p>
        </p:txBody>
      </p:sp>
      <p:sp>
        <p:nvSpPr>
          <p:cNvPr id="37" name="15 CuadroTexto"/>
          <p:cNvSpPr txBox="1">
            <a:spLocks noChangeArrowheads="1"/>
          </p:cNvSpPr>
          <p:nvPr/>
        </p:nvSpPr>
        <p:spPr bwMode="auto">
          <a:xfrm>
            <a:off x="8051800" y="6157913"/>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schemeClr val="bg1"/>
                </a:solidFill>
                <a:latin typeface="Calibri" panose="020F0502020204030204" pitchFamily="34" charset="0"/>
              </a:rPr>
              <a:t>1</a:t>
            </a:r>
            <a:endParaRPr lang="zh-CN" altLang="en-US" sz="1200" b="1" dirty="0">
              <a:solidFill>
                <a:schemeClr val="bg1"/>
              </a:solidFill>
              <a:latin typeface="Calibri" panose="020F0502020204030204" pitchFamily="34" charset="0"/>
              <a:ea typeface="宋体" panose="02010600030101010101" pitchFamily="2" charset="-122"/>
            </a:endParaRPr>
          </a:p>
        </p:txBody>
      </p:sp>
      <p:sp>
        <p:nvSpPr>
          <p:cNvPr id="45" name="14 CuadroTexto"/>
          <p:cNvSpPr txBox="1">
            <a:spLocks noChangeArrowheads="1"/>
          </p:cNvSpPr>
          <p:nvPr/>
        </p:nvSpPr>
        <p:spPr bwMode="auto">
          <a:xfrm>
            <a:off x="7783513" y="6172200"/>
            <a:ext cx="315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i="1">
                <a:solidFill>
                  <a:schemeClr val="bg1"/>
                </a:solidFill>
                <a:latin typeface="Calibri" panose="020F0502020204030204" pitchFamily="34" charset="0"/>
              </a:rPr>
              <a:t>of</a:t>
            </a:r>
            <a:endParaRPr lang="zh-CN" altLang="en-US" sz="1200" b="1" i="1">
              <a:solidFill>
                <a:schemeClr val="bg1"/>
              </a:solidFill>
              <a:latin typeface="Calibri" panose="020F0502020204030204" pitchFamily="34" charset="0"/>
              <a:ea typeface="宋体" panose="02010600030101010101" pitchFamily="2" charset="-122"/>
            </a:endParaRPr>
          </a:p>
        </p:txBody>
      </p:sp>
      <p:sp>
        <p:nvSpPr>
          <p:cNvPr id="46" name="15 CuadroTexto"/>
          <p:cNvSpPr txBox="1">
            <a:spLocks noChangeArrowheads="1"/>
          </p:cNvSpPr>
          <p:nvPr/>
        </p:nvSpPr>
        <p:spPr bwMode="auto">
          <a:xfrm>
            <a:off x="8051800" y="6157913"/>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schemeClr val="bg1"/>
                </a:solidFill>
                <a:latin typeface="Calibri" panose="020F0502020204030204" pitchFamily="34" charset="0"/>
              </a:rPr>
              <a:t>1</a:t>
            </a:r>
            <a:endParaRPr lang="zh-CN" altLang="en-US" sz="1200" b="1" dirty="0">
              <a:solidFill>
                <a:schemeClr val="bg1"/>
              </a:solidFill>
              <a:latin typeface="Calibri" panose="020F0502020204030204" pitchFamily="34" charset="0"/>
              <a:ea typeface="宋体" panose="02010600030101010101" pitchFamily="2" charset="-122"/>
            </a:endParaRPr>
          </a:p>
        </p:txBody>
      </p:sp>
      <p:sp>
        <p:nvSpPr>
          <p:cNvPr id="47" name="矩形 46"/>
          <p:cNvSpPr/>
          <p:nvPr/>
        </p:nvSpPr>
        <p:spPr>
          <a:xfrm>
            <a:off x="0" y="5507556"/>
            <a:ext cx="9180314" cy="13562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2000" dirty="0" smtClean="0">
                <a:latin typeface="黑体" panose="02010609060101010101" pitchFamily="49" charset="-122"/>
                <a:ea typeface="黑体" panose="02010609060101010101" pitchFamily="49" charset="-122"/>
              </a:rPr>
              <a:t>                诚信 </a:t>
            </a:r>
            <a:r>
              <a:rPr lang="en-US" altLang="zh-CN" sz="2000" dirty="0" smtClean="0">
                <a:latin typeface="黑体" panose="02010609060101010101" pitchFamily="49" charset="-122"/>
                <a:ea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rPr>
              <a:t>创新 </a:t>
            </a:r>
            <a:r>
              <a:rPr lang="en-US" altLang="zh-CN" sz="2000" dirty="0" smtClean="0">
                <a:latin typeface="黑体" panose="02010609060101010101" pitchFamily="49" charset="-122"/>
                <a:ea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rPr>
              <a:t>安全</a:t>
            </a:r>
            <a:endParaRPr lang="en-US" altLang="zh-CN" sz="2000" dirty="0" smtClean="0">
              <a:latin typeface="黑体" panose="02010609060101010101" pitchFamily="49" charset="-122"/>
              <a:ea typeface="黑体" panose="02010609060101010101" pitchFamily="49" charset="-122"/>
            </a:endParaRPr>
          </a:p>
          <a:p>
            <a:pPr>
              <a:spcAft>
                <a:spcPts val="800"/>
              </a:spcAft>
            </a:pPr>
            <a:r>
              <a:rPr lang="en-US" altLang="zh-CN" sz="2000" dirty="0" smtClean="0"/>
              <a:t>                          Credibility </a:t>
            </a:r>
            <a:r>
              <a:rPr lang="en-US" altLang="zh-CN" sz="2000" dirty="0"/>
              <a:t>• Innovation • Safety</a:t>
            </a:r>
            <a:endParaRPr lang="en-US" altLang="zh-CN" sz="2000" dirty="0">
              <a:latin typeface="黑体" panose="02010609060101010101" pitchFamily="49" charset="-122"/>
              <a:ea typeface="黑体" panose="02010609060101010101" pitchFamily="49" charset="-122"/>
            </a:endParaRPr>
          </a:p>
        </p:txBody>
      </p:sp>
      <p:sp>
        <p:nvSpPr>
          <p:cNvPr id="49" name="13 CuadroTexto"/>
          <p:cNvSpPr txBox="1">
            <a:spLocks noChangeArrowheads="1"/>
          </p:cNvSpPr>
          <p:nvPr/>
        </p:nvSpPr>
        <p:spPr bwMode="auto">
          <a:xfrm>
            <a:off x="7655856" y="6057493"/>
            <a:ext cx="263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b="1" dirty="0" smtClean="0">
                <a:solidFill>
                  <a:schemeClr val="bg1"/>
                </a:solidFill>
                <a:latin typeface="Calibri" panose="020F0502020204030204" pitchFamily="34" charset="0"/>
              </a:rPr>
              <a:t>7</a:t>
            </a:r>
            <a:endParaRPr lang="zh-CN" altLang="en-US" sz="1200" b="1" dirty="0">
              <a:solidFill>
                <a:schemeClr val="bg1"/>
              </a:solidFill>
              <a:latin typeface="Calibri" panose="020F0502020204030204" pitchFamily="34" charset="0"/>
            </a:endParaRPr>
          </a:p>
        </p:txBody>
      </p:sp>
      <p:sp>
        <p:nvSpPr>
          <p:cNvPr id="50" name="15 CuadroTexto"/>
          <p:cNvSpPr txBox="1">
            <a:spLocks noChangeArrowheads="1"/>
          </p:cNvSpPr>
          <p:nvPr/>
        </p:nvSpPr>
        <p:spPr bwMode="auto">
          <a:xfrm>
            <a:off x="8194019"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schemeClr val="bg1"/>
                </a:solidFill>
                <a:latin typeface="Calibri" panose="020F0502020204030204" pitchFamily="34" charset="0"/>
              </a:rPr>
              <a:t>2</a:t>
            </a:r>
            <a:r>
              <a:rPr lang="en-US" altLang="zh-CN" sz="1200" b="1" dirty="0" smtClean="0">
                <a:solidFill>
                  <a:schemeClr val="bg1"/>
                </a:solidFill>
                <a:latin typeface="Calibri" panose="020F0502020204030204" pitchFamily="34" charset="0"/>
              </a:rPr>
              <a:t>6</a:t>
            </a:r>
            <a:endParaRPr lang="zh-CN" altLang="en-US" sz="1200" b="1" dirty="0">
              <a:solidFill>
                <a:schemeClr val="bg1"/>
              </a:solidFill>
              <a:latin typeface="Calibri" panose="020F0502020204030204" pitchFamily="34" charset="0"/>
              <a:ea typeface="宋体" panose="02010600030101010101" pitchFamily="2" charset="-122"/>
            </a:endParaRPr>
          </a:p>
        </p:txBody>
      </p:sp>
      <p:pic>
        <p:nvPicPr>
          <p:cNvPr id="51" name="Imagen 6" descr="C:\Users\Design\Documents\Edu\Product Launch\btns.png">
            <a:hlinkClick r:id="" action="ppaction://hlinkshowjump?jump=nextslide"/>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5019" y="6127343"/>
            <a:ext cx="177800" cy="176213"/>
          </a:xfrm>
          <a:prstGeom prst="rect">
            <a:avLst/>
          </a:prstGeom>
          <a:noFill/>
          <a:ln>
            <a:noFill/>
          </a:ln>
          <a:extLst/>
        </p:spPr>
      </p:pic>
      <p:pic>
        <p:nvPicPr>
          <p:cNvPr id="52" name="Imagen 6" descr="C:\Users\Design\Documents\Edu\Product Launch\btns.png">
            <a:hlinkClick r:id="" action="ppaction://hlinkshowjump?jump=previous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4394" y="6127343"/>
            <a:ext cx="177800" cy="176213"/>
          </a:xfrm>
          <a:prstGeom prst="rect">
            <a:avLst/>
          </a:prstGeom>
          <a:noFill/>
          <a:ln>
            <a:noFill/>
          </a:ln>
          <a:extLst/>
        </p:spPr>
      </p:pic>
      <p:sp>
        <p:nvSpPr>
          <p:cNvPr id="53" name="13 CuadroTexto"/>
          <p:cNvSpPr txBox="1">
            <a:spLocks noChangeArrowheads="1"/>
          </p:cNvSpPr>
          <p:nvPr/>
        </p:nvSpPr>
        <p:spPr bwMode="auto">
          <a:xfrm>
            <a:off x="7884368" y="6055905"/>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i="1" dirty="0">
                <a:solidFill>
                  <a:schemeClr val="bg1">
                    <a:lumMod val="95000"/>
                  </a:schemeClr>
                </a:solidFill>
                <a:latin typeface="Times New Roman" panose="02020603050405020304" pitchFamily="18" charset="0"/>
                <a:cs typeface="Times New Roman" panose="02020603050405020304" pitchFamily="18" charset="0"/>
              </a:rPr>
              <a:t>of</a:t>
            </a:r>
            <a:endParaRPr lang="zh-CN" altLang="en-US" sz="1200" i="1" dirty="0">
              <a:solidFill>
                <a:schemeClr val="bg1">
                  <a:lumMod val="9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2" name="Picture 20" descr="C:\Documents and Settings\songs\桌面\PPT\tpme标.jpg"/>
          <p:cNvPicPr>
            <a:picLocks noChangeAspect="1" noChangeArrowheads="1"/>
          </p:cNvPicPr>
          <p:nvPr/>
        </p:nvPicPr>
        <p:blipFill>
          <a:blip r:embed="rId4"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7399" y="5969964"/>
            <a:ext cx="770225" cy="411364"/>
          </a:xfrm>
          <a:prstGeom prst="rect">
            <a:avLst/>
          </a:prstGeom>
          <a:ln>
            <a:noFill/>
          </a:ln>
          <a:effectLst>
            <a:outerShdw blurRad="292100" dist="139700" dir="2700000" algn="tl" rotWithShape="0">
              <a:srgbClr val="333333">
                <a:alpha val="65000"/>
              </a:srgbClr>
            </a:outerShdw>
          </a:effectLst>
          <a:extLst/>
        </p:spPr>
      </p:pic>
      <p:pic>
        <p:nvPicPr>
          <p:cNvPr id="34" name="Picture 25" descr="D:\我的工作文件\宣传类\2013传播计划\宣传册\素材\宣传册\zxlogo.gif"/>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8974" y="5733256"/>
            <a:ext cx="886371" cy="881802"/>
          </a:xfrm>
          <a:prstGeom prst="rect">
            <a:avLst/>
          </a:prstGeom>
          <a:ln>
            <a:noFill/>
          </a:ln>
          <a:effectLst>
            <a:glow rad="50800">
              <a:schemeClr val="bg1">
                <a:alpha val="6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5 CuadroTexto"/>
          <p:cNvSpPr txBox="1">
            <a:spLocks noChangeArrowheads="1"/>
          </p:cNvSpPr>
          <p:nvPr/>
        </p:nvSpPr>
        <p:spPr bwMode="auto">
          <a:xfrm>
            <a:off x="755576" y="606891"/>
            <a:ext cx="22076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2800" dirty="0">
                <a:solidFill>
                  <a:schemeClr val="tx1"/>
                </a:solidFill>
                <a:latin typeface="华文细黑" panose="02010600040101010101" pitchFamily="2" charset="-122"/>
                <a:ea typeface="华文细黑" panose="02010600040101010101" pitchFamily="2" charset="-122"/>
              </a:rPr>
              <a:t>1.5 </a:t>
            </a:r>
            <a:r>
              <a:rPr lang="zh-CN" altLang="en-US" sz="2800" dirty="0" smtClean="0">
                <a:solidFill>
                  <a:schemeClr val="tx1"/>
                </a:solidFill>
                <a:latin typeface="华文细黑" panose="02010600040101010101" pitchFamily="2" charset="-122"/>
                <a:ea typeface="华文细黑" panose="02010600040101010101" pitchFamily="2" charset="-122"/>
              </a:rPr>
              <a:t>经营业绩</a:t>
            </a:r>
            <a:endParaRPr lang="zh-CN" altLang="en-US" sz="2800" dirty="0">
              <a:solidFill>
                <a:schemeClr val="tx1"/>
              </a:solidFill>
              <a:latin typeface="华文细黑" panose="02010600040101010101" pitchFamily="2" charset="-122"/>
              <a:ea typeface="华文细黑" panose="02010600040101010101" pitchFamily="2" charset="-122"/>
            </a:endParaRPr>
          </a:p>
        </p:txBody>
      </p:sp>
      <p:sp>
        <p:nvSpPr>
          <p:cNvPr id="29707" name="Line 3"/>
          <p:cNvSpPr>
            <a:spLocks noChangeShapeType="1"/>
          </p:cNvSpPr>
          <p:nvPr/>
        </p:nvSpPr>
        <p:spPr bwMode="auto">
          <a:xfrm flipV="1">
            <a:off x="1964932" y="2021915"/>
            <a:ext cx="4784725" cy="302577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29708" name="Group 4"/>
          <p:cNvGrpSpPr>
            <a:grpSpLocks/>
          </p:cNvGrpSpPr>
          <p:nvPr/>
        </p:nvGrpSpPr>
        <p:grpSpPr bwMode="auto">
          <a:xfrm>
            <a:off x="1922463" y="4915693"/>
            <a:ext cx="203200" cy="190500"/>
            <a:chOff x="1355" y="3452"/>
            <a:chExt cx="183" cy="172"/>
          </a:xfrm>
        </p:grpSpPr>
        <p:pic>
          <p:nvPicPr>
            <p:cNvPr id="29768" name="Picture 5"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1364" y="3452"/>
              <a:ext cx="17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6"/>
            <p:cNvSpPr>
              <a:spLocks noChangeArrowheads="1"/>
            </p:cNvSpPr>
            <p:nvPr/>
          </p:nvSpPr>
          <p:spPr bwMode="gray">
            <a:xfrm>
              <a:off x="1364" y="3452"/>
              <a:ext cx="173" cy="172"/>
            </a:xfrm>
            <a:prstGeom prst="ellipse">
              <a:avLst/>
            </a:prstGeom>
            <a:gradFill rotWithShape="1">
              <a:gsLst>
                <a:gs pos="0">
                  <a:schemeClr val="tx2">
                    <a:gamma/>
                    <a:shade val="46275"/>
                    <a:invGamma/>
                  </a:schemeClr>
                </a:gs>
                <a:gs pos="50000">
                  <a:schemeClr val="tx2">
                    <a:alpha val="50000"/>
                  </a:schemeClr>
                </a:gs>
                <a:gs pos="100000">
                  <a:schemeClr val="tx2">
                    <a:gamma/>
                    <a:shade val="46275"/>
                    <a:invGamma/>
                  </a:schemeClr>
                </a:gs>
              </a:gsLst>
              <a:lin ang="5400000" scaled="1"/>
            </a:gradFill>
            <a:ln w="9525" algn="ctr">
              <a:noFill/>
              <a:round/>
              <a:headEnd/>
              <a:tailEnd/>
            </a:ln>
            <a:effectLst/>
          </p:spPr>
          <p:txBody>
            <a:bodyPr wrap="none" anchor="ctr"/>
            <a:lstStyle/>
            <a:p>
              <a:pPr>
                <a:defRPr/>
              </a:pPr>
              <a:endParaRPr lang="zh-CN" altLang="en-US"/>
            </a:p>
          </p:txBody>
        </p:sp>
        <p:grpSp>
          <p:nvGrpSpPr>
            <p:cNvPr id="29770" name="Group 7"/>
            <p:cNvGrpSpPr>
              <a:grpSpLocks/>
            </p:cNvGrpSpPr>
            <p:nvPr/>
          </p:nvGrpSpPr>
          <p:grpSpPr bwMode="auto">
            <a:xfrm rot="-1297425" flipH="1" flipV="1">
              <a:off x="1377" y="3586"/>
              <a:ext cx="151" cy="37"/>
              <a:chOff x="2532" y="1051"/>
              <a:chExt cx="893" cy="246"/>
            </a:xfrm>
          </p:grpSpPr>
          <p:grpSp>
            <p:nvGrpSpPr>
              <p:cNvPr id="29772" name="Group 8"/>
              <p:cNvGrpSpPr>
                <a:grpSpLocks/>
              </p:cNvGrpSpPr>
              <p:nvPr/>
            </p:nvGrpSpPr>
            <p:grpSpPr bwMode="auto">
              <a:xfrm>
                <a:off x="2532" y="1051"/>
                <a:ext cx="743" cy="185"/>
                <a:chOff x="1565" y="2568"/>
                <a:chExt cx="1118" cy="279"/>
              </a:xfrm>
            </p:grpSpPr>
            <p:sp>
              <p:nvSpPr>
                <p:cNvPr id="29778" name="AutoShape 9"/>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9779" name="AutoShape 10"/>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9780" name="AutoShape 11"/>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9781" name="AutoShape 12"/>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grpSp>
          <p:grpSp>
            <p:nvGrpSpPr>
              <p:cNvPr id="29773" name="Group 13"/>
              <p:cNvGrpSpPr>
                <a:grpSpLocks/>
              </p:cNvGrpSpPr>
              <p:nvPr/>
            </p:nvGrpSpPr>
            <p:grpSpPr bwMode="auto">
              <a:xfrm rot="1353540">
                <a:off x="2682" y="1111"/>
                <a:ext cx="743" cy="186"/>
                <a:chOff x="1565" y="2568"/>
                <a:chExt cx="1118" cy="279"/>
              </a:xfrm>
            </p:grpSpPr>
            <p:sp>
              <p:nvSpPr>
                <p:cNvPr id="29774" name="AutoShape 14"/>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9775" name="AutoShape 15"/>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9776" name="AutoShape 16"/>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9777" name="AutoShape 17"/>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grpSp>
        </p:grpSp>
        <p:pic>
          <p:nvPicPr>
            <p:cNvPr id="29771" name="Picture 18" descr="light_shadow1"/>
            <p:cNvPicPr>
              <a:picLocks noChangeAspect="1" noChangeArrowheads="1"/>
            </p:cNvPicPr>
            <p:nvPr/>
          </p:nvPicPr>
          <p:blipFill>
            <a:blip r:embed="rId4">
              <a:extLst>
                <a:ext uri="{28A0092B-C50C-407E-A947-70E740481C1C}">
                  <a14:useLocalDpi xmlns:a14="http://schemas.microsoft.com/office/drawing/2010/main" val="0"/>
                </a:ext>
              </a:extLst>
            </a:blip>
            <a:srcRect t="23740"/>
            <a:stretch>
              <a:fillRect/>
            </a:stretch>
          </p:blipFill>
          <p:spPr bwMode="gray">
            <a:xfrm rot="-2569845">
              <a:off x="1355" y="3467"/>
              <a:ext cx="12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709" name="Group 19"/>
          <p:cNvGrpSpPr>
            <a:grpSpLocks/>
          </p:cNvGrpSpPr>
          <p:nvPr/>
        </p:nvGrpSpPr>
        <p:grpSpPr bwMode="auto">
          <a:xfrm>
            <a:off x="3605213" y="3820318"/>
            <a:ext cx="203200" cy="190500"/>
            <a:chOff x="1355" y="3452"/>
            <a:chExt cx="183" cy="172"/>
          </a:xfrm>
        </p:grpSpPr>
        <p:pic>
          <p:nvPicPr>
            <p:cNvPr id="29754" name="Picture 20"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1364" y="3452"/>
              <a:ext cx="17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Oval 21"/>
            <p:cNvSpPr>
              <a:spLocks noChangeArrowheads="1"/>
            </p:cNvSpPr>
            <p:nvPr/>
          </p:nvSpPr>
          <p:spPr bwMode="gray">
            <a:xfrm>
              <a:off x="1364" y="3452"/>
              <a:ext cx="173" cy="172"/>
            </a:xfrm>
            <a:prstGeom prst="ellipse">
              <a:avLst/>
            </a:prstGeom>
            <a:gradFill rotWithShape="1">
              <a:gsLst>
                <a:gs pos="0">
                  <a:schemeClr val="tx2">
                    <a:gamma/>
                    <a:shade val="46275"/>
                    <a:invGamma/>
                  </a:schemeClr>
                </a:gs>
                <a:gs pos="50000">
                  <a:schemeClr val="tx2">
                    <a:alpha val="50000"/>
                  </a:schemeClr>
                </a:gs>
                <a:gs pos="100000">
                  <a:schemeClr val="tx2">
                    <a:gamma/>
                    <a:shade val="46275"/>
                    <a:invGamma/>
                  </a:schemeClr>
                </a:gs>
              </a:gsLst>
              <a:lin ang="5400000" scaled="1"/>
            </a:gradFill>
            <a:ln w="9525" algn="ctr">
              <a:noFill/>
              <a:round/>
              <a:headEnd/>
              <a:tailEnd/>
            </a:ln>
            <a:effectLst/>
          </p:spPr>
          <p:txBody>
            <a:bodyPr wrap="none" anchor="ctr"/>
            <a:lstStyle/>
            <a:p>
              <a:pPr>
                <a:defRPr/>
              </a:pPr>
              <a:endParaRPr lang="zh-CN" altLang="en-US"/>
            </a:p>
          </p:txBody>
        </p:sp>
        <p:grpSp>
          <p:nvGrpSpPr>
            <p:cNvPr id="29756" name="Group 22"/>
            <p:cNvGrpSpPr>
              <a:grpSpLocks/>
            </p:cNvGrpSpPr>
            <p:nvPr/>
          </p:nvGrpSpPr>
          <p:grpSpPr bwMode="auto">
            <a:xfrm rot="-1297425" flipH="1" flipV="1">
              <a:off x="1377" y="3586"/>
              <a:ext cx="151" cy="37"/>
              <a:chOff x="2532" y="1051"/>
              <a:chExt cx="893" cy="246"/>
            </a:xfrm>
          </p:grpSpPr>
          <p:grpSp>
            <p:nvGrpSpPr>
              <p:cNvPr id="29758" name="Group 23"/>
              <p:cNvGrpSpPr>
                <a:grpSpLocks/>
              </p:cNvGrpSpPr>
              <p:nvPr/>
            </p:nvGrpSpPr>
            <p:grpSpPr bwMode="auto">
              <a:xfrm>
                <a:off x="2532" y="1051"/>
                <a:ext cx="743" cy="185"/>
                <a:chOff x="1565" y="2568"/>
                <a:chExt cx="1118" cy="279"/>
              </a:xfrm>
            </p:grpSpPr>
            <p:sp>
              <p:nvSpPr>
                <p:cNvPr id="29764" name="AutoShape 24"/>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9765" name="AutoShape 25"/>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9766" name="AutoShape 26"/>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9767" name="AutoShape 27"/>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grpSp>
          <p:grpSp>
            <p:nvGrpSpPr>
              <p:cNvPr id="29759" name="Group 28"/>
              <p:cNvGrpSpPr>
                <a:grpSpLocks/>
              </p:cNvGrpSpPr>
              <p:nvPr/>
            </p:nvGrpSpPr>
            <p:grpSpPr bwMode="auto">
              <a:xfrm rot="1353540">
                <a:off x="2682" y="1111"/>
                <a:ext cx="743" cy="186"/>
                <a:chOff x="1565" y="2568"/>
                <a:chExt cx="1118" cy="279"/>
              </a:xfrm>
            </p:grpSpPr>
            <p:sp>
              <p:nvSpPr>
                <p:cNvPr id="29760" name="AutoShape 29"/>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9761" name="AutoShape 30"/>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9762" name="AutoShape 31"/>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9763" name="AutoShape 32"/>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grpSp>
        </p:grpSp>
        <p:pic>
          <p:nvPicPr>
            <p:cNvPr id="29757" name="Picture 33" descr="light_shadow1"/>
            <p:cNvPicPr>
              <a:picLocks noChangeAspect="1" noChangeArrowheads="1"/>
            </p:cNvPicPr>
            <p:nvPr/>
          </p:nvPicPr>
          <p:blipFill>
            <a:blip r:embed="rId4">
              <a:extLst>
                <a:ext uri="{28A0092B-C50C-407E-A947-70E740481C1C}">
                  <a14:useLocalDpi xmlns:a14="http://schemas.microsoft.com/office/drawing/2010/main" val="0"/>
                </a:ext>
              </a:extLst>
            </a:blip>
            <a:srcRect t="23740"/>
            <a:stretch>
              <a:fillRect/>
            </a:stretch>
          </p:blipFill>
          <p:spPr bwMode="gray">
            <a:xfrm rot="-2569845">
              <a:off x="1355" y="3467"/>
              <a:ext cx="12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710" name="Group 34"/>
          <p:cNvGrpSpPr>
            <a:grpSpLocks/>
          </p:cNvGrpSpPr>
          <p:nvPr/>
        </p:nvGrpSpPr>
        <p:grpSpPr bwMode="auto">
          <a:xfrm>
            <a:off x="5213350" y="2821781"/>
            <a:ext cx="203200" cy="190500"/>
            <a:chOff x="1355" y="3452"/>
            <a:chExt cx="183" cy="172"/>
          </a:xfrm>
        </p:grpSpPr>
        <p:pic>
          <p:nvPicPr>
            <p:cNvPr id="29740" name="Picture 35"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1364" y="3452"/>
              <a:ext cx="17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Oval 36"/>
            <p:cNvSpPr>
              <a:spLocks noChangeArrowheads="1"/>
            </p:cNvSpPr>
            <p:nvPr/>
          </p:nvSpPr>
          <p:spPr bwMode="gray">
            <a:xfrm>
              <a:off x="1364" y="3452"/>
              <a:ext cx="173" cy="172"/>
            </a:xfrm>
            <a:prstGeom prst="ellipse">
              <a:avLst/>
            </a:prstGeom>
            <a:gradFill rotWithShape="1">
              <a:gsLst>
                <a:gs pos="0">
                  <a:schemeClr val="tx2">
                    <a:gamma/>
                    <a:shade val="46275"/>
                    <a:invGamma/>
                  </a:schemeClr>
                </a:gs>
                <a:gs pos="50000">
                  <a:schemeClr val="tx2">
                    <a:alpha val="50000"/>
                  </a:schemeClr>
                </a:gs>
                <a:gs pos="100000">
                  <a:schemeClr val="tx2">
                    <a:gamma/>
                    <a:shade val="46275"/>
                    <a:invGamma/>
                  </a:schemeClr>
                </a:gs>
              </a:gsLst>
              <a:lin ang="5400000" scaled="1"/>
            </a:gradFill>
            <a:ln w="9525" algn="ctr">
              <a:noFill/>
              <a:round/>
              <a:headEnd/>
              <a:tailEnd/>
            </a:ln>
            <a:effectLst/>
          </p:spPr>
          <p:txBody>
            <a:bodyPr wrap="none" anchor="ctr"/>
            <a:lstStyle/>
            <a:p>
              <a:pPr>
                <a:defRPr/>
              </a:pPr>
              <a:endParaRPr lang="zh-CN" altLang="en-US"/>
            </a:p>
          </p:txBody>
        </p:sp>
        <p:grpSp>
          <p:nvGrpSpPr>
            <p:cNvPr id="29742" name="Group 37"/>
            <p:cNvGrpSpPr>
              <a:grpSpLocks/>
            </p:cNvGrpSpPr>
            <p:nvPr/>
          </p:nvGrpSpPr>
          <p:grpSpPr bwMode="auto">
            <a:xfrm rot="-1297425" flipH="1" flipV="1">
              <a:off x="1377" y="3586"/>
              <a:ext cx="151" cy="37"/>
              <a:chOff x="2532" y="1051"/>
              <a:chExt cx="893" cy="246"/>
            </a:xfrm>
          </p:grpSpPr>
          <p:grpSp>
            <p:nvGrpSpPr>
              <p:cNvPr id="29744" name="Group 38"/>
              <p:cNvGrpSpPr>
                <a:grpSpLocks/>
              </p:cNvGrpSpPr>
              <p:nvPr/>
            </p:nvGrpSpPr>
            <p:grpSpPr bwMode="auto">
              <a:xfrm>
                <a:off x="2532" y="1051"/>
                <a:ext cx="743" cy="185"/>
                <a:chOff x="1565" y="2568"/>
                <a:chExt cx="1118" cy="279"/>
              </a:xfrm>
            </p:grpSpPr>
            <p:sp>
              <p:nvSpPr>
                <p:cNvPr id="29750" name="AutoShape 39"/>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9751" name="AutoShape 40"/>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9752" name="AutoShape 41"/>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9753" name="AutoShape 42"/>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grpSp>
          <p:grpSp>
            <p:nvGrpSpPr>
              <p:cNvPr id="29745" name="Group 43"/>
              <p:cNvGrpSpPr>
                <a:grpSpLocks/>
              </p:cNvGrpSpPr>
              <p:nvPr/>
            </p:nvGrpSpPr>
            <p:grpSpPr bwMode="auto">
              <a:xfrm rot="1353540">
                <a:off x="2682" y="1111"/>
                <a:ext cx="743" cy="186"/>
                <a:chOff x="1565" y="2568"/>
                <a:chExt cx="1118" cy="279"/>
              </a:xfrm>
            </p:grpSpPr>
            <p:sp>
              <p:nvSpPr>
                <p:cNvPr id="29746" name="AutoShape 44"/>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9747" name="AutoShape 45"/>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9748" name="AutoShape 46"/>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9749" name="AutoShape 47"/>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grpSp>
        </p:grpSp>
        <p:pic>
          <p:nvPicPr>
            <p:cNvPr id="29743" name="Picture 48" descr="light_shadow1"/>
            <p:cNvPicPr>
              <a:picLocks noChangeAspect="1" noChangeArrowheads="1"/>
            </p:cNvPicPr>
            <p:nvPr/>
          </p:nvPicPr>
          <p:blipFill>
            <a:blip r:embed="rId4">
              <a:extLst>
                <a:ext uri="{28A0092B-C50C-407E-A947-70E740481C1C}">
                  <a14:useLocalDpi xmlns:a14="http://schemas.microsoft.com/office/drawing/2010/main" val="0"/>
                </a:ext>
              </a:extLst>
            </a:blip>
            <a:srcRect t="23740"/>
            <a:stretch>
              <a:fillRect/>
            </a:stretch>
          </p:blipFill>
          <p:spPr bwMode="gray">
            <a:xfrm rot="-2569845">
              <a:off x="1355" y="3467"/>
              <a:ext cx="12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711" name="Group 49"/>
          <p:cNvGrpSpPr>
            <a:grpSpLocks/>
          </p:cNvGrpSpPr>
          <p:nvPr/>
        </p:nvGrpSpPr>
        <p:grpSpPr bwMode="auto">
          <a:xfrm>
            <a:off x="6569075" y="1937543"/>
            <a:ext cx="203200" cy="190500"/>
            <a:chOff x="1355" y="3452"/>
            <a:chExt cx="183" cy="172"/>
          </a:xfrm>
        </p:grpSpPr>
        <p:pic>
          <p:nvPicPr>
            <p:cNvPr id="29724" name="Picture 50"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1364" y="3452"/>
              <a:ext cx="17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Oval 51"/>
            <p:cNvSpPr>
              <a:spLocks noChangeArrowheads="1"/>
            </p:cNvSpPr>
            <p:nvPr/>
          </p:nvSpPr>
          <p:spPr bwMode="gray">
            <a:xfrm>
              <a:off x="1364" y="3452"/>
              <a:ext cx="173" cy="172"/>
            </a:xfrm>
            <a:prstGeom prst="ellipse">
              <a:avLst/>
            </a:prstGeom>
            <a:gradFill rotWithShape="1">
              <a:gsLst>
                <a:gs pos="0">
                  <a:srgbClr val="01BCFF">
                    <a:gamma/>
                    <a:shade val="46275"/>
                    <a:invGamma/>
                  </a:srgbClr>
                </a:gs>
                <a:gs pos="50000">
                  <a:srgbClr val="01BCFF">
                    <a:alpha val="50000"/>
                  </a:srgbClr>
                </a:gs>
                <a:gs pos="100000">
                  <a:srgbClr val="01BCFF">
                    <a:gamma/>
                    <a:shade val="46275"/>
                    <a:invGamma/>
                  </a:srgbClr>
                </a:gs>
              </a:gsLst>
              <a:lin ang="5400000" scaled="1"/>
            </a:gradFill>
            <a:ln w="9525" algn="ctr">
              <a:noFill/>
              <a:round/>
              <a:headEnd/>
              <a:tailEnd/>
            </a:ln>
            <a:effectLst/>
          </p:spPr>
          <p:txBody>
            <a:bodyPr wrap="none" anchor="ctr"/>
            <a:lstStyle/>
            <a:p>
              <a:pPr>
                <a:defRPr/>
              </a:pPr>
              <a:endParaRPr lang="zh-CN" altLang="en-US"/>
            </a:p>
          </p:txBody>
        </p:sp>
        <p:grpSp>
          <p:nvGrpSpPr>
            <p:cNvPr id="29728" name="Group 52"/>
            <p:cNvGrpSpPr>
              <a:grpSpLocks/>
            </p:cNvGrpSpPr>
            <p:nvPr/>
          </p:nvGrpSpPr>
          <p:grpSpPr bwMode="auto">
            <a:xfrm rot="-1297425" flipH="1" flipV="1">
              <a:off x="1377" y="3586"/>
              <a:ext cx="151" cy="37"/>
              <a:chOff x="2532" y="1051"/>
              <a:chExt cx="893" cy="246"/>
            </a:xfrm>
          </p:grpSpPr>
          <p:grpSp>
            <p:nvGrpSpPr>
              <p:cNvPr id="29730" name="Group 53"/>
              <p:cNvGrpSpPr>
                <a:grpSpLocks/>
              </p:cNvGrpSpPr>
              <p:nvPr/>
            </p:nvGrpSpPr>
            <p:grpSpPr bwMode="auto">
              <a:xfrm>
                <a:off x="2532" y="1051"/>
                <a:ext cx="743" cy="185"/>
                <a:chOff x="1565" y="2568"/>
                <a:chExt cx="1118" cy="279"/>
              </a:xfrm>
            </p:grpSpPr>
            <p:sp>
              <p:nvSpPr>
                <p:cNvPr id="29736" name="AutoShape 54"/>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9737" name="AutoShape 55"/>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9738" name="AutoShape 56"/>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9739" name="AutoShape 57"/>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grpSp>
          <p:grpSp>
            <p:nvGrpSpPr>
              <p:cNvPr id="29731" name="Group 58"/>
              <p:cNvGrpSpPr>
                <a:grpSpLocks/>
              </p:cNvGrpSpPr>
              <p:nvPr/>
            </p:nvGrpSpPr>
            <p:grpSpPr bwMode="auto">
              <a:xfrm rot="1353540">
                <a:off x="2682" y="1111"/>
                <a:ext cx="743" cy="186"/>
                <a:chOff x="1565" y="2568"/>
                <a:chExt cx="1118" cy="279"/>
              </a:xfrm>
            </p:grpSpPr>
            <p:sp>
              <p:nvSpPr>
                <p:cNvPr id="29732" name="AutoShape 59"/>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9733" name="AutoShape 60"/>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9734" name="AutoShape 61"/>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sp>
              <p:nvSpPr>
                <p:cNvPr id="29735" name="AutoShape 62"/>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chemeClr val="tx1"/>
                    </a:solidFill>
                    <a:latin typeface="Arial" panose="020B0604020202020204" pitchFamily="34" charset="0"/>
                    <a:ea typeface="宋体" panose="02010600030101010101" pitchFamily="2" charset="-122"/>
                  </a:endParaRPr>
                </a:p>
              </p:txBody>
            </p:sp>
          </p:grpSp>
        </p:grpSp>
        <p:pic>
          <p:nvPicPr>
            <p:cNvPr id="29729" name="Picture 63" descr="light_shadow1"/>
            <p:cNvPicPr>
              <a:picLocks noChangeAspect="1" noChangeArrowheads="1"/>
            </p:cNvPicPr>
            <p:nvPr/>
          </p:nvPicPr>
          <p:blipFill>
            <a:blip r:embed="rId4">
              <a:extLst>
                <a:ext uri="{28A0092B-C50C-407E-A947-70E740481C1C}">
                  <a14:useLocalDpi xmlns:a14="http://schemas.microsoft.com/office/drawing/2010/main" val="0"/>
                </a:ext>
              </a:extLst>
            </a:blip>
            <a:srcRect t="23740"/>
            <a:stretch>
              <a:fillRect/>
            </a:stretch>
          </p:blipFill>
          <p:spPr bwMode="gray">
            <a:xfrm rot="-2569845">
              <a:off x="1355" y="3467"/>
              <a:ext cx="12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12" name="AutoShape 64"/>
          <p:cNvSpPr>
            <a:spLocks noChangeArrowheads="1"/>
          </p:cNvSpPr>
          <p:nvPr/>
        </p:nvSpPr>
        <p:spPr bwMode="gray">
          <a:xfrm>
            <a:off x="611560" y="4686151"/>
            <a:ext cx="1339850" cy="327025"/>
          </a:xfrm>
          <a:prstGeom prst="roundRect">
            <a:avLst>
              <a:gd name="adj" fmla="val 22815"/>
            </a:avLst>
          </a:prstGeom>
          <a:solidFill>
            <a:schemeClr val="accent2"/>
          </a:solidFill>
          <a:ln w="12700" algn="ctr">
            <a:solidFill>
              <a:srgbClr val="080808"/>
            </a:solidFill>
            <a:round/>
            <a:headEnd/>
            <a:tailEnd/>
          </a:ln>
          <a:effectLst>
            <a:outerShdw dist="28398" dir="6993903" algn="ctr" rotWithShape="0">
              <a:srgbClr val="1C1C1C">
                <a:alpha val="50000"/>
              </a:srgbClr>
            </a:outerShdw>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p>
        </p:txBody>
      </p:sp>
      <p:sp>
        <p:nvSpPr>
          <p:cNvPr id="29713" name="AutoShape 65"/>
          <p:cNvSpPr>
            <a:spLocks noChangeArrowheads="1"/>
          </p:cNvSpPr>
          <p:nvPr/>
        </p:nvSpPr>
        <p:spPr bwMode="gray">
          <a:xfrm>
            <a:off x="3773425" y="3884337"/>
            <a:ext cx="1339850" cy="327025"/>
          </a:xfrm>
          <a:prstGeom prst="roundRect">
            <a:avLst>
              <a:gd name="adj" fmla="val 22815"/>
            </a:avLst>
          </a:prstGeom>
          <a:solidFill>
            <a:schemeClr val="accent2"/>
          </a:solidFill>
          <a:ln w="12700" algn="ctr">
            <a:solidFill>
              <a:srgbClr val="080808"/>
            </a:solidFill>
            <a:round/>
            <a:headEnd/>
            <a:tailEnd/>
          </a:ln>
          <a:effectLst>
            <a:outerShdw dist="28398" dir="6993903" algn="ctr" rotWithShape="0">
              <a:srgbClr val="1C1C1C">
                <a:alpha val="50000"/>
              </a:srgbClr>
            </a:outerShdw>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p>
        </p:txBody>
      </p:sp>
      <p:sp>
        <p:nvSpPr>
          <p:cNvPr id="29714" name="AutoShape 66"/>
          <p:cNvSpPr>
            <a:spLocks noChangeArrowheads="1"/>
          </p:cNvSpPr>
          <p:nvPr/>
        </p:nvSpPr>
        <p:spPr bwMode="gray">
          <a:xfrm>
            <a:off x="3926610" y="2557886"/>
            <a:ext cx="1339850" cy="327025"/>
          </a:xfrm>
          <a:prstGeom prst="roundRect">
            <a:avLst>
              <a:gd name="adj" fmla="val 22815"/>
            </a:avLst>
          </a:prstGeom>
          <a:solidFill>
            <a:schemeClr val="accent2"/>
          </a:solidFill>
          <a:ln w="12700" algn="ctr">
            <a:solidFill>
              <a:srgbClr val="080808"/>
            </a:solidFill>
            <a:round/>
            <a:headEnd/>
            <a:tailEnd/>
          </a:ln>
          <a:effectLst>
            <a:outerShdw dist="28398" dir="6993903" algn="ctr" rotWithShape="0">
              <a:srgbClr val="1C1C1C">
                <a:alpha val="50000"/>
              </a:srgbClr>
            </a:outerShdw>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p>
        </p:txBody>
      </p:sp>
      <p:sp>
        <p:nvSpPr>
          <p:cNvPr id="29715" name="Text Box 67"/>
          <p:cNvSpPr txBox="1">
            <a:spLocks noChangeArrowheads="1"/>
          </p:cNvSpPr>
          <p:nvPr/>
        </p:nvSpPr>
        <p:spPr bwMode="white">
          <a:xfrm>
            <a:off x="906655" y="4705201"/>
            <a:ext cx="806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50000"/>
              </a:spcBef>
              <a:buClrTx/>
              <a:buFontTx/>
              <a:buNone/>
            </a:pPr>
            <a:r>
              <a:rPr lang="en-US" altLang="zh-CN" sz="1400" b="1" dirty="0">
                <a:solidFill>
                  <a:schemeClr val="tx1"/>
                </a:solidFill>
                <a:latin typeface="华文细黑" panose="02010600040101010101" pitchFamily="2" charset="-122"/>
                <a:ea typeface="华文细黑" panose="02010600040101010101" pitchFamily="2" charset="-122"/>
              </a:rPr>
              <a:t>2010</a:t>
            </a:r>
            <a:r>
              <a:rPr lang="zh-CN" altLang="en-US" sz="1400" b="1" dirty="0">
                <a:solidFill>
                  <a:schemeClr val="tx1"/>
                </a:solidFill>
                <a:latin typeface="华文细黑" panose="02010600040101010101" pitchFamily="2" charset="-122"/>
                <a:ea typeface="华文细黑" panose="02010600040101010101" pitchFamily="2" charset="-122"/>
              </a:rPr>
              <a:t>年</a:t>
            </a:r>
            <a:endParaRPr lang="en-US" altLang="zh-CN" sz="1400" b="1" dirty="0">
              <a:solidFill>
                <a:schemeClr val="tx1"/>
              </a:solidFill>
              <a:latin typeface="华文细黑" panose="02010600040101010101" pitchFamily="2" charset="-122"/>
              <a:ea typeface="华文细黑" panose="02010600040101010101" pitchFamily="2" charset="-122"/>
            </a:endParaRPr>
          </a:p>
        </p:txBody>
      </p:sp>
      <p:sp>
        <p:nvSpPr>
          <p:cNvPr id="29716" name="Text Box 68"/>
          <p:cNvSpPr txBox="1">
            <a:spLocks noChangeArrowheads="1"/>
          </p:cNvSpPr>
          <p:nvPr/>
        </p:nvSpPr>
        <p:spPr bwMode="white">
          <a:xfrm>
            <a:off x="4033861" y="3895767"/>
            <a:ext cx="806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50000"/>
              </a:spcBef>
              <a:buClrTx/>
              <a:buFontTx/>
              <a:buNone/>
            </a:pPr>
            <a:r>
              <a:rPr lang="en-US" altLang="zh-CN" sz="1400" b="1" dirty="0">
                <a:solidFill>
                  <a:schemeClr val="tx1"/>
                </a:solidFill>
                <a:latin typeface="华文细黑" panose="02010600040101010101" pitchFamily="2" charset="-122"/>
                <a:ea typeface="华文细黑" panose="02010600040101010101" pitchFamily="2" charset="-122"/>
              </a:rPr>
              <a:t>2011</a:t>
            </a:r>
            <a:r>
              <a:rPr lang="zh-CN" altLang="en-US" sz="1400" b="1" dirty="0">
                <a:solidFill>
                  <a:schemeClr val="tx1"/>
                </a:solidFill>
                <a:latin typeface="华文细黑" panose="02010600040101010101" pitchFamily="2" charset="-122"/>
                <a:ea typeface="华文细黑" panose="02010600040101010101" pitchFamily="2" charset="-122"/>
              </a:rPr>
              <a:t>年</a:t>
            </a:r>
            <a:endParaRPr lang="en-US" altLang="zh-CN" sz="1400" b="1" dirty="0">
              <a:solidFill>
                <a:schemeClr val="tx1"/>
              </a:solidFill>
              <a:latin typeface="华文细黑" panose="02010600040101010101" pitchFamily="2" charset="-122"/>
              <a:ea typeface="华文细黑" panose="02010600040101010101" pitchFamily="2" charset="-122"/>
            </a:endParaRPr>
          </a:p>
        </p:txBody>
      </p:sp>
      <p:sp>
        <p:nvSpPr>
          <p:cNvPr id="29717" name="Text Box 69"/>
          <p:cNvSpPr txBox="1">
            <a:spLocks noChangeArrowheads="1"/>
          </p:cNvSpPr>
          <p:nvPr/>
        </p:nvSpPr>
        <p:spPr bwMode="white">
          <a:xfrm>
            <a:off x="4193310" y="2567410"/>
            <a:ext cx="806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50000"/>
              </a:spcBef>
              <a:buClrTx/>
              <a:buFontTx/>
              <a:buNone/>
            </a:pPr>
            <a:r>
              <a:rPr lang="en-US" altLang="zh-CN" sz="1400" b="1" dirty="0">
                <a:solidFill>
                  <a:schemeClr val="tx1"/>
                </a:solidFill>
                <a:latin typeface="华文细黑" panose="02010600040101010101" pitchFamily="2" charset="-122"/>
                <a:ea typeface="华文细黑" panose="02010600040101010101" pitchFamily="2" charset="-122"/>
              </a:rPr>
              <a:t>2012</a:t>
            </a:r>
            <a:r>
              <a:rPr lang="zh-CN" altLang="en-US" sz="1400" b="1" dirty="0">
                <a:solidFill>
                  <a:schemeClr val="tx1"/>
                </a:solidFill>
                <a:latin typeface="华文细黑" panose="02010600040101010101" pitchFamily="2" charset="-122"/>
                <a:ea typeface="华文细黑" panose="02010600040101010101" pitchFamily="2" charset="-122"/>
              </a:rPr>
              <a:t>年</a:t>
            </a:r>
            <a:endParaRPr lang="en-US" altLang="zh-CN" sz="1400" b="1" dirty="0">
              <a:solidFill>
                <a:schemeClr val="tx1"/>
              </a:solidFill>
              <a:latin typeface="华文细黑" panose="02010600040101010101" pitchFamily="2" charset="-122"/>
              <a:ea typeface="华文细黑" panose="02010600040101010101" pitchFamily="2" charset="-122"/>
            </a:endParaRPr>
          </a:p>
        </p:txBody>
      </p:sp>
      <p:pic>
        <p:nvPicPr>
          <p:cNvPr id="29718" name="Picture 70" descr="09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6660232" y="620688"/>
            <a:ext cx="14351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9" name="Text Box 71"/>
          <p:cNvSpPr txBox="1">
            <a:spLocks noChangeArrowheads="1"/>
          </p:cNvSpPr>
          <p:nvPr/>
        </p:nvSpPr>
        <p:spPr bwMode="black">
          <a:xfrm>
            <a:off x="362916" y="4074259"/>
            <a:ext cx="3094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50000"/>
              </a:spcBef>
              <a:buClrTx/>
              <a:buFontTx/>
              <a:buChar char="•"/>
            </a:pPr>
            <a:r>
              <a:rPr lang="zh-CN" altLang="en-US" sz="1400" dirty="0">
                <a:solidFill>
                  <a:schemeClr val="tx1"/>
                </a:solidFill>
                <a:latin typeface="华文细黑" panose="02010600040101010101" pitchFamily="2" charset="-122"/>
                <a:ea typeface="华文细黑" panose="02010600040101010101" pitchFamily="2" charset="-122"/>
              </a:rPr>
              <a:t>总成交额 </a:t>
            </a:r>
            <a:r>
              <a:rPr lang="en-US" altLang="zh-CN" sz="1400" dirty="0">
                <a:solidFill>
                  <a:srgbClr val="FF0000"/>
                </a:solidFill>
                <a:latin typeface="汉仪南宫体简" panose="02010106010101010101" pitchFamily="2" charset="-122"/>
                <a:ea typeface="汉仪南宫体简" panose="02010106010101010101" pitchFamily="2" charset="-122"/>
              </a:rPr>
              <a:t>1432</a:t>
            </a:r>
            <a:r>
              <a:rPr lang="zh-CN" altLang="en-US" sz="1400" dirty="0">
                <a:solidFill>
                  <a:srgbClr val="FF0000"/>
                </a:solidFill>
                <a:latin typeface="汉仪南宫体简" panose="02010106010101010101" pitchFamily="2" charset="-122"/>
                <a:ea typeface="汉仪南宫体简" panose="02010106010101010101" pitchFamily="2" charset="-122"/>
              </a:rPr>
              <a:t>亿</a:t>
            </a:r>
            <a:r>
              <a:rPr lang="zh-CN" altLang="en-US" sz="1400" dirty="0" smtClean="0">
                <a:solidFill>
                  <a:srgbClr val="FF0000"/>
                </a:solidFill>
                <a:latin typeface="汉仪南宫体简" panose="02010106010101010101" pitchFamily="2" charset="-122"/>
                <a:ea typeface="汉仪南宫体简" panose="02010106010101010101" pitchFamily="2" charset="-122"/>
              </a:rPr>
              <a:t>元</a:t>
            </a:r>
            <a:endParaRPr lang="en-US" altLang="zh-CN" sz="1400" dirty="0">
              <a:solidFill>
                <a:srgbClr val="000000"/>
              </a:solidFill>
              <a:latin typeface="Arial" panose="020B0604020202020204" pitchFamily="34" charset="0"/>
              <a:ea typeface="宋体" panose="02010600030101010101" pitchFamily="2" charset="-122"/>
            </a:endParaRPr>
          </a:p>
        </p:txBody>
      </p:sp>
      <p:sp>
        <p:nvSpPr>
          <p:cNvPr id="29720" name="Text Box 72"/>
          <p:cNvSpPr txBox="1">
            <a:spLocks noChangeArrowheads="1"/>
          </p:cNvSpPr>
          <p:nvPr/>
        </p:nvSpPr>
        <p:spPr bwMode="black">
          <a:xfrm>
            <a:off x="3593358" y="4270798"/>
            <a:ext cx="3094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50000"/>
              </a:spcBef>
              <a:buClrTx/>
              <a:buFontTx/>
              <a:buChar char="•"/>
            </a:pPr>
            <a:r>
              <a:rPr lang="zh-CN" altLang="en-US" sz="1400" dirty="0">
                <a:solidFill>
                  <a:schemeClr val="tx1"/>
                </a:solidFill>
                <a:latin typeface="华文细黑" panose="02010600040101010101" pitchFamily="2" charset="-122"/>
                <a:ea typeface="华文细黑" panose="02010600040101010101" pitchFamily="2" charset="-122"/>
              </a:rPr>
              <a:t>总成交额约</a:t>
            </a:r>
            <a:r>
              <a:rPr lang="en-US" altLang="zh-CN" sz="1400" dirty="0">
                <a:solidFill>
                  <a:srgbClr val="FF0000"/>
                </a:solidFill>
                <a:latin typeface="汉仪南宫体简" panose="02010106010101010101" pitchFamily="2" charset="-122"/>
                <a:ea typeface="汉仪南宫体简" panose="02010106010101010101" pitchFamily="2" charset="-122"/>
              </a:rPr>
              <a:t>1.63</a:t>
            </a:r>
            <a:r>
              <a:rPr lang="zh-CN" altLang="en-US" sz="1400" dirty="0">
                <a:solidFill>
                  <a:srgbClr val="FF0000"/>
                </a:solidFill>
                <a:latin typeface="汉仪南宫体简" panose="02010106010101010101" pitchFamily="2" charset="-122"/>
                <a:ea typeface="汉仪南宫体简" panose="02010106010101010101" pitchFamily="2" charset="-122"/>
              </a:rPr>
              <a:t>万亿</a:t>
            </a:r>
            <a:r>
              <a:rPr lang="zh-CN" altLang="en-US" sz="1400" dirty="0" smtClean="0">
                <a:solidFill>
                  <a:srgbClr val="FF0000"/>
                </a:solidFill>
                <a:latin typeface="汉仪南宫体简" panose="02010106010101010101" pitchFamily="2" charset="-122"/>
                <a:ea typeface="汉仪南宫体简" panose="02010106010101010101" pitchFamily="2" charset="-122"/>
              </a:rPr>
              <a:t>元</a:t>
            </a:r>
            <a:endParaRPr lang="en-US" altLang="zh-CN" sz="1400" dirty="0">
              <a:solidFill>
                <a:srgbClr val="FF0000"/>
              </a:solidFill>
              <a:latin typeface="汉仪南宫体简" panose="02010106010101010101" pitchFamily="2" charset="-122"/>
              <a:ea typeface="汉仪南宫体简" panose="02010106010101010101" pitchFamily="2" charset="-122"/>
            </a:endParaRPr>
          </a:p>
        </p:txBody>
      </p:sp>
      <p:sp>
        <p:nvSpPr>
          <p:cNvPr id="85" name="Text Box 73"/>
          <p:cNvSpPr txBox="1">
            <a:spLocks noChangeArrowheads="1"/>
          </p:cNvSpPr>
          <p:nvPr/>
        </p:nvSpPr>
        <p:spPr bwMode="black">
          <a:xfrm>
            <a:off x="3773425" y="1484141"/>
            <a:ext cx="3094037"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Char char="•"/>
              <a:defRPr/>
            </a:pPr>
            <a:r>
              <a:rPr lang="zh-CN" altLang="en-US" sz="1400" dirty="0">
                <a:latin typeface="华文细黑" panose="02010600040101010101" pitchFamily="2" charset="-122"/>
                <a:ea typeface="华文细黑" panose="02010600040101010101" pitchFamily="2" charset="-122"/>
              </a:rPr>
              <a:t>总成交额约</a:t>
            </a:r>
            <a:r>
              <a:rPr lang="en-US" altLang="zh-CN" sz="1400" dirty="0">
                <a:solidFill>
                  <a:srgbClr val="FF0000"/>
                </a:solidFill>
                <a:latin typeface="华文细黑" panose="02010600040101010101" pitchFamily="2" charset="-122"/>
                <a:ea typeface="华文细黑" panose="02010600040101010101" pitchFamily="2" charset="-122"/>
              </a:rPr>
              <a:t>2.81</a:t>
            </a:r>
            <a:r>
              <a:rPr lang="zh-CN" altLang="en-US" sz="1400" dirty="0">
                <a:solidFill>
                  <a:srgbClr val="FF0000"/>
                </a:solidFill>
                <a:latin typeface="华文细黑" panose="02010600040101010101" pitchFamily="2" charset="-122"/>
                <a:ea typeface="华文细黑" panose="02010600040101010101" pitchFamily="2" charset="-122"/>
              </a:rPr>
              <a:t>万亿元</a:t>
            </a:r>
            <a:endParaRPr lang="en-US" altLang="zh-CN" sz="1400" dirty="0">
              <a:solidFill>
                <a:srgbClr val="FF0000"/>
              </a:solidFill>
              <a:latin typeface="华文细黑" panose="02010600040101010101" pitchFamily="2" charset="-122"/>
              <a:ea typeface="华文细黑" panose="02010600040101010101" pitchFamily="2" charset="-122"/>
            </a:endParaRPr>
          </a:p>
          <a:p>
            <a:pPr eaLnBrk="1" hangingPunct="1">
              <a:spcBef>
                <a:spcPct val="50000"/>
              </a:spcBef>
              <a:buFontTx/>
              <a:buChar char="•"/>
              <a:defRPr/>
            </a:pPr>
            <a:r>
              <a:rPr lang="zh-CN" altLang="en-US" sz="1400" dirty="0" smtClean="0">
                <a:latin typeface="华文细黑" panose="02010600040101010101" pitchFamily="2" charset="-122"/>
                <a:ea typeface="华文细黑" panose="02010600040101010101" pitchFamily="2" charset="-122"/>
              </a:rPr>
              <a:t>近百家会员</a:t>
            </a:r>
            <a:r>
              <a:rPr lang="en-US" altLang="zh-CN" sz="1400" dirty="0" smtClean="0">
                <a:latin typeface="华文细黑" panose="02010600040101010101" pitchFamily="2" charset="-122"/>
                <a:ea typeface="华文细黑" panose="02010600040101010101" pitchFamily="2" charset="-122"/>
              </a:rPr>
              <a:t>,</a:t>
            </a:r>
            <a:r>
              <a:rPr lang="zh-CN" altLang="en-US" sz="1400" dirty="0" smtClean="0">
                <a:latin typeface="华文细黑" panose="02010600040101010101" pitchFamily="2" charset="-122"/>
                <a:ea typeface="华文细黑" panose="02010600040101010101" pitchFamily="2" charset="-122"/>
              </a:rPr>
              <a:t>数十万客户</a:t>
            </a:r>
            <a:endParaRPr lang="en-US" altLang="zh-CN" sz="1400" dirty="0" smtClean="0">
              <a:latin typeface="华文细黑" panose="02010600040101010101" pitchFamily="2" charset="-122"/>
              <a:ea typeface="华文细黑" panose="02010600040101010101" pitchFamily="2" charset="-122"/>
            </a:endParaRPr>
          </a:p>
          <a:p>
            <a:pPr eaLnBrk="1" hangingPunct="1">
              <a:spcBef>
                <a:spcPct val="50000"/>
              </a:spcBef>
              <a:defRPr/>
            </a:pPr>
            <a:endParaRPr lang="en-US" altLang="zh-CN" sz="1400" dirty="0" smtClean="0">
              <a:latin typeface="华文细黑" panose="02010600040101010101" pitchFamily="2" charset="-122"/>
              <a:ea typeface="华文细黑" panose="02010600040101010101" pitchFamily="2" charset="-122"/>
            </a:endParaRPr>
          </a:p>
          <a:p>
            <a:pPr eaLnBrk="1" hangingPunct="1">
              <a:spcBef>
                <a:spcPct val="50000"/>
              </a:spcBef>
              <a:buFontTx/>
              <a:buChar char="•"/>
              <a:defRPr/>
            </a:pPr>
            <a:endParaRPr lang="en-US" altLang="zh-CN" sz="1400" dirty="0" smtClean="0">
              <a:latin typeface="华文细黑" panose="02010600040101010101" pitchFamily="2" charset="-122"/>
              <a:ea typeface="华文细黑" panose="02010600040101010101" pitchFamily="2" charset="-122"/>
            </a:endParaRPr>
          </a:p>
        </p:txBody>
      </p:sp>
      <p:sp>
        <p:nvSpPr>
          <p:cNvPr id="29722" name="AutoShape 66"/>
          <p:cNvSpPr>
            <a:spLocks noChangeArrowheads="1"/>
          </p:cNvSpPr>
          <p:nvPr/>
        </p:nvSpPr>
        <p:spPr bwMode="gray">
          <a:xfrm>
            <a:off x="6661539" y="2137416"/>
            <a:ext cx="1121973" cy="319981"/>
          </a:xfrm>
          <a:prstGeom prst="roundRect">
            <a:avLst>
              <a:gd name="adj" fmla="val 22815"/>
            </a:avLst>
          </a:prstGeom>
          <a:solidFill>
            <a:schemeClr val="accent2"/>
          </a:solidFill>
          <a:ln w="12700" algn="ctr">
            <a:solidFill>
              <a:srgbClr val="080808"/>
            </a:solidFill>
            <a:round/>
            <a:headEnd/>
            <a:tailEnd/>
          </a:ln>
          <a:effectLst>
            <a:outerShdw dist="28398" dir="6993903" algn="ctr" rotWithShape="0">
              <a:srgbClr val="1C1C1C">
                <a:alpha val="50000"/>
              </a:srgbClr>
            </a:outerShdw>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zh-CN" sz="1400" b="1" dirty="0" smtClean="0">
                <a:latin typeface="华文细黑" panose="02010600040101010101" pitchFamily="2" charset="-122"/>
                <a:ea typeface="华文细黑" panose="02010600040101010101" pitchFamily="2" charset="-122"/>
              </a:rPr>
              <a:t>   2013</a:t>
            </a:r>
            <a:r>
              <a:rPr lang="zh-CN" altLang="en-US" sz="1400" b="1" dirty="0" smtClean="0">
                <a:latin typeface="华文细黑" panose="02010600040101010101" pitchFamily="2" charset="-122"/>
                <a:ea typeface="华文细黑" panose="02010600040101010101" pitchFamily="2" charset="-122"/>
              </a:rPr>
              <a:t>年</a:t>
            </a:r>
            <a:endParaRPr lang="zh-CN" altLang="en-US" sz="1400" b="1" dirty="0">
              <a:latin typeface="华文细黑" panose="02010600040101010101" pitchFamily="2" charset="-122"/>
              <a:ea typeface="华文细黑" panose="02010600040101010101" pitchFamily="2" charset="-122"/>
            </a:endParaRPr>
          </a:p>
        </p:txBody>
      </p:sp>
      <p:sp>
        <p:nvSpPr>
          <p:cNvPr id="29723" name="文本框 1"/>
          <p:cNvSpPr txBox="1">
            <a:spLocks noChangeArrowheads="1"/>
          </p:cNvSpPr>
          <p:nvPr/>
        </p:nvSpPr>
        <p:spPr bwMode="auto">
          <a:xfrm>
            <a:off x="6507931" y="2564904"/>
            <a:ext cx="21685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defRPr/>
            </a:pPr>
            <a:r>
              <a:rPr lang="zh-CN" altLang="en-US" sz="1400" dirty="0" smtClean="0">
                <a:latin typeface="华文细黑" panose="02010600040101010101" pitchFamily="2" charset="-122"/>
                <a:ea typeface="华文细黑" panose="02010600040101010101" pitchFamily="2" charset="-122"/>
              </a:rPr>
              <a:t>成交总额</a:t>
            </a:r>
            <a:r>
              <a:rPr lang="en-US" altLang="zh-CN" sz="1400" dirty="0" smtClean="0">
                <a:solidFill>
                  <a:srgbClr val="FF0000"/>
                </a:solidFill>
                <a:latin typeface="汉仪南宫体简" panose="02010106010101010101" pitchFamily="2" charset="-122"/>
                <a:ea typeface="汉仪南宫体简" panose="02010106010101010101" pitchFamily="2" charset="-122"/>
              </a:rPr>
              <a:t>3</a:t>
            </a:r>
            <a:r>
              <a:rPr lang="zh-CN" altLang="en-US" sz="1400" dirty="0" smtClean="0">
                <a:solidFill>
                  <a:srgbClr val="FF0000"/>
                </a:solidFill>
                <a:latin typeface="汉仪南宫体简" panose="02010106010101010101" pitchFamily="2" charset="-122"/>
                <a:ea typeface="汉仪南宫体简" panose="02010106010101010101" pitchFamily="2" charset="-122"/>
              </a:rPr>
              <a:t>万亿</a:t>
            </a:r>
            <a:r>
              <a:rPr lang="zh-CN" altLang="en-US" sz="1400" dirty="0">
                <a:solidFill>
                  <a:srgbClr val="FF0000"/>
                </a:solidFill>
                <a:latin typeface="汉仪南宫体简" panose="02010106010101010101" pitchFamily="2" charset="-122"/>
                <a:ea typeface="汉仪南宫体简" panose="02010106010101010101" pitchFamily="2" charset="-122"/>
              </a:rPr>
              <a:t>元</a:t>
            </a:r>
            <a:endParaRPr lang="en-US" altLang="zh-CN" sz="1400" dirty="0">
              <a:solidFill>
                <a:srgbClr val="FF0000"/>
              </a:solidFill>
              <a:latin typeface="汉仪南宫体简" panose="02010106010101010101" pitchFamily="2" charset="-122"/>
              <a:ea typeface="汉仪南宫体简" panose="02010106010101010101" pitchFamily="2" charset="-122"/>
            </a:endParaRPr>
          </a:p>
          <a:p>
            <a:pPr eaLnBrk="1" hangingPunct="1">
              <a:spcBef>
                <a:spcPct val="50000"/>
              </a:spcBef>
              <a:buFontTx/>
              <a:buChar char="•"/>
              <a:defRPr/>
            </a:pPr>
            <a:r>
              <a:rPr lang="zh-CN" altLang="en-US" sz="1400" dirty="0">
                <a:latin typeface="华文细黑" panose="02010600040101010101" pitchFamily="2" charset="-122"/>
                <a:ea typeface="华文细黑" panose="02010600040101010101" pitchFamily="2" charset="-122"/>
              </a:rPr>
              <a:t>约</a:t>
            </a:r>
            <a:r>
              <a:rPr lang="en-US" altLang="zh-CN" sz="1400" dirty="0">
                <a:solidFill>
                  <a:srgbClr val="FF0000"/>
                </a:solidFill>
                <a:latin typeface="汉仪南宫体简" panose="02010106010101010101" pitchFamily="2" charset="-122"/>
                <a:ea typeface="汉仪南宫体简" panose="02010106010101010101" pitchFamily="2" charset="-122"/>
              </a:rPr>
              <a:t>60</a:t>
            </a:r>
            <a:r>
              <a:rPr lang="zh-CN" altLang="en-US" sz="1400" dirty="0">
                <a:solidFill>
                  <a:srgbClr val="FF0000"/>
                </a:solidFill>
                <a:latin typeface="汉仪南宫体简" panose="02010106010101010101" pitchFamily="2" charset="-122"/>
                <a:ea typeface="汉仪南宫体简" panose="02010106010101010101" pitchFamily="2" charset="-122"/>
              </a:rPr>
              <a:t>万</a:t>
            </a:r>
            <a:r>
              <a:rPr lang="zh-CN" altLang="en-US" sz="1400" dirty="0">
                <a:latin typeface="华文细黑" panose="02010600040101010101" pitchFamily="2" charset="-122"/>
                <a:ea typeface="华文细黑" panose="02010600040101010101" pitchFamily="2" charset="-122"/>
              </a:rPr>
              <a:t>客户</a:t>
            </a:r>
            <a:endParaRPr lang="en-US" altLang="zh-CN" sz="1400" dirty="0">
              <a:latin typeface="华文细黑" panose="02010600040101010101" pitchFamily="2" charset="-122"/>
              <a:ea typeface="华文细黑" panose="02010600040101010101" pitchFamily="2" charset="-122"/>
            </a:endParaRPr>
          </a:p>
          <a:p>
            <a:pPr lvl="0" eaLnBrk="1" hangingPunct="1">
              <a:spcBef>
                <a:spcPct val="50000"/>
              </a:spcBef>
              <a:buFontTx/>
              <a:buChar char="•"/>
              <a:defRPr/>
            </a:pPr>
            <a:endParaRPr lang="en-US" altLang="zh-CN" sz="1400" dirty="0">
              <a:solidFill>
                <a:prstClr val="black"/>
              </a:solidFill>
              <a:latin typeface="华文细黑" panose="02010600040101010101" pitchFamily="2" charset="-122"/>
              <a:ea typeface="华文细黑" panose="02010600040101010101" pitchFamily="2" charset="-122"/>
            </a:endParaRPr>
          </a:p>
        </p:txBody>
      </p:sp>
      <p:sp>
        <p:nvSpPr>
          <p:cNvPr id="94" name="14 CuadroTexto"/>
          <p:cNvSpPr txBox="1">
            <a:spLocks noChangeArrowheads="1"/>
          </p:cNvSpPr>
          <p:nvPr/>
        </p:nvSpPr>
        <p:spPr bwMode="auto">
          <a:xfrm>
            <a:off x="7783513" y="6172200"/>
            <a:ext cx="315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i="1">
                <a:solidFill>
                  <a:schemeClr val="bg1"/>
                </a:solidFill>
                <a:latin typeface="Calibri" panose="020F0502020204030204" pitchFamily="34" charset="0"/>
              </a:rPr>
              <a:t>of</a:t>
            </a:r>
            <a:endParaRPr lang="zh-CN" altLang="en-US" sz="1200" b="1" i="1">
              <a:solidFill>
                <a:schemeClr val="bg1"/>
              </a:solidFill>
              <a:latin typeface="Calibri" panose="020F0502020204030204" pitchFamily="34" charset="0"/>
              <a:ea typeface="宋体" panose="02010600030101010101" pitchFamily="2" charset="-122"/>
            </a:endParaRPr>
          </a:p>
        </p:txBody>
      </p:sp>
      <p:sp>
        <p:nvSpPr>
          <p:cNvPr id="95" name="15 CuadroTexto"/>
          <p:cNvSpPr txBox="1">
            <a:spLocks noChangeArrowheads="1"/>
          </p:cNvSpPr>
          <p:nvPr/>
        </p:nvSpPr>
        <p:spPr bwMode="auto">
          <a:xfrm>
            <a:off x="8051800" y="6157913"/>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schemeClr val="bg1"/>
                </a:solidFill>
                <a:latin typeface="Calibri" panose="020F0502020204030204" pitchFamily="34" charset="0"/>
              </a:rPr>
              <a:t>1</a:t>
            </a:r>
            <a:endParaRPr lang="zh-CN" altLang="en-US" sz="1200" b="1" dirty="0">
              <a:solidFill>
                <a:schemeClr val="bg1"/>
              </a:solidFill>
              <a:latin typeface="Calibri" panose="020F0502020204030204" pitchFamily="34" charset="0"/>
              <a:ea typeface="宋体" panose="02010600030101010101" pitchFamily="2" charset="-122"/>
            </a:endParaRPr>
          </a:p>
        </p:txBody>
      </p:sp>
      <p:sp>
        <p:nvSpPr>
          <p:cNvPr id="96" name="矩形 95"/>
          <p:cNvSpPr/>
          <p:nvPr/>
        </p:nvSpPr>
        <p:spPr>
          <a:xfrm>
            <a:off x="0" y="5507556"/>
            <a:ext cx="9180314" cy="13562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2000" dirty="0" smtClean="0">
                <a:latin typeface="黑体" panose="02010609060101010101" pitchFamily="49" charset="-122"/>
                <a:ea typeface="黑体" panose="02010609060101010101" pitchFamily="49" charset="-122"/>
              </a:rPr>
              <a:t>                诚信 </a:t>
            </a:r>
            <a:r>
              <a:rPr lang="en-US" altLang="zh-CN" sz="2000" dirty="0" smtClean="0">
                <a:latin typeface="黑体" panose="02010609060101010101" pitchFamily="49" charset="-122"/>
                <a:ea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rPr>
              <a:t>创新 </a:t>
            </a:r>
            <a:r>
              <a:rPr lang="en-US" altLang="zh-CN" sz="2000" dirty="0" smtClean="0">
                <a:latin typeface="黑体" panose="02010609060101010101" pitchFamily="49" charset="-122"/>
                <a:ea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rPr>
              <a:t>安全</a:t>
            </a:r>
            <a:endParaRPr lang="en-US" altLang="zh-CN" sz="2000" dirty="0" smtClean="0">
              <a:latin typeface="黑体" panose="02010609060101010101" pitchFamily="49" charset="-122"/>
              <a:ea typeface="黑体" panose="02010609060101010101" pitchFamily="49" charset="-122"/>
            </a:endParaRPr>
          </a:p>
          <a:p>
            <a:pPr>
              <a:spcAft>
                <a:spcPts val="800"/>
              </a:spcAft>
            </a:pPr>
            <a:r>
              <a:rPr lang="en-US" altLang="zh-CN" sz="2000" dirty="0" smtClean="0"/>
              <a:t>                           Credibility </a:t>
            </a:r>
            <a:r>
              <a:rPr lang="en-US" altLang="zh-CN" sz="2000" dirty="0"/>
              <a:t>• Innovation • Safety</a:t>
            </a:r>
            <a:endParaRPr lang="en-US" altLang="zh-CN" sz="2000" dirty="0">
              <a:latin typeface="黑体" panose="02010609060101010101" pitchFamily="49" charset="-122"/>
              <a:ea typeface="黑体" panose="02010609060101010101" pitchFamily="49" charset="-122"/>
            </a:endParaRPr>
          </a:p>
        </p:txBody>
      </p:sp>
      <p:sp>
        <p:nvSpPr>
          <p:cNvPr id="98" name="13 CuadroTexto"/>
          <p:cNvSpPr txBox="1">
            <a:spLocks noChangeArrowheads="1"/>
          </p:cNvSpPr>
          <p:nvPr/>
        </p:nvSpPr>
        <p:spPr bwMode="auto">
          <a:xfrm>
            <a:off x="7655856" y="6057493"/>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b="1" dirty="0" smtClean="0">
                <a:solidFill>
                  <a:schemeClr val="bg1"/>
                </a:solidFill>
                <a:latin typeface="Calibri" panose="020F0502020204030204" pitchFamily="34" charset="0"/>
              </a:rPr>
              <a:t>9</a:t>
            </a:r>
            <a:endParaRPr lang="zh-CN" altLang="en-US" sz="1200" b="1" dirty="0">
              <a:solidFill>
                <a:schemeClr val="bg1"/>
              </a:solidFill>
              <a:latin typeface="Calibri" panose="020F0502020204030204" pitchFamily="34" charset="0"/>
            </a:endParaRPr>
          </a:p>
        </p:txBody>
      </p:sp>
      <p:sp>
        <p:nvSpPr>
          <p:cNvPr id="99" name="15 CuadroTexto"/>
          <p:cNvSpPr txBox="1">
            <a:spLocks noChangeArrowheads="1"/>
          </p:cNvSpPr>
          <p:nvPr/>
        </p:nvSpPr>
        <p:spPr bwMode="auto">
          <a:xfrm>
            <a:off x="8194019"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schemeClr val="bg1"/>
                </a:solidFill>
                <a:latin typeface="Calibri" panose="020F0502020204030204" pitchFamily="34" charset="0"/>
              </a:rPr>
              <a:t>2</a:t>
            </a:r>
            <a:r>
              <a:rPr lang="en-US" altLang="zh-CN" sz="1200" b="1" dirty="0" smtClean="0">
                <a:solidFill>
                  <a:schemeClr val="bg1"/>
                </a:solidFill>
                <a:latin typeface="Calibri" panose="020F0502020204030204" pitchFamily="34" charset="0"/>
              </a:rPr>
              <a:t>6</a:t>
            </a:r>
            <a:endParaRPr lang="zh-CN" altLang="en-US" sz="1200" b="1" dirty="0">
              <a:solidFill>
                <a:schemeClr val="bg1"/>
              </a:solidFill>
              <a:latin typeface="Calibri" panose="020F0502020204030204" pitchFamily="34" charset="0"/>
              <a:ea typeface="宋体" panose="02010600030101010101" pitchFamily="2" charset="-122"/>
            </a:endParaRPr>
          </a:p>
        </p:txBody>
      </p:sp>
      <p:pic>
        <p:nvPicPr>
          <p:cNvPr id="100" name="Imagen 6" descr="C:\Users\Design\Documents\Edu\Product Launch\btns.png">
            <a:hlinkClick r:id="" action="ppaction://hlinkshowjump?jump=nextslide"/>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75019" y="6127343"/>
            <a:ext cx="177800" cy="176213"/>
          </a:xfrm>
          <a:prstGeom prst="rect">
            <a:avLst/>
          </a:prstGeom>
          <a:noFill/>
          <a:ln>
            <a:noFill/>
          </a:ln>
          <a:extLst/>
        </p:spPr>
      </p:pic>
      <p:pic>
        <p:nvPicPr>
          <p:cNvPr id="101" name="Imagen 6" descr="C:\Users\Design\Documents\Edu\Product Launch\btns.png">
            <a:hlinkClick r:id="" action="ppaction://hlinkshowjump?jump=previousslid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4394" y="6127343"/>
            <a:ext cx="177800" cy="176213"/>
          </a:xfrm>
          <a:prstGeom prst="rect">
            <a:avLst/>
          </a:prstGeom>
          <a:noFill/>
          <a:ln>
            <a:noFill/>
          </a:ln>
          <a:extLst/>
        </p:spPr>
      </p:pic>
      <p:sp>
        <p:nvSpPr>
          <p:cNvPr id="102" name="13 CuadroTexto"/>
          <p:cNvSpPr txBox="1">
            <a:spLocks noChangeArrowheads="1"/>
          </p:cNvSpPr>
          <p:nvPr/>
        </p:nvSpPr>
        <p:spPr bwMode="auto">
          <a:xfrm>
            <a:off x="7884368" y="6055905"/>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i="1" dirty="0">
                <a:solidFill>
                  <a:schemeClr val="bg1">
                    <a:lumMod val="95000"/>
                  </a:schemeClr>
                </a:solidFill>
                <a:latin typeface="Times New Roman" panose="02020603050405020304" pitchFamily="18" charset="0"/>
                <a:cs typeface="Times New Roman" panose="02020603050405020304" pitchFamily="18" charset="0"/>
              </a:rPr>
              <a:t>of</a:t>
            </a:r>
            <a:endParaRPr lang="zh-CN" altLang="en-US" sz="1200" i="1" dirty="0">
              <a:solidFill>
                <a:schemeClr val="bg1">
                  <a:lumMod val="9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86" name="Picture 20" descr="C:\Documents and Settings\songs\桌面\PPT\tpme标.jpg"/>
          <p:cNvPicPr>
            <a:picLocks noChangeAspect="1" noChangeArrowheads="1"/>
          </p:cNvPicPr>
          <p:nvPr/>
        </p:nvPicPr>
        <p:blipFill>
          <a:blip r:embed="rId8"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7399" y="5969964"/>
            <a:ext cx="770225" cy="411364"/>
          </a:xfrm>
          <a:prstGeom prst="rect">
            <a:avLst/>
          </a:prstGeom>
          <a:ln>
            <a:noFill/>
          </a:ln>
          <a:effectLst>
            <a:outerShdw blurRad="292100" dist="139700" dir="2700000" algn="tl" rotWithShape="0">
              <a:srgbClr val="333333">
                <a:alpha val="65000"/>
              </a:srgbClr>
            </a:outerShdw>
          </a:effectLst>
          <a:extLst/>
        </p:spPr>
      </p:pic>
      <p:pic>
        <p:nvPicPr>
          <p:cNvPr id="88" name="Picture 25" descr="D:\我的工作文件\宣传类\2013传播计划\宣传册\素材\宣传册\zxlogo.gif"/>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8974" y="5733256"/>
            <a:ext cx="886371" cy="881802"/>
          </a:xfrm>
          <a:prstGeom prst="rect">
            <a:avLst/>
          </a:prstGeom>
          <a:ln>
            <a:noFill/>
          </a:ln>
          <a:effectLst>
            <a:glow rad="50800">
              <a:schemeClr val="bg1">
                <a:alpha val="6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1907059" y="1692714"/>
            <a:ext cx="720725" cy="684213"/>
          </a:xfrm>
          <a:prstGeom prst="rect">
            <a:avLst/>
          </a:prstGeom>
          <a:solidFill>
            <a:schemeClr val="accent1">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dirty="0">
                <a:solidFill>
                  <a:schemeClr val="tx1"/>
                </a:solidFill>
                <a:latin typeface="华文细黑" panose="02010600040101010101" pitchFamily="2" charset="-122"/>
                <a:ea typeface="华文细黑" panose="02010600040101010101" pitchFamily="2" charset="-122"/>
              </a:rPr>
              <a:t>II</a:t>
            </a:r>
            <a:endParaRPr lang="zh-CN" altLang="en-US" sz="2800" dirty="0">
              <a:solidFill>
                <a:schemeClr val="tx1"/>
              </a:solidFill>
              <a:latin typeface="华文细黑" panose="02010600040101010101" pitchFamily="2" charset="-122"/>
              <a:ea typeface="华文细黑" panose="02010600040101010101" pitchFamily="2" charset="-122"/>
            </a:endParaRPr>
          </a:p>
        </p:txBody>
      </p:sp>
      <p:sp>
        <p:nvSpPr>
          <p:cNvPr id="50" name="矩形 49"/>
          <p:cNvSpPr/>
          <p:nvPr/>
        </p:nvSpPr>
        <p:spPr>
          <a:xfrm>
            <a:off x="2843808" y="1692714"/>
            <a:ext cx="3529012" cy="685800"/>
          </a:xfrm>
          <a:prstGeom prst="rect">
            <a:avLst/>
          </a:prstGeom>
          <a:solidFill>
            <a:schemeClr val="accent1">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dirty="0">
                <a:solidFill>
                  <a:schemeClr val="tx1"/>
                </a:solidFill>
                <a:latin typeface="华文细黑" panose="02010600040101010101" pitchFamily="2" charset="-122"/>
                <a:ea typeface="华文细黑" panose="02010600040101010101" pitchFamily="2" charset="-122"/>
              </a:rPr>
              <a:t>交易所业务介绍</a:t>
            </a:r>
          </a:p>
        </p:txBody>
      </p:sp>
      <p:sp>
        <p:nvSpPr>
          <p:cNvPr id="52" name="矩形 51"/>
          <p:cNvSpPr/>
          <p:nvPr/>
        </p:nvSpPr>
        <p:spPr>
          <a:xfrm>
            <a:off x="2835984" y="2775917"/>
            <a:ext cx="3524908" cy="360000"/>
          </a:xfrm>
          <a:prstGeom prst="rect">
            <a:avLst/>
          </a:prstGeom>
          <a:solidFill>
            <a:schemeClr val="accent1">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dirty="0" smtClean="0">
              <a:solidFill>
                <a:schemeClr val="tx1"/>
              </a:solidFill>
              <a:latin typeface="华文细黑" panose="02010600040101010101" pitchFamily="2" charset="-122"/>
              <a:ea typeface="华文细黑" panose="02010600040101010101" pitchFamily="2" charset="-122"/>
            </a:endParaRPr>
          </a:p>
          <a:p>
            <a:r>
              <a:rPr lang="en-US" altLang="zh-CN" dirty="0" smtClean="0">
                <a:solidFill>
                  <a:schemeClr val="tx1"/>
                </a:solidFill>
                <a:latin typeface="华文细黑" panose="02010600040101010101" pitchFamily="2" charset="-122"/>
                <a:ea typeface="华文细黑" panose="02010600040101010101" pitchFamily="2" charset="-122"/>
              </a:rPr>
              <a:t>2.1 </a:t>
            </a:r>
            <a:r>
              <a:rPr lang="zh-CN" altLang="en-US" dirty="0" smtClean="0">
                <a:solidFill>
                  <a:schemeClr val="tx1"/>
                </a:solidFill>
                <a:latin typeface="华文细黑" panose="02010600040101010101" pitchFamily="2" charset="-122"/>
                <a:ea typeface="华文细黑" panose="02010600040101010101" pitchFamily="2" charset="-122"/>
              </a:rPr>
              <a:t>上市品种</a:t>
            </a:r>
            <a:endParaRPr lang="en-US" altLang="zh-CN" dirty="0" smtClean="0">
              <a:solidFill>
                <a:schemeClr val="tx1"/>
              </a:solidFill>
              <a:latin typeface="华文细黑" panose="02010600040101010101" pitchFamily="2" charset="-122"/>
              <a:ea typeface="华文细黑" panose="02010600040101010101" pitchFamily="2" charset="-122"/>
            </a:endParaRPr>
          </a:p>
          <a:p>
            <a:endParaRPr lang="en-US" altLang="zh-CN" dirty="0">
              <a:solidFill>
                <a:schemeClr val="tx1"/>
              </a:solidFill>
              <a:latin typeface="华文细黑" panose="02010600040101010101" pitchFamily="2" charset="-122"/>
              <a:ea typeface="华文细黑" panose="02010600040101010101" pitchFamily="2" charset="-122"/>
            </a:endParaRPr>
          </a:p>
        </p:txBody>
      </p:sp>
      <p:sp>
        <p:nvSpPr>
          <p:cNvPr id="55" name="矩形 54"/>
          <p:cNvSpPr/>
          <p:nvPr/>
        </p:nvSpPr>
        <p:spPr>
          <a:xfrm>
            <a:off x="2835984" y="3277401"/>
            <a:ext cx="3524908" cy="360000"/>
          </a:xfrm>
          <a:prstGeom prst="rect">
            <a:avLst/>
          </a:prstGeom>
          <a:solidFill>
            <a:schemeClr val="accent1">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dirty="0" smtClean="0">
              <a:solidFill>
                <a:schemeClr val="tx1"/>
              </a:solidFill>
              <a:latin typeface="华文细黑" panose="02010600040101010101" pitchFamily="2" charset="-122"/>
              <a:ea typeface="华文细黑" panose="02010600040101010101" pitchFamily="2" charset="-122"/>
            </a:endParaRPr>
          </a:p>
          <a:p>
            <a:r>
              <a:rPr lang="en-US" altLang="zh-CN" dirty="0" smtClean="0">
                <a:solidFill>
                  <a:schemeClr val="tx1"/>
                </a:solidFill>
                <a:latin typeface="华文细黑" panose="02010600040101010101" pitchFamily="2" charset="-122"/>
                <a:ea typeface="华文细黑" panose="02010600040101010101" pitchFamily="2" charset="-122"/>
              </a:rPr>
              <a:t>2.2  </a:t>
            </a:r>
            <a:r>
              <a:rPr lang="zh-CN" altLang="en-US" dirty="0" smtClean="0">
                <a:solidFill>
                  <a:schemeClr val="tx1"/>
                </a:solidFill>
                <a:latin typeface="华文细黑" panose="02010600040101010101" pitchFamily="2" charset="-122"/>
                <a:ea typeface="华文细黑" panose="02010600040101010101" pitchFamily="2" charset="-122"/>
              </a:rPr>
              <a:t>交易模式</a:t>
            </a:r>
            <a:endParaRPr lang="en-US" altLang="zh-CN" dirty="0" smtClean="0">
              <a:solidFill>
                <a:schemeClr val="tx1"/>
              </a:solidFill>
              <a:latin typeface="华文细黑" panose="02010600040101010101" pitchFamily="2" charset="-122"/>
              <a:ea typeface="华文细黑" panose="02010600040101010101" pitchFamily="2" charset="-122"/>
            </a:endParaRPr>
          </a:p>
          <a:p>
            <a:endParaRPr lang="en-US" altLang="zh-CN" dirty="0">
              <a:solidFill>
                <a:schemeClr val="tx1"/>
              </a:solidFill>
              <a:latin typeface="华文细黑" panose="02010600040101010101" pitchFamily="2" charset="-122"/>
              <a:ea typeface="华文细黑" panose="02010600040101010101" pitchFamily="2" charset="-122"/>
            </a:endParaRPr>
          </a:p>
        </p:txBody>
      </p:sp>
      <p:sp>
        <p:nvSpPr>
          <p:cNvPr id="56" name="矩形 55"/>
          <p:cNvSpPr/>
          <p:nvPr/>
        </p:nvSpPr>
        <p:spPr>
          <a:xfrm>
            <a:off x="2831629" y="3778885"/>
            <a:ext cx="3529263" cy="360000"/>
          </a:xfrm>
          <a:prstGeom prst="rect">
            <a:avLst/>
          </a:prstGeom>
          <a:solidFill>
            <a:schemeClr val="accent1">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dirty="0" smtClean="0">
              <a:solidFill>
                <a:schemeClr val="tx1"/>
              </a:solidFill>
              <a:latin typeface="华文细黑" panose="02010600040101010101" pitchFamily="2" charset="-122"/>
              <a:ea typeface="华文细黑" panose="02010600040101010101" pitchFamily="2" charset="-122"/>
            </a:endParaRPr>
          </a:p>
          <a:p>
            <a:r>
              <a:rPr lang="en-US" altLang="zh-CN" dirty="0" smtClean="0">
                <a:solidFill>
                  <a:schemeClr val="tx1"/>
                </a:solidFill>
                <a:latin typeface="华文细黑" panose="02010600040101010101" pitchFamily="2" charset="-122"/>
                <a:ea typeface="华文细黑" panose="02010600040101010101" pitchFamily="2" charset="-122"/>
              </a:rPr>
              <a:t>2.3  </a:t>
            </a:r>
            <a:r>
              <a:rPr lang="zh-CN" altLang="en-US" dirty="0" smtClean="0">
                <a:solidFill>
                  <a:schemeClr val="tx1"/>
                </a:solidFill>
                <a:latin typeface="华文细黑" panose="02010600040101010101" pitchFamily="2" charset="-122"/>
                <a:ea typeface="华文细黑" panose="02010600040101010101" pitchFamily="2" charset="-122"/>
              </a:rPr>
              <a:t>交易参与者</a:t>
            </a:r>
            <a:endParaRPr lang="en-US" altLang="zh-CN" dirty="0" smtClean="0">
              <a:solidFill>
                <a:schemeClr val="tx1"/>
              </a:solidFill>
              <a:latin typeface="华文细黑" panose="02010600040101010101" pitchFamily="2" charset="-122"/>
              <a:ea typeface="华文细黑" panose="02010600040101010101" pitchFamily="2" charset="-122"/>
            </a:endParaRPr>
          </a:p>
          <a:p>
            <a:endParaRPr lang="en-US" altLang="zh-CN" dirty="0">
              <a:solidFill>
                <a:schemeClr val="tx1"/>
              </a:solidFill>
              <a:latin typeface="华文细黑" panose="02010600040101010101" pitchFamily="2" charset="-122"/>
              <a:ea typeface="华文细黑" panose="02010600040101010101" pitchFamily="2" charset="-122"/>
            </a:endParaRPr>
          </a:p>
        </p:txBody>
      </p:sp>
      <p:sp>
        <p:nvSpPr>
          <p:cNvPr id="57" name="矩形 56"/>
          <p:cNvSpPr/>
          <p:nvPr/>
        </p:nvSpPr>
        <p:spPr>
          <a:xfrm>
            <a:off x="2831629" y="4279843"/>
            <a:ext cx="3529263" cy="360000"/>
          </a:xfrm>
          <a:prstGeom prst="rect">
            <a:avLst/>
          </a:prstGeom>
          <a:solidFill>
            <a:schemeClr val="accent1">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dirty="0" smtClean="0">
              <a:solidFill>
                <a:schemeClr val="tx1"/>
              </a:solidFill>
              <a:latin typeface="华文细黑" panose="02010600040101010101" pitchFamily="2" charset="-122"/>
              <a:ea typeface="华文细黑" panose="02010600040101010101" pitchFamily="2" charset="-122"/>
            </a:endParaRPr>
          </a:p>
          <a:p>
            <a:r>
              <a:rPr lang="en-US" altLang="zh-CN" dirty="0" smtClean="0">
                <a:solidFill>
                  <a:schemeClr val="tx1"/>
                </a:solidFill>
                <a:latin typeface="华文细黑" panose="02010600040101010101" pitchFamily="2" charset="-122"/>
                <a:ea typeface="华文细黑" panose="02010600040101010101" pitchFamily="2" charset="-122"/>
              </a:rPr>
              <a:t>2.4 </a:t>
            </a:r>
            <a:r>
              <a:rPr lang="zh-CN" altLang="en-US" dirty="0" smtClean="0">
                <a:solidFill>
                  <a:schemeClr val="tx1"/>
                </a:solidFill>
                <a:latin typeface="华文细黑" panose="02010600040101010101" pitchFamily="2" charset="-122"/>
                <a:ea typeface="华文细黑" panose="02010600040101010101" pitchFamily="2" charset="-122"/>
              </a:rPr>
              <a:t>交易所市场体系</a:t>
            </a:r>
            <a:endParaRPr lang="en-US" altLang="zh-CN" dirty="0" smtClean="0">
              <a:solidFill>
                <a:schemeClr val="tx1"/>
              </a:solidFill>
              <a:latin typeface="华文细黑" panose="02010600040101010101" pitchFamily="2" charset="-122"/>
              <a:ea typeface="华文细黑" panose="02010600040101010101" pitchFamily="2" charset="-122"/>
            </a:endParaRPr>
          </a:p>
          <a:p>
            <a:endParaRPr lang="en-US" altLang="zh-CN" dirty="0">
              <a:solidFill>
                <a:schemeClr val="tx1"/>
              </a:solidFill>
              <a:latin typeface="华文细黑" panose="02010600040101010101" pitchFamily="2" charset="-122"/>
              <a:ea typeface="华文细黑" panose="02010600040101010101" pitchFamily="2" charset="-122"/>
            </a:endParaRPr>
          </a:p>
        </p:txBody>
      </p:sp>
      <p:sp>
        <p:nvSpPr>
          <p:cNvPr id="22" name="14 CuadroTexto"/>
          <p:cNvSpPr txBox="1">
            <a:spLocks noChangeArrowheads="1"/>
          </p:cNvSpPr>
          <p:nvPr/>
        </p:nvSpPr>
        <p:spPr bwMode="auto">
          <a:xfrm>
            <a:off x="7783513" y="6172200"/>
            <a:ext cx="315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i="1">
                <a:solidFill>
                  <a:schemeClr val="bg1"/>
                </a:solidFill>
                <a:latin typeface="Calibri" panose="020F0502020204030204" pitchFamily="34" charset="0"/>
              </a:rPr>
              <a:t>of</a:t>
            </a:r>
            <a:endParaRPr lang="zh-CN" altLang="en-US" sz="1200" b="1" i="1">
              <a:solidFill>
                <a:schemeClr val="bg1"/>
              </a:solidFill>
              <a:latin typeface="Calibri" panose="020F0502020204030204" pitchFamily="34" charset="0"/>
              <a:ea typeface="宋体" panose="02010600030101010101" pitchFamily="2" charset="-122"/>
            </a:endParaRPr>
          </a:p>
        </p:txBody>
      </p:sp>
      <p:sp>
        <p:nvSpPr>
          <p:cNvPr id="23" name="15 CuadroTexto"/>
          <p:cNvSpPr txBox="1">
            <a:spLocks noChangeArrowheads="1"/>
          </p:cNvSpPr>
          <p:nvPr/>
        </p:nvSpPr>
        <p:spPr bwMode="auto">
          <a:xfrm>
            <a:off x="8051800" y="6157913"/>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schemeClr val="bg1"/>
                </a:solidFill>
                <a:latin typeface="Calibri" panose="020F0502020204030204" pitchFamily="34" charset="0"/>
              </a:rPr>
              <a:t>1</a:t>
            </a:r>
            <a:endParaRPr lang="zh-CN" altLang="en-US" sz="1200" b="1" dirty="0">
              <a:solidFill>
                <a:schemeClr val="bg1"/>
              </a:solidFill>
              <a:latin typeface="Calibri" panose="020F0502020204030204" pitchFamily="34" charset="0"/>
              <a:ea typeface="宋体" panose="02010600030101010101" pitchFamily="2" charset="-122"/>
            </a:endParaRPr>
          </a:p>
        </p:txBody>
      </p:sp>
      <p:sp>
        <p:nvSpPr>
          <p:cNvPr id="24" name="矩形 23"/>
          <p:cNvSpPr/>
          <p:nvPr/>
        </p:nvSpPr>
        <p:spPr>
          <a:xfrm>
            <a:off x="0" y="5507556"/>
            <a:ext cx="9180314" cy="13562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2000" dirty="0" smtClean="0">
                <a:latin typeface="黑体" panose="02010609060101010101" pitchFamily="49" charset="-122"/>
                <a:ea typeface="黑体" panose="02010609060101010101" pitchFamily="49" charset="-122"/>
              </a:rPr>
              <a:t>                 诚信 </a:t>
            </a:r>
            <a:r>
              <a:rPr lang="en-US" altLang="zh-CN" sz="2000" dirty="0" smtClean="0">
                <a:latin typeface="黑体" panose="02010609060101010101" pitchFamily="49" charset="-122"/>
                <a:ea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rPr>
              <a:t>创新 </a:t>
            </a:r>
            <a:r>
              <a:rPr lang="en-US" altLang="zh-CN" sz="2000" dirty="0" smtClean="0">
                <a:latin typeface="黑体" panose="02010609060101010101" pitchFamily="49" charset="-122"/>
                <a:ea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rPr>
              <a:t>安全</a:t>
            </a:r>
            <a:endParaRPr lang="en-US" altLang="zh-CN" sz="2000" dirty="0" smtClean="0">
              <a:latin typeface="黑体" panose="02010609060101010101" pitchFamily="49" charset="-122"/>
              <a:ea typeface="黑体" panose="02010609060101010101" pitchFamily="49" charset="-122"/>
            </a:endParaRPr>
          </a:p>
          <a:p>
            <a:pPr>
              <a:spcAft>
                <a:spcPts val="800"/>
              </a:spcAft>
            </a:pPr>
            <a:r>
              <a:rPr lang="en-US" altLang="zh-CN" sz="2000" dirty="0" smtClean="0"/>
              <a:t>                           Credibility </a:t>
            </a:r>
            <a:r>
              <a:rPr lang="en-US" altLang="zh-CN" sz="2000" dirty="0"/>
              <a:t>• Innovation • Safety</a:t>
            </a:r>
            <a:endParaRPr lang="en-US" altLang="zh-CN" sz="2000" dirty="0">
              <a:latin typeface="黑体" panose="02010609060101010101" pitchFamily="49" charset="-122"/>
              <a:ea typeface="黑体" panose="02010609060101010101" pitchFamily="49" charset="-122"/>
            </a:endParaRPr>
          </a:p>
        </p:txBody>
      </p:sp>
      <p:sp>
        <p:nvSpPr>
          <p:cNvPr id="26" name="13 CuadroTexto"/>
          <p:cNvSpPr txBox="1">
            <a:spLocks noChangeArrowheads="1"/>
          </p:cNvSpPr>
          <p:nvPr/>
        </p:nvSpPr>
        <p:spPr bwMode="auto">
          <a:xfrm>
            <a:off x="7655856"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b="1" dirty="0" smtClean="0">
                <a:solidFill>
                  <a:schemeClr val="bg1"/>
                </a:solidFill>
                <a:latin typeface="Calibri" panose="020F0502020204030204" pitchFamily="34" charset="0"/>
              </a:rPr>
              <a:t>10</a:t>
            </a:r>
            <a:endParaRPr lang="zh-CN" altLang="en-US" sz="1200" b="1" dirty="0">
              <a:solidFill>
                <a:schemeClr val="bg1"/>
              </a:solidFill>
              <a:latin typeface="Calibri" panose="020F0502020204030204" pitchFamily="34" charset="0"/>
            </a:endParaRPr>
          </a:p>
        </p:txBody>
      </p:sp>
      <p:sp>
        <p:nvSpPr>
          <p:cNvPr id="27" name="15 CuadroTexto"/>
          <p:cNvSpPr txBox="1">
            <a:spLocks noChangeArrowheads="1"/>
          </p:cNvSpPr>
          <p:nvPr/>
        </p:nvSpPr>
        <p:spPr bwMode="auto">
          <a:xfrm>
            <a:off x="8194019" y="60574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s-HN" altLang="en-US" sz="1200" b="1" dirty="0" smtClean="0">
                <a:solidFill>
                  <a:schemeClr val="bg1"/>
                </a:solidFill>
                <a:latin typeface="Calibri" panose="020F0502020204030204" pitchFamily="34" charset="0"/>
              </a:rPr>
              <a:t>2</a:t>
            </a:r>
            <a:r>
              <a:rPr lang="en-US" altLang="zh-CN" sz="1200" b="1" dirty="0" smtClean="0">
                <a:solidFill>
                  <a:schemeClr val="bg1"/>
                </a:solidFill>
                <a:latin typeface="Calibri" panose="020F0502020204030204" pitchFamily="34" charset="0"/>
              </a:rPr>
              <a:t>6</a:t>
            </a:r>
            <a:endParaRPr lang="zh-CN" altLang="en-US" sz="1200" b="1" dirty="0">
              <a:solidFill>
                <a:schemeClr val="bg1"/>
              </a:solidFill>
              <a:latin typeface="Calibri" panose="020F0502020204030204" pitchFamily="34" charset="0"/>
              <a:ea typeface="宋体" panose="02010600030101010101" pitchFamily="2" charset="-122"/>
            </a:endParaRPr>
          </a:p>
        </p:txBody>
      </p:sp>
      <p:pic>
        <p:nvPicPr>
          <p:cNvPr id="28" name="Imagen 6" descr="C:\Users\Design\Documents\Edu\Product Launch\btns.png">
            <a:hlinkClick r:id="" action="ppaction://hlinkshowjump?jump=nextslid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5019" y="6127343"/>
            <a:ext cx="177800" cy="176213"/>
          </a:xfrm>
          <a:prstGeom prst="rect">
            <a:avLst/>
          </a:prstGeom>
          <a:noFill/>
          <a:ln>
            <a:noFill/>
          </a:ln>
          <a:extLst/>
        </p:spPr>
      </p:pic>
      <p:pic>
        <p:nvPicPr>
          <p:cNvPr id="29" name="Imagen 6" descr="C:\Users\Design\Documents\Edu\Product Launch\btns.png">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4394" y="6127343"/>
            <a:ext cx="177800" cy="176213"/>
          </a:xfrm>
          <a:prstGeom prst="rect">
            <a:avLst/>
          </a:prstGeom>
          <a:noFill/>
          <a:ln>
            <a:noFill/>
          </a:ln>
          <a:extLst/>
        </p:spPr>
      </p:pic>
      <p:sp>
        <p:nvSpPr>
          <p:cNvPr id="30" name="13 CuadroTexto"/>
          <p:cNvSpPr txBox="1">
            <a:spLocks noChangeArrowheads="1"/>
          </p:cNvSpPr>
          <p:nvPr/>
        </p:nvSpPr>
        <p:spPr bwMode="auto">
          <a:xfrm>
            <a:off x="7884368" y="6055905"/>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1200" i="1" dirty="0">
                <a:solidFill>
                  <a:schemeClr val="bg1">
                    <a:lumMod val="95000"/>
                  </a:schemeClr>
                </a:solidFill>
                <a:latin typeface="Times New Roman" panose="02020603050405020304" pitchFamily="18" charset="0"/>
                <a:cs typeface="Times New Roman" panose="02020603050405020304" pitchFamily="18" charset="0"/>
              </a:rPr>
              <a:t>of</a:t>
            </a:r>
            <a:endParaRPr lang="zh-CN" altLang="en-US" sz="1200" i="1" dirty="0">
              <a:solidFill>
                <a:schemeClr val="bg1">
                  <a:lumMod val="9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0" name="标题 1"/>
          <p:cNvSpPr txBox="1">
            <a:spLocks/>
          </p:cNvSpPr>
          <p:nvPr/>
        </p:nvSpPr>
        <p:spPr>
          <a:xfrm>
            <a:off x="118234" y="645332"/>
            <a:ext cx="8135938" cy="76041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zh-CN" altLang="en-US" b="1" smtClean="0">
                <a:latin typeface="黑体" panose="02010609060101010101" pitchFamily="49" charset="-122"/>
                <a:ea typeface="黑体" panose="02010609060101010101" pitchFamily="49" charset="-122"/>
              </a:rPr>
              <a:t>目录</a:t>
            </a:r>
            <a:endParaRPr lang="zh-CN" altLang="en-US" b="1" dirty="0" smtClean="0">
              <a:latin typeface="黑体" panose="02010609060101010101" pitchFamily="49" charset="-122"/>
              <a:ea typeface="黑体" panose="02010609060101010101" pitchFamily="49" charset="-122"/>
            </a:endParaRPr>
          </a:p>
        </p:txBody>
      </p:sp>
      <p:pic>
        <p:nvPicPr>
          <p:cNvPr id="18" name="Picture 20" descr="C:\Documents and Settings\songs\桌面\PPT\tpme标.jpg"/>
          <p:cNvPicPr>
            <a:picLocks noChangeAspect="1" noChangeArrowheads="1"/>
          </p:cNvPicPr>
          <p:nvPr/>
        </p:nvPicPr>
        <p:blipFill>
          <a:blip r:embed="rId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7399" y="5969964"/>
            <a:ext cx="770225" cy="411364"/>
          </a:xfrm>
          <a:prstGeom prst="rect">
            <a:avLst/>
          </a:prstGeom>
          <a:ln>
            <a:noFill/>
          </a:ln>
          <a:effectLst>
            <a:outerShdw blurRad="292100" dist="139700" dir="2700000" algn="tl" rotWithShape="0">
              <a:srgbClr val="333333">
                <a:alpha val="65000"/>
              </a:srgbClr>
            </a:outerShdw>
          </a:effectLst>
          <a:extLst/>
        </p:spPr>
      </p:pic>
      <p:pic>
        <p:nvPicPr>
          <p:cNvPr id="20" name="Picture 25" descr="D:\我的工作文件\宣传类\2013传播计划\宣传册\素材\宣传册\zxlogo.gif"/>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8974" y="5733256"/>
            <a:ext cx="886371" cy="881802"/>
          </a:xfrm>
          <a:prstGeom prst="rect">
            <a:avLst/>
          </a:prstGeom>
          <a:ln>
            <a:noFill/>
          </a:ln>
          <a:effectLst>
            <a:glow rad="50800">
              <a:schemeClr val="bg1">
                <a:alpha val="6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9" name="矩形 18"/>
          <p:cNvSpPr/>
          <p:nvPr/>
        </p:nvSpPr>
        <p:spPr>
          <a:xfrm>
            <a:off x="2831629" y="4780801"/>
            <a:ext cx="3529263" cy="360000"/>
          </a:xfrm>
          <a:prstGeom prst="rect">
            <a:avLst/>
          </a:prstGeom>
          <a:solidFill>
            <a:schemeClr val="accent1">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dirty="0" smtClean="0">
              <a:solidFill>
                <a:schemeClr val="tx1"/>
              </a:solidFill>
              <a:latin typeface="华文细黑" panose="02010600040101010101" pitchFamily="2" charset="-122"/>
              <a:ea typeface="华文细黑" panose="02010600040101010101" pitchFamily="2" charset="-122"/>
            </a:endParaRPr>
          </a:p>
          <a:p>
            <a:r>
              <a:rPr lang="en-US" altLang="zh-CN" dirty="0" smtClean="0">
                <a:solidFill>
                  <a:schemeClr val="tx1"/>
                </a:solidFill>
                <a:latin typeface="华文细黑" panose="02010600040101010101" pitchFamily="2" charset="-122"/>
                <a:ea typeface="华文细黑" panose="02010600040101010101" pitchFamily="2" charset="-122"/>
              </a:rPr>
              <a:t>2.5 </a:t>
            </a:r>
            <a:r>
              <a:rPr lang="zh-CN" altLang="en-US" dirty="0" smtClean="0">
                <a:solidFill>
                  <a:schemeClr val="tx1"/>
                </a:solidFill>
                <a:latin typeface="华文细黑" panose="02010600040101010101" pitchFamily="2" charset="-122"/>
                <a:ea typeface="华文细黑" panose="02010600040101010101" pitchFamily="2" charset="-122"/>
              </a:rPr>
              <a:t>交易所市场服务</a:t>
            </a:r>
            <a:endParaRPr lang="en-US" altLang="zh-CN" dirty="0" smtClean="0">
              <a:solidFill>
                <a:schemeClr val="tx1"/>
              </a:solidFill>
              <a:latin typeface="华文细黑" panose="02010600040101010101" pitchFamily="2" charset="-122"/>
              <a:ea typeface="华文细黑" panose="02010600040101010101" pitchFamily="2" charset="-122"/>
            </a:endParaRPr>
          </a:p>
          <a:p>
            <a:endParaRPr lang="en-US" altLang="zh-CN" dirty="0">
              <a:solidFill>
                <a:schemeClr val="tx1"/>
              </a:solidFill>
              <a:latin typeface="华文细黑" panose="02010600040101010101" pitchFamily="2" charset="-122"/>
              <a:ea typeface="华文细黑" panose="02010600040101010101" pitchFamily="2" charset="-122"/>
            </a:endParaRPr>
          </a:p>
        </p:txBody>
      </p:sp>
    </p:spTree>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世界地图">
  <a:themeElements>
    <a:clrScheme name="世界地图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世界地图">
      <a:majorFont>
        <a:latin typeface="Arial Rounded MT Bold"/>
        <a:ea typeface="黑体"/>
        <a:cs typeface=""/>
      </a:majorFont>
      <a:minorFont>
        <a:latin typeface="Arial Rounded MT Bold"/>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世界地图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世界地图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世界地图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世界地图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世界地图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世界地图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世界地图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世界地图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世界地图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世界地图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世界地图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世界地图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2982</TotalTime>
  <Pages>0</Pages>
  <Words>3107</Words>
  <Characters>0</Characters>
  <Application>Microsoft Office PowerPoint</Application>
  <DocSecurity>0</DocSecurity>
  <PresentationFormat>全屏显示(4:3)</PresentationFormat>
  <Lines>0</Lines>
  <Paragraphs>575</Paragraphs>
  <Slides>32</Slides>
  <Notes>20</Notes>
  <HiddenSlides>0</HiddenSlides>
  <MMClips>0</MMClips>
  <ScaleCrop>false</ScaleCrop>
  <HeadingPairs>
    <vt:vector size="4" baseType="variant">
      <vt:variant>
        <vt:lpstr>主题</vt:lpstr>
      </vt:variant>
      <vt:variant>
        <vt:i4>2</vt:i4>
      </vt:variant>
      <vt:variant>
        <vt:lpstr>幻灯片标题</vt:lpstr>
      </vt:variant>
      <vt:variant>
        <vt:i4>32</vt:i4>
      </vt:variant>
    </vt:vector>
  </HeadingPairs>
  <TitlesOfParts>
    <vt:vector size="34" baseType="lpstr">
      <vt:lpstr>Office 主题</vt:lpstr>
      <vt:lpstr>世界地图</vt:lpstr>
      <vt:lpstr>PowerPoint 演示文稿</vt:lpstr>
      <vt:lpstr>目录</vt:lpstr>
      <vt:lpstr>目录</vt:lpstr>
      <vt:lpstr>PowerPoint 演示文稿</vt:lpstr>
      <vt:lpstr>PowerPoint 演示文稿</vt:lpstr>
      <vt:lpstr>PowerPoint 演示文稿</vt:lpstr>
      <vt:lpstr>PowerPoint 演示文稿</vt:lpstr>
      <vt:lpstr>PowerPoint 演示文稿</vt:lpstr>
      <vt:lpstr>PowerPoint 演示文稿</vt:lpstr>
      <vt:lpstr>经营范围 </vt:lpstr>
      <vt:lpstr>PowerPoint 演示文稿</vt:lpstr>
      <vt:lpstr>PowerPoint 演示文稿</vt:lpstr>
      <vt:lpstr>PowerPoint 演示文稿</vt:lpstr>
      <vt:lpstr>PowerPoint 演示文稿</vt:lpstr>
      <vt:lpstr>PowerPoint 演示文稿</vt:lpstr>
      <vt:lpstr>PowerPoint 演示文稿</vt:lpstr>
      <vt:lpstr>目录</vt:lpstr>
      <vt:lpstr>PowerPoint 演示文稿</vt:lpstr>
      <vt:lpstr>目录</vt:lpstr>
      <vt:lpstr>四、 现货业务介绍—职能</vt:lpstr>
      <vt:lpstr>四、 现货业务介绍---体系</vt:lpstr>
      <vt:lpstr>四、 现货业务介绍--- 增加现货业务模块</vt:lpstr>
      <vt:lpstr>四、 现货业务介绍---展望</vt:lpstr>
      <vt:lpstr>目录</vt:lpstr>
      <vt:lpstr>5.1电子商务平台简介和业务介绍</vt:lpstr>
      <vt:lpstr>5.2电子商务平台的意义</vt:lpstr>
      <vt:lpstr>5.3电子商务平台的功能</vt:lpstr>
      <vt:lpstr>5.3电子商务平台的功能</vt:lpstr>
      <vt:lpstr>5.4电子商务平台的交易模式</vt:lpstr>
      <vt:lpstr>5.5电子商务平台的总体规划</vt:lpstr>
      <vt:lpstr>PowerPoint 演示文稿</vt:lpstr>
      <vt:lpstr>PowerPoint 演示文稿</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Design</dc:creator>
  <cp:lastModifiedBy>黄建国</cp:lastModifiedBy>
  <cp:revision>279</cp:revision>
  <cp:lastPrinted>1899-12-30T00:00:00Z</cp:lastPrinted>
  <dcterms:created xsi:type="dcterms:W3CDTF">2010-07-07T22:07:24Z</dcterms:created>
  <dcterms:modified xsi:type="dcterms:W3CDTF">2014-04-18T10:47:18Z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2052-6.6.0.2877</vt:lpwstr>
  </property>
</Properties>
</file>